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18"/>
  </p:notesMasterIdLst>
  <p:sldIdLst>
    <p:sldId id="256" r:id="rId2"/>
    <p:sldId id="1445" r:id="rId3"/>
    <p:sldId id="1447" r:id="rId4"/>
    <p:sldId id="1448" r:id="rId5"/>
    <p:sldId id="1449" r:id="rId6"/>
    <p:sldId id="1450" r:id="rId7"/>
    <p:sldId id="1451" r:id="rId8"/>
    <p:sldId id="1396" r:id="rId9"/>
    <p:sldId id="567" r:id="rId10"/>
    <p:sldId id="1567" r:id="rId11"/>
    <p:sldId id="1398" r:id="rId12"/>
    <p:sldId id="1455" r:id="rId13"/>
    <p:sldId id="1490" r:id="rId14"/>
    <p:sldId id="1444" r:id="rId15"/>
    <p:sldId id="1456" r:id="rId16"/>
    <p:sldId id="1446" r:id="rId17"/>
    <p:sldId id="1458" r:id="rId18"/>
    <p:sldId id="1675" r:id="rId19"/>
    <p:sldId id="1502" r:id="rId20"/>
    <p:sldId id="1503" r:id="rId21"/>
    <p:sldId id="1504" r:id="rId22"/>
    <p:sldId id="1505" r:id="rId23"/>
    <p:sldId id="1459" r:id="rId24"/>
    <p:sldId id="1463" r:id="rId25"/>
    <p:sldId id="1464" r:id="rId26"/>
    <p:sldId id="1465" r:id="rId27"/>
    <p:sldId id="1487" r:id="rId28"/>
    <p:sldId id="1466" r:id="rId29"/>
    <p:sldId id="1468" r:id="rId30"/>
    <p:sldId id="1478" r:id="rId31"/>
    <p:sldId id="1479" r:id="rId32"/>
    <p:sldId id="1480" r:id="rId33"/>
    <p:sldId id="1558" r:id="rId34"/>
    <p:sldId id="1481" r:id="rId35"/>
    <p:sldId id="1559" r:id="rId36"/>
    <p:sldId id="1482" r:id="rId37"/>
    <p:sldId id="1484" r:id="rId38"/>
    <p:sldId id="1488" r:id="rId39"/>
    <p:sldId id="1485" r:id="rId40"/>
    <p:sldId id="1560" r:id="rId41"/>
    <p:sldId id="1495" r:id="rId42"/>
    <p:sldId id="1496" r:id="rId43"/>
    <p:sldId id="1497" r:id="rId44"/>
    <p:sldId id="1498" r:id="rId45"/>
    <p:sldId id="1499" r:id="rId46"/>
    <p:sldId id="1500" r:id="rId47"/>
    <p:sldId id="1506" r:id="rId48"/>
    <p:sldId id="1509" r:id="rId49"/>
    <p:sldId id="1511" r:id="rId50"/>
    <p:sldId id="1510" r:id="rId51"/>
    <p:sldId id="1561" r:id="rId52"/>
    <p:sldId id="1557" r:id="rId53"/>
    <p:sldId id="1562" r:id="rId54"/>
    <p:sldId id="1576" r:id="rId55"/>
    <p:sldId id="1507" r:id="rId56"/>
    <p:sldId id="1513" r:id="rId57"/>
    <p:sldId id="1512" r:id="rId58"/>
    <p:sldId id="1508" r:id="rId59"/>
    <p:sldId id="1514" r:id="rId60"/>
    <p:sldId id="1515" r:id="rId61"/>
    <p:sldId id="1521" r:id="rId62"/>
    <p:sldId id="1522" r:id="rId63"/>
    <p:sldId id="1531" r:id="rId64"/>
    <p:sldId id="1532" r:id="rId65"/>
    <p:sldId id="1533" r:id="rId66"/>
    <p:sldId id="1492" r:id="rId67"/>
    <p:sldId id="1535" r:id="rId68"/>
    <p:sldId id="1537" r:id="rId69"/>
    <p:sldId id="1536" r:id="rId70"/>
    <p:sldId id="1538" r:id="rId71"/>
    <p:sldId id="1540" r:id="rId72"/>
    <p:sldId id="1539" r:id="rId73"/>
    <p:sldId id="1534" r:id="rId74"/>
    <p:sldId id="1527" r:id="rId75"/>
    <p:sldId id="1541" r:id="rId76"/>
    <p:sldId id="1542" r:id="rId77"/>
    <p:sldId id="1543" r:id="rId78"/>
    <p:sldId id="1544" r:id="rId79"/>
    <p:sldId id="1546" r:id="rId80"/>
    <p:sldId id="1547" r:id="rId81"/>
    <p:sldId id="1550" r:id="rId82"/>
    <p:sldId id="1551" r:id="rId83"/>
    <p:sldId id="1552" r:id="rId84"/>
    <p:sldId id="1554" r:id="rId85"/>
    <p:sldId id="1553" r:id="rId86"/>
    <p:sldId id="1555" r:id="rId87"/>
    <p:sldId id="1556" r:id="rId88"/>
    <p:sldId id="1565" r:id="rId89"/>
    <p:sldId id="1564" r:id="rId90"/>
    <p:sldId id="1563" r:id="rId91"/>
    <p:sldId id="1566" r:id="rId92"/>
    <p:sldId id="1578" r:id="rId93"/>
    <p:sldId id="1579" r:id="rId94"/>
    <p:sldId id="1581" r:id="rId95"/>
    <p:sldId id="1568" r:id="rId96"/>
    <p:sldId id="1518" r:id="rId97"/>
    <p:sldId id="1571" r:id="rId98"/>
    <p:sldId id="1570" r:id="rId99"/>
    <p:sldId id="1572" r:id="rId100"/>
    <p:sldId id="1573" r:id="rId101"/>
    <p:sldId id="1574" r:id="rId102"/>
    <p:sldId id="1584" r:id="rId103"/>
    <p:sldId id="1587" r:id="rId104"/>
    <p:sldId id="1588" r:id="rId105"/>
    <p:sldId id="1589" r:id="rId106"/>
    <p:sldId id="1591" r:id="rId107"/>
    <p:sldId id="1592" r:id="rId108"/>
    <p:sldId id="1593" r:id="rId109"/>
    <p:sldId id="1596" r:id="rId110"/>
    <p:sldId id="1597" r:id="rId111"/>
    <p:sldId id="1594" r:id="rId112"/>
    <p:sldId id="1599" r:id="rId113"/>
    <p:sldId id="1600" r:id="rId114"/>
    <p:sldId id="1602" r:id="rId115"/>
    <p:sldId id="1601" r:id="rId116"/>
    <p:sldId id="1582" r:id="rId1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00"/>
    <a:srgbClr val="00000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6324"/>
    <p:restoredTop sz="67465"/>
  </p:normalViewPr>
  <p:slideViewPr>
    <p:cSldViewPr snapToGrid="0">
      <p:cViewPr varScale="1">
        <p:scale>
          <a:sx n="81" d="100"/>
          <a:sy n="81" d="100"/>
        </p:scale>
        <p:origin x="808" y="176"/>
      </p:cViewPr>
      <p:guideLst/>
    </p:cSldViewPr>
  </p:slideViewPr>
  <p:notesTextViewPr>
    <p:cViewPr>
      <p:scale>
        <a:sx n="1" d="1"/>
        <a:sy n="1" d="1"/>
      </p:scale>
      <p:origin x="0" y="0"/>
    </p:cViewPr>
  </p:notesTextViewPr>
  <p:sorterViewPr>
    <p:cViewPr>
      <p:scale>
        <a:sx n="20" d="100"/>
        <a:sy n="2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notesMaster" Target="notesMasters/notesMaster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presProps" Target="presProps.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theme" Target="theme/theme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E45D1E9-315B-1842-B350-FBBFB7782A15}" type="datetimeFigureOut">
              <a:rPr lang="en-US" smtClean="0"/>
              <a:t>2/2/23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FE3B80E-16FB-5147-84AD-5036D4EA0A38}" type="slidenum">
              <a:rPr lang="en-US" smtClean="0"/>
              <a:t>‹#›</a:t>
            </a:fld>
            <a:endParaRPr lang="en-US"/>
          </a:p>
        </p:txBody>
      </p:sp>
    </p:spTree>
    <p:extLst>
      <p:ext uri="{BB962C8B-B14F-4D97-AF65-F5344CB8AC3E}">
        <p14:creationId xmlns:p14="http://schemas.microsoft.com/office/powerpoint/2010/main" val="42762691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-Natural history dates back to antiquity, when in AD 77</a:t>
            </a:r>
          </a:p>
          <a:p>
            <a:r>
              <a:rPr lang="en-US" dirty="0"/>
              <a:t>- Roman philosopher Pliny the Elder published a sort of encyclopedia on the same name, which covered astronomy, geography, human tech, and medicine, as well as observational study of plants, animals, and fungi--what we think of as natural history today.</a:t>
            </a:r>
          </a:p>
          <a:p>
            <a:endParaRPr lang="en-US" dirty="0"/>
          </a:p>
          <a:p>
            <a:r>
              <a:rPr lang="en-US" dirty="0"/>
              <a:t>-Eventually, natural history gave way to the natural sciences when those observational studies became systematic and were used to to support general laws and principles describing the natural world.</a:t>
            </a:r>
          </a:p>
        </p:txBody>
      </p:sp>
      <p:sp>
        <p:nvSpPr>
          <p:cNvPr id="4" name="Slide Number Placeholder 3"/>
          <p:cNvSpPr>
            <a:spLocks noGrp="1"/>
          </p:cNvSpPr>
          <p:nvPr>
            <p:ph type="sldNum" sz="quarter" idx="5"/>
          </p:nvPr>
        </p:nvSpPr>
        <p:spPr/>
        <p:txBody>
          <a:bodyPr/>
          <a:lstStyle/>
          <a:p>
            <a:fld id="{A8C508D1-CDDD-6445-AC0B-42415DA4AB68}" type="slidenum">
              <a:rPr lang="en-US" smtClean="0"/>
              <a:t>8</a:t>
            </a:fld>
            <a:endParaRPr lang="en-US"/>
          </a:p>
        </p:txBody>
      </p:sp>
    </p:spTree>
    <p:extLst>
      <p:ext uri="{BB962C8B-B14F-4D97-AF65-F5344CB8AC3E}">
        <p14:creationId xmlns:p14="http://schemas.microsoft.com/office/powerpoint/2010/main" val="13188700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19</a:t>
            </a:fld>
            <a:endParaRPr lang="en-US"/>
          </a:p>
        </p:txBody>
      </p:sp>
    </p:spTree>
    <p:extLst>
      <p:ext uri="{BB962C8B-B14F-4D97-AF65-F5344CB8AC3E}">
        <p14:creationId xmlns:p14="http://schemas.microsoft.com/office/powerpoint/2010/main" val="38891383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20</a:t>
            </a:fld>
            <a:endParaRPr lang="en-US"/>
          </a:p>
        </p:txBody>
      </p:sp>
    </p:spTree>
    <p:extLst>
      <p:ext uri="{BB962C8B-B14F-4D97-AF65-F5344CB8AC3E}">
        <p14:creationId xmlns:p14="http://schemas.microsoft.com/office/powerpoint/2010/main" val="7987958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21</a:t>
            </a:fld>
            <a:endParaRPr lang="en-US"/>
          </a:p>
        </p:txBody>
      </p:sp>
    </p:spTree>
    <p:extLst>
      <p:ext uri="{BB962C8B-B14F-4D97-AF65-F5344CB8AC3E}">
        <p14:creationId xmlns:p14="http://schemas.microsoft.com/office/powerpoint/2010/main" val="19971064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22</a:t>
            </a:fld>
            <a:endParaRPr lang="en-US"/>
          </a:p>
        </p:txBody>
      </p:sp>
    </p:spTree>
    <p:extLst>
      <p:ext uri="{BB962C8B-B14F-4D97-AF65-F5344CB8AC3E}">
        <p14:creationId xmlns:p14="http://schemas.microsoft.com/office/powerpoint/2010/main" val="12991726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Two kinds of ecological models  - both computer models with mathematical equations</a:t>
            </a:r>
          </a:p>
          <a:p>
            <a:endParaRPr lang="en-US" dirty="0"/>
          </a:p>
        </p:txBody>
      </p:sp>
      <p:sp>
        <p:nvSpPr>
          <p:cNvPr id="4" name="Slide Number Placeholder 3"/>
          <p:cNvSpPr>
            <a:spLocks noGrp="1"/>
          </p:cNvSpPr>
          <p:nvPr>
            <p:ph type="sldNum" sz="quarter" idx="5"/>
          </p:nvPr>
        </p:nvSpPr>
        <p:spPr/>
        <p:txBody>
          <a:bodyPr/>
          <a:lstStyle/>
          <a:p>
            <a:fld id="{A8C508D1-CDDD-6445-AC0B-42415DA4AB68}" type="slidenum">
              <a:rPr lang="en-US" smtClean="0"/>
              <a:t>23</a:t>
            </a:fld>
            <a:endParaRPr lang="en-US"/>
          </a:p>
        </p:txBody>
      </p:sp>
    </p:spTree>
    <p:extLst>
      <p:ext uri="{BB962C8B-B14F-4D97-AF65-F5344CB8AC3E}">
        <p14:creationId xmlns:p14="http://schemas.microsoft.com/office/powerpoint/2010/main" val="35946522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Two kinds of models  - both computer models with mathematical equations</a:t>
            </a:r>
          </a:p>
          <a:p>
            <a:pPr marL="228600" indent="-228600">
              <a:buAutoNum type="arabicPeriod"/>
            </a:pPr>
            <a:r>
              <a:rPr lang="en-US" dirty="0"/>
              <a:t>statistical model, usually trying to decipher </a:t>
            </a:r>
            <a:r>
              <a:rPr lang="en-US" u="sng" dirty="0"/>
              <a:t>patterns</a:t>
            </a:r>
            <a:r>
              <a:rPr lang="en-US" dirty="0"/>
              <a:t> in data – like the simple linear regression</a:t>
            </a:r>
          </a:p>
          <a:p>
            <a:pPr marL="685800" lvl="1" indent="-228600">
              <a:buAutoNum type="arabicPeriod"/>
            </a:pPr>
            <a:r>
              <a:rPr lang="en-US" i="1" dirty="0"/>
              <a:t>What is this model showing? </a:t>
            </a:r>
            <a:r>
              <a:rPr lang="en-US" dirty="0"/>
              <a:t>an association between low numbers of starfish and high numbers of mussels</a:t>
            </a:r>
          </a:p>
          <a:p>
            <a:pPr marL="685800" lvl="1" indent="-228600">
              <a:buAutoNum type="arabicPeriod"/>
            </a:pPr>
            <a:r>
              <a:rPr lang="en-US" i="1" dirty="0"/>
              <a:t>No causation is determined, only correlation</a:t>
            </a:r>
          </a:p>
          <a:p>
            <a:endParaRPr lang="en-US" dirty="0"/>
          </a:p>
        </p:txBody>
      </p:sp>
      <p:sp>
        <p:nvSpPr>
          <p:cNvPr id="4" name="Slide Number Placeholder 3"/>
          <p:cNvSpPr>
            <a:spLocks noGrp="1"/>
          </p:cNvSpPr>
          <p:nvPr>
            <p:ph type="sldNum" sz="quarter" idx="5"/>
          </p:nvPr>
        </p:nvSpPr>
        <p:spPr/>
        <p:txBody>
          <a:bodyPr/>
          <a:lstStyle/>
          <a:p>
            <a:fld id="{A8C508D1-CDDD-6445-AC0B-42415DA4AB68}" type="slidenum">
              <a:rPr lang="en-US" smtClean="0"/>
              <a:t>24</a:t>
            </a:fld>
            <a:endParaRPr lang="en-US"/>
          </a:p>
        </p:txBody>
      </p:sp>
    </p:spTree>
    <p:extLst>
      <p:ext uri="{BB962C8B-B14F-4D97-AF65-F5344CB8AC3E}">
        <p14:creationId xmlns:p14="http://schemas.microsoft.com/office/powerpoint/2010/main" val="12320474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Two kinds of ecological models </a:t>
            </a:r>
          </a:p>
          <a:p>
            <a:pPr marL="228600" indent="-228600">
              <a:buAutoNum type="arabicPeriod"/>
            </a:pPr>
            <a:r>
              <a:rPr lang="en-US" dirty="0"/>
              <a:t>statistical model, usually trying to decipher </a:t>
            </a:r>
            <a:r>
              <a:rPr lang="en-US" u="sng" dirty="0"/>
              <a:t>patterns</a:t>
            </a:r>
            <a:r>
              <a:rPr lang="en-US" dirty="0"/>
              <a:t> in data – like the simple linear regression</a:t>
            </a:r>
          </a:p>
          <a:p>
            <a:pPr marL="685800" lvl="1" indent="-228600">
              <a:buAutoNum type="arabicPeriod"/>
            </a:pPr>
            <a:r>
              <a:rPr lang="en-US" i="1" dirty="0"/>
              <a:t>What is this model showing? </a:t>
            </a:r>
            <a:r>
              <a:rPr lang="en-US" dirty="0"/>
              <a:t>an association between low numbers of starfish and high numbers of mussels</a:t>
            </a:r>
          </a:p>
          <a:p>
            <a:pPr marL="685800" lvl="1" indent="-228600">
              <a:buAutoNum type="arabicPeriod"/>
            </a:pPr>
            <a:r>
              <a:rPr lang="en-US" i="1" dirty="0"/>
              <a:t>No causation is determined, only correlation</a:t>
            </a:r>
          </a:p>
          <a:p>
            <a:pPr marL="228600" indent="-228600">
              <a:buAutoNum type="arabicPeriod"/>
            </a:pPr>
            <a:r>
              <a:rPr lang="en-US" dirty="0"/>
              <a:t>And the population model (also known as a dynamical model, mechanistic model, compartmental model, mathematical model), tries to describe </a:t>
            </a:r>
            <a:r>
              <a:rPr lang="en-US" u="sng" dirty="0"/>
              <a:t>processes</a:t>
            </a:r>
            <a:r>
              <a:rPr lang="en-US" u="none" dirty="0"/>
              <a:t> that give rise to data</a:t>
            </a:r>
          </a:p>
          <a:p>
            <a:pPr marL="685800" lvl="1" indent="-228600">
              <a:buAutoNum type="arabicPeriod"/>
            </a:pPr>
            <a:r>
              <a:rPr lang="en-US" i="1" u="none" dirty="0"/>
              <a:t>What processes are shown here?</a:t>
            </a:r>
          </a:p>
          <a:p>
            <a:pPr marL="685800" lvl="1" indent="-228600">
              <a:buAutoNum type="arabicPeriod"/>
            </a:pPr>
            <a:r>
              <a:rPr lang="en-US" i="1" u="none" dirty="0"/>
              <a:t>Mussels are EATEN by starfish… so yes, high numbers of mussels are associated with low numbers of starfish…because starfish predate on mussels</a:t>
            </a:r>
          </a:p>
          <a:p>
            <a:pPr marL="685800" lvl="1" indent="-228600">
              <a:buAutoNum type="arabicPeriod"/>
            </a:pPr>
            <a:r>
              <a:rPr lang="en-US" i="1" u="none" dirty="0"/>
              <a:t>Because this is a dynamic process, we usually use calculus to measure the change in </a:t>
            </a:r>
            <a:r>
              <a:rPr lang="en-US" i="1" u="sng" dirty="0"/>
              <a:t>populations through time</a:t>
            </a:r>
            <a:endParaRPr lang="en-US" i="1" u="none" dirty="0"/>
          </a:p>
          <a:p>
            <a:pPr marL="685800" lvl="1" indent="-228600">
              <a:buAutoNum type="arabicPeriod"/>
            </a:pPr>
            <a:endParaRPr lang="en-US" i="1" u="none" dirty="0"/>
          </a:p>
          <a:p>
            <a:pPr marL="685800" lvl="1" indent="-228600">
              <a:buAutoNum type="arabicPeriod"/>
            </a:pPr>
            <a:endParaRPr lang="en-US" i="1" u="sng" dirty="0"/>
          </a:p>
          <a:p>
            <a:endParaRPr lang="en-US" dirty="0"/>
          </a:p>
        </p:txBody>
      </p:sp>
      <p:sp>
        <p:nvSpPr>
          <p:cNvPr id="4" name="Slide Number Placeholder 3"/>
          <p:cNvSpPr>
            <a:spLocks noGrp="1"/>
          </p:cNvSpPr>
          <p:nvPr>
            <p:ph type="sldNum" sz="quarter" idx="5"/>
          </p:nvPr>
        </p:nvSpPr>
        <p:spPr/>
        <p:txBody>
          <a:bodyPr/>
          <a:lstStyle/>
          <a:p>
            <a:fld id="{A8C508D1-CDDD-6445-AC0B-42415DA4AB68}" type="slidenum">
              <a:rPr lang="en-US" smtClean="0"/>
              <a:t>25</a:t>
            </a:fld>
            <a:endParaRPr lang="en-US"/>
          </a:p>
        </p:txBody>
      </p:sp>
    </p:spTree>
    <p:extLst>
      <p:ext uri="{BB962C8B-B14F-4D97-AF65-F5344CB8AC3E}">
        <p14:creationId xmlns:p14="http://schemas.microsoft.com/office/powerpoint/2010/main" val="14201668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class will focus on the theory of ecology, which mostly stems from population/dynamic/compartmental/mathematical models.</a:t>
            </a:r>
          </a:p>
          <a:p>
            <a:r>
              <a:rPr lang="en-US" dirty="0"/>
              <a:t>For statistical models, you’ll probably need to take a data science or statistics class. Here we’re talking about the general principles that underly ecological process	</a:t>
            </a:r>
          </a:p>
        </p:txBody>
      </p:sp>
      <p:sp>
        <p:nvSpPr>
          <p:cNvPr id="4" name="Slide Number Placeholder 3"/>
          <p:cNvSpPr>
            <a:spLocks noGrp="1"/>
          </p:cNvSpPr>
          <p:nvPr>
            <p:ph type="sldNum" sz="quarter" idx="5"/>
          </p:nvPr>
        </p:nvSpPr>
        <p:spPr/>
        <p:txBody>
          <a:bodyPr/>
          <a:lstStyle/>
          <a:p>
            <a:fld id="{A8C508D1-CDDD-6445-AC0B-42415DA4AB68}" type="slidenum">
              <a:rPr lang="en-US" smtClean="0"/>
              <a:t>26</a:t>
            </a:fld>
            <a:endParaRPr lang="en-US"/>
          </a:p>
        </p:txBody>
      </p:sp>
    </p:spTree>
    <p:extLst>
      <p:ext uri="{BB962C8B-B14F-4D97-AF65-F5344CB8AC3E}">
        <p14:creationId xmlns:p14="http://schemas.microsoft.com/office/powerpoint/2010/main" val="35748982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Because we use pop models, we can think of ecology as the study of complex adaptive systems – how organisms interact is dynamics (always changing) and complex – many interacting parties</a:t>
            </a:r>
          </a:p>
        </p:txBody>
      </p:sp>
      <p:sp>
        <p:nvSpPr>
          <p:cNvPr id="4" name="Slide Number Placeholder 3"/>
          <p:cNvSpPr>
            <a:spLocks noGrp="1"/>
          </p:cNvSpPr>
          <p:nvPr>
            <p:ph type="sldNum" sz="quarter" idx="5"/>
          </p:nvPr>
        </p:nvSpPr>
        <p:spPr/>
        <p:txBody>
          <a:bodyPr/>
          <a:lstStyle/>
          <a:p>
            <a:fld id="{A8C508D1-CDDD-6445-AC0B-42415DA4AB68}" type="slidenum">
              <a:rPr lang="en-US" smtClean="0"/>
              <a:t>27</a:t>
            </a:fld>
            <a:endParaRPr lang="en-US"/>
          </a:p>
        </p:txBody>
      </p:sp>
    </p:spTree>
    <p:extLst>
      <p:ext uri="{BB962C8B-B14F-4D97-AF65-F5344CB8AC3E}">
        <p14:creationId xmlns:p14="http://schemas.microsoft.com/office/powerpoint/2010/main" val="5938764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explore ecology – using models – across scales</a:t>
            </a:r>
          </a:p>
        </p:txBody>
      </p:sp>
      <p:sp>
        <p:nvSpPr>
          <p:cNvPr id="4" name="Slide Number Placeholder 3"/>
          <p:cNvSpPr>
            <a:spLocks noGrp="1"/>
          </p:cNvSpPr>
          <p:nvPr>
            <p:ph type="sldNum" sz="quarter" idx="5"/>
          </p:nvPr>
        </p:nvSpPr>
        <p:spPr/>
        <p:txBody>
          <a:bodyPr/>
          <a:lstStyle/>
          <a:p>
            <a:fld id="{A8C508D1-CDDD-6445-AC0B-42415DA4AB68}" type="slidenum">
              <a:rPr lang="en-US" smtClean="0"/>
              <a:t>28</a:t>
            </a:fld>
            <a:endParaRPr lang="en-US"/>
          </a:p>
        </p:txBody>
      </p:sp>
    </p:spTree>
    <p:extLst>
      <p:ext uri="{BB962C8B-B14F-4D97-AF65-F5344CB8AC3E}">
        <p14:creationId xmlns:p14="http://schemas.microsoft.com/office/powerpoint/2010/main" val="23286945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-Natural history dates back to antiquity, when in AD 77</a:t>
            </a:r>
          </a:p>
          <a:p>
            <a:r>
              <a:rPr lang="en-US" dirty="0"/>
              <a:t>- Roman philosopher Pliny the Elder published a sort of encyclopedia on the same name, which covered astronomy, geography, human tech, and medicine, as well as observational study of plants, animals, and fungi--what we think of as natural history today.</a:t>
            </a:r>
          </a:p>
          <a:p>
            <a:endParaRPr lang="en-US" dirty="0"/>
          </a:p>
          <a:p>
            <a:r>
              <a:rPr lang="en-US" dirty="0"/>
              <a:t>-Eventually, natural history gave way to the natural sciences when those observational studies became systematic and were used to to support general laws and principles describing the natural world.</a:t>
            </a:r>
          </a:p>
        </p:txBody>
      </p:sp>
      <p:sp>
        <p:nvSpPr>
          <p:cNvPr id="4" name="Slide Number Placeholder 3"/>
          <p:cNvSpPr>
            <a:spLocks noGrp="1"/>
          </p:cNvSpPr>
          <p:nvPr>
            <p:ph type="sldNum" sz="quarter" idx="5"/>
          </p:nvPr>
        </p:nvSpPr>
        <p:spPr/>
        <p:txBody>
          <a:bodyPr/>
          <a:lstStyle/>
          <a:p>
            <a:fld id="{A8C508D1-CDDD-6445-AC0B-42415DA4AB68}" type="slidenum">
              <a:rPr lang="en-US" smtClean="0"/>
              <a:t>11</a:t>
            </a:fld>
            <a:endParaRPr lang="en-US"/>
          </a:p>
        </p:txBody>
      </p:sp>
    </p:spTree>
    <p:extLst>
      <p:ext uri="{BB962C8B-B14F-4D97-AF65-F5344CB8AC3E}">
        <p14:creationId xmlns:p14="http://schemas.microsoft.com/office/powerpoint/2010/main" val="208856458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the bottom, there is the level of the individual. Since ecology concerns interactions of organisms with each other and the environment, here we means how an in individual interacts with the environment</a:t>
            </a:r>
          </a:p>
          <a:p>
            <a:endParaRPr lang="en-US" dirty="0"/>
          </a:p>
        </p:txBody>
      </p:sp>
      <p:sp>
        <p:nvSpPr>
          <p:cNvPr id="4" name="Slide Number Placeholder 3"/>
          <p:cNvSpPr>
            <a:spLocks noGrp="1"/>
          </p:cNvSpPr>
          <p:nvPr>
            <p:ph type="sldNum" sz="quarter" idx="5"/>
          </p:nvPr>
        </p:nvSpPr>
        <p:spPr/>
        <p:txBody>
          <a:bodyPr/>
          <a:lstStyle/>
          <a:p>
            <a:fld id="{A8C508D1-CDDD-6445-AC0B-42415DA4AB68}" type="slidenum">
              <a:rPr lang="en-US" smtClean="0"/>
              <a:t>29</a:t>
            </a:fld>
            <a:endParaRPr lang="en-US"/>
          </a:p>
        </p:txBody>
      </p:sp>
    </p:spTree>
    <p:extLst>
      <p:ext uri="{BB962C8B-B14F-4D97-AF65-F5344CB8AC3E}">
        <p14:creationId xmlns:p14="http://schemas.microsoft.com/office/powerpoint/2010/main" val="200856441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Interactions of an individual with the environment</a:t>
            </a:r>
          </a:p>
          <a:p>
            <a:endParaRPr lang="en-US" dirty="0"/>
          </a:p>
        </p:txBody>
      </p:sp>
      <p:sp>
        <p:nvSpPr>
          <p:cNvPr id="4" name="Slide Number Placeholder 3"/>
          <p:cNvSpPr>
            <a:spLocks noGrp="1"/>
          </p:cNvSpPr>
          <p:nvPr>
            <p:ph type="sldNum" sz="quarter" idx="5"/>
          </p:nvPr>
        </p:nvSpPr>
        <p:spPr/>
        <p:txBody>
          <a:bodyPr/>
          <a:lstStyle/>
          <a:p>
            <a:fld id="{A8C508D1-CDDD-6445-AC0B-42415DA4AB68}" type="slidenum">
              <a:rPr lang="en-US" smtClean="0"/>
              <a:t>30</a:t>
            </a:fld>
            <a:endParaRPr lang="en-US"/>
          </a:p>
        </p:txBody>
      </p:sp>
    </p:spTree>
    <p:extLst>
      <p:ext uri="{BB962C8B-B14F-4D97-AF65-F5344CB8AC3E}">
        <p14:creationId xmlns:p14="http://schemas.microsoft.com/office/powerpoint/2010/main" val="6481699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we scale up to the population</a:t>
            </a:r>
          </a:p>
          <a:p>
            <a:endParaRPr lang="en-US" dirty="0"/>
          </a:p>
        </p:txBody>
      </p:sp>
      <p:sp>
        <p:nvSpPr>
          <p:cNvPr id="4" name="Slide Number Placeholder 3"/>
          <p:cNvSpPr>
            <a:spLocks noGrp="1"/>
          </p:cNvSpPr>
          <p:nvPr>
            <p:ph type="sldNum" sz="quarter" idx="5"/>
          </p:nvPr>
        </p:nvSpPr>
        <p:spPr/>
        <p:txBody>
          <a:bodyPr/>
          <a:lstStyle/>
          <a:p>
            <a:fld id="{A8C508D1-CDDD-6445-AC0B-42415DA4AB68}" type="slidenum">
              <a:rPr lang="en-US" smtClean="0"/>
              <a:t>31</a:t>
            </a:fld>
            <a:endParaRPr lang="en-US"/>
          </a:p>
        </p:txBody>
      </p:sp>
    </p:spTree>
    <p:extLst>
      <p:ext uri="{BB962C8B-B14F-4D97-AF65-F5344CB8AC3E}">
        <p14:creationId xmlns:p14="http://schemas.microsoft.com/office/powerpoint/2010/main" val="291631278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508D1-CDDD-6445-AC0B-42415DA4AB68}" type="slidenum">
              <a:rPr lang="en-US" smtClean="0"/>
              <a:t>32</a:t>
            </a:fld>
            <a:endParaRPr lang="en-US"/>
          </a:p>
        </p:txBody>
      </p:sp>
    </p:spTree>
    <p:extLst>
      <p:ext uri="{BB962C8B-B14F-4D97-AF65-F5344CB8AC3E}">
        <p14:creationId xmlns:p14="http://schemas.microsoft.com/office/powerpoint/2010/main" val="357672820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508D1-CDDD-6445-AC0B-42415DA4AB68}" type="slidenum">
              <a:rPr lang="en-US" smtClean="0"/>
              <a:t>33</a:t>
            </a:fld>
            <a:endParaRPr lang="en-US"/>
          </a:p>
        </p:txBody>
      </p:sp>
    </p:spTree>
    <p:extLst>
      <p:ext uri="{BB962C8B-B14F-4D97-AF65-F5344CB8AC3E}">
        <p14:creationId xmlns:p14="http://schemas.microsoft.com/office/powerpoint/2010/main" val="111046921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to the </a:t>
            </a:r>
            <a:r>
              <a:rPr lang="en-US" dirty="0" err="1"/>
              <a:t>metapop</a:t>
            </a:r>
            <a:endParaRPr lang="en-US" dirty="0"/>
          </a:p>
        </p:txBody>
      </p:sp>
      <p:sp>
        <p:nvSpPr>
          <p:cNvPr id="4" name="Slide Number Placeholder 3"/>
          <p:cNvSpPr>
            <a:spLocks noGrp="1"/>
          </p:cNvSpPr>
          <p:nvPr>
            <p:ph type="sldNum" sz="quarter" idx="5"/>
          </p:nvPr>
        </p:nvSpPr>
        <p:spPr/>
        <p:txBody>
          <a:bodyPr/>
          <a:lstStyle/>
          <a:p>
            <a:fld id="{A8C508D1-CDDD-6445-AC0B-42415DA4AB68}" type="slidenum">
              <a:rPr lang="en-US" smtClean="0"/>
              <a:t>34</a:t>
            </a:fld>
            <a:endParaRPr lang="en-US"/>
          </a:p>
        </p:txBody>
      </p:sp>
    </p:spTree>
    <p:extLst>
      <p:ext uri="{BB962C8B-B14F-4D97-AF65-F5344CB8AC3E}">
        <p14:creationId xmlns:p14="http://schemas.microsoft.com/office/powerpoint/2010/main" val="113045856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to the </a:t>
            </a:r>
            <a:r>
              <a:rPr lang="en-US" dirty="0" err="1"/>
              <a:t>metapop</a:t>
            </a:r>
            <a:endParaRPr lang="en-US" dirty="0"/>
          </a:p>
        </p:txBody>
      </p:sp>
      <p:sp>
        <p:nvSpPr>
          <p:cNvPr id="4" name="Slide Number Placeholder 3"/>
          <p:cNvSpPr>
            <a:spLocks noGrp="1"/>
          </p:cNvSpPr>
          <p:nvPr>
            <p:ph type="sldNum" sz="quarter" idx="5"/>
          </p:nvPr>
        </p:nvSpPr>
        <p:spPr/>
        <p:txBody>
          <a:bodyPr/>
          <a:lstStyle/>
          <a:p>
            <a:fld id="{A8C508D1-CDDD-6445-AC0B-42415DA4AB68}" type="slidenum">
              <a:rPr lang="en-US" smtClean="0"/>
              <a:t>35</a:t>
            </a:fld>
            <a:endParaRPr lang="en-US"/>
          </a:p>
        </p:txBody>
      </p:sp>
    </p:spTree>
    <p:extLst>
      <p:ext uri="{BB962C8B-B14F-4D97-AF65-F5344CB8AC3E}">
        <p14:creationId xmlns:p14="http://schemas.microsoft.com/office/powerpoint/2010/main" val="374837171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508D1-CDDD-6445-AC0B-42415DA4AB68}" type="slidenum">
              <a:rPr lang="en-US" smtClean="0"/>
              <a:t>36</a:t>
            </a:fld>
            <a:endParaRPr lang="en-US"/>
          </a:p>
        </p:txBody>
      </p:sp>
    </p:spTree>
    <p:extLst>
      <p:ext uri="{BB962C8B-B14F-4D97-AF65-F5344CB8AC3E}">
        <p14:creationId xmlns:p14="http://schemas.microsoft.com/office/powerpoint/2010/main" val="241969629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we look at interactions between species</a:t>
            </a:r>
          </a:p>
        </p:txBody>
      </p:sp>
      <p:sp>
        <p:nvSpPr>
          <p:cNvPr id="4" name="Slide Number Placeholder 3"/>
          <p:cNvSpPr>
            <a:spLocks noGrp="1"/>
          </p:cNvSpPr>
          <p:nvPr>
            <p:ph type="sldNum" sz="quarter" idx="5"/>
          </p:nvPr>
        </p:nvSpPr>
        <p:spPr/>
        <p:txBody>
          <a:bodyPr/>
          <a:lstStyle/>
          <a:p>
            <a:fld id="{A8C508D1-CDDD-6445-AC0B-42415DA4AB68}" type="slidenum">
              <a:rPr lang="en-US" smtClean="0"/>
              <a:t>37</a:t>
            </a:fld>
            <a:endParaRPr lang="en-US"/>
          </a:p>
        </p:txBody>
      </p:sp>
    </p:spTree>
    <p:extLst>
      <p:ext uri="{BB962C8B-B14F-4D97-AF65-F5344CB8AC3E}">
        <p14:creationId xmlns:p14="http://schemas.microsoft.com/office/powerpoint/2010/main" val="343164431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508D1-CDDD-6445-AC0B-42415DA4AB68}" type="slidenum">
              <a:rPr lang="en-US" smtClean="0"/>
              <a:t>38</a:t>
            </a:fld>
            <a:endParaRPr lang="en-US"/>
          </a:p>
        </p:txBody>
      </p:sp>
    </p:spTree>
    <p:extLst>
      <p:ext uri="{BB962C8B-B14F-4D97-AF65-F5344CB8AC3E}">
        <p14:creationId xmlns:p14="http://schemas.microsoft.com/office/powerpoint/2010/main" val="219123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Earliest ecological </a:t>
            </a:r>
            <a:r>
              <a:rPr lang="en-US" dirty="0" err="1"/>
              <a:t>thinkings</a:t>
            </a:r>
            <a:r>
              <a:rPr lang="en-US" dirty="0"/>
              <a:t> date back to Greek historian Herodotus (d. 425 BC): Basking Nile crocodiles open mouths for sandpipers to get access and pluck our leeches, giving food to the sandpiper and oral </a:t>
            </a:r>
            <a:r>
              <a:rPr lang="en-US" b="0" i="0" dirty="0">
                <a:solidFill>
                  <a:srgbClr val="202122"/>
                </a:solidFill>
                <a:effectLst/>
                <a:latin typeface="Arial" panose="020B0604020202020204" pitchFamily="34" charset="0"/>
              </a:rPr>
              <a:t>hygiene to the crocodile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202122"/>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202122"/>
                </a:solidFill>
                <a:effectLst/>
                <a:latin typeface="Arial" panose="020B0604020202020204" pitchFamily="34" charset="0"/>
              </a:rPr>
              <a:t>Aristotle (c. 330 BC) made observations of animal migration and biogeography</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A8C508D1-CDDD-6445-AC0B-42415DA4AB68}" type="slidenum">
              <a:rPr lang="en-US" smtClean="0"/>
              <a:t>12</a:t>
            </a:fld>
            <a:endParaRPr lang="en-US"/>
          </a:p>
        </p:txBody>
      </p:sp>
    </p:spTree>
    <p:extLst>
      <p:ext uri="{BB962C8B-B14F-4D97-AF65-F5344CB8AC3E}">
        <p14:creationId xmlns:p14="http://schemas.microsoft.com/office/powerpoint/2010/main" val="199671377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finally how multiple species interact with each other – and with the environment</a:t>
            </a:r>
          </a:p>
        </p:txBody>
      </p:sp>
      <p:sp>
        <p:nvSpPr>
          <p:cNvPr id="4" name="Slide Number Placeholder 3"/>
          <p:cNvSpPr>
            <a:spLocks noGrp="1"/>
          </p:cNvSpPr>
          <p:nvPr>
            <p:ph type="sldNum" sz="quarter" idx="5"/>
          </p:nvPr>
        </p:nvSpPr>
        <p:spPr/>
        <p:txBody>
          <a:bodyPr/>
          <a:lstStyle/>
          <a:p>
            <a:fld id="{A8C508D1-CDDD-6445-AC0B-42415DA4AB68}" type="slidenum">
              <a:rPr lang="en-US" smtClean="0"/>
              <a:t>39</a:t>
            </a:fld>
            <a:endParaRPr lang="en-US"/>
          </a:p>
        </p:txBody>
      </p:sp>
    </p:spTree>
    <p:extLst>
      <p:ext uri="{BB962C8B-B14F-4D97-AF65-F5344CB8AC3E}">
        <p14:creationId xmlns:p14="http://schemas.microsoft.com/office/powerpoint/2010/main" val="247721432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finally how multiple species interact with each other – and with the environment</a:t>
            </a:r>
          </a:p>
        </p:txBody>
      </p:sp>
      <p:sp>
        <p:nvSpPr>
          <p:cNvPr id="4" name="Slide Number Placeholder 3"/>
          <p:cNvSpPr>
            <a:spLocks noGrp="1"/>
          </p:cNvSpPr>
          <p:nvPr>
            <p:ph type="sldNum" sz="quarter" idx="5"/>
          </p:nvPr>
        </p:nvSpPr>
        <p:spPr/>
        <p:txBody>
          <a:bodyPr/>
          <a:lstStyle/>
          <a:p>
            <a:fld id="{A8C508D1-CDDD-6445-AC0B-42415DA4AB68}" type="slidenum">
              <a:rPr lang="en-US" smtClean="0"/>
              <a:t>40</a:t>
            </a:fld>
            <a:endParaRPr lang="en-US"/>
          </a:p>
        </p:txBody>
      </p:sp>
    </p:spTree>
    <p:extLst>
      <p:ext uri="{BB962C8B-B14F-4D97-AF65-F5344CB8AC3E}">
        <p14:creationId xmlns:p14="http://schemas.microsoft.com/office/powerpoint/2010/main" val="390455436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508D1-CDDD-6445-AC0B-42415DA4AB68}" type="slidenum">
              <a:rPr lang="en-US" smtClean="0"/>
              <a:t>41</a:t>
            </a:fld>
            <a:endParaRPr lang="en-US"/>
          </a:p>
        </p:txBody>
      </p:sp>
    </p:spTree>
    <p:extLst>
      <p:ext uri="{BB962C8B-B14F-4D97-AF65-F5344CB8AC3E}">
        <p14:creationId xmlns:p14="http://schemas.microsoft.com/office/powerpoint/2010/main" val="126686162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508D1-CDDD-6445-AC0B-42415DA4AB68}" type="slidenum">
              <a:rPr lang="en-US" smtClean="0"/>
              <a:t>42</a:t>
            </a:fld>
            <a:endParaRPr lang="en-US"/>
          </a:p>
        </p:txBody>
      </p:sp>
    </p:spTree>
    <p:extLst>
      <p:ext uri="{BB962C8B-B14F-4D97-AF65-F5344CB8AC3E}">
        <p14:creationId xmlns:p14="http://schemas.microsoft.com/office/powerpoint/2010/main" val="280721684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508D1-CDDD-6445-AC0B-42415DA4AB68}" type="slidenum">
              <a:rPr lang="en-US" smtClean="0"/>
              <a:t>43</a:t>
            </a:fld>
            <a:endParaRPr lang="en-US"/>
          </a:p>
        </p:txBody>
      </p:sp>
    </p:spTree>
    <p:extLst>
      <p:ext uri="{BB962C8B-B14F-4D97-AF65-F5344CB8AC3E}">
        <p14:creationId xmlns:p14="http://schemas.microsoft.com/office/powerpoint/2010/main" val="306282812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508D1-CDDD-6445-AC0B-42415DA4AB68}" type="slidenum">
              <a:rPr lang="en-US" smtClean="0"/>
              <a:t>44</a:t>
            </a:fld>
            <a:endParaRPr lang="en-US"/>
          </a:p>
        </p:txBody>
      </p:sp>
    </p:spTree>
    <p:extLst>
      <p:ext uri="{BB962C8B-B14F-4D97-AF65-F5344CB8AC3E}">
        <p14:creationId xmlns:p14="http://schemas.microsoft.com/office/powerpoint/2010/main" val="245432331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508D1-CDDD-6445-AC0B-42415DA4AB68}" type="slidenum">
              <a:rPr lang="en-US" smtClean="0"/>
              <a:t>45</a:t>
            </a:fld>
            <a:endParaRPr lang="en-US"/>
          </a:p>
        </p:txBody>
      </p:sp>
    </p:spTree>
    <p:extLst>
      <p:ext uri="{BB962C8B-B14F-4D97-AF65-F5344CB8AC3E}">
        <p14:creationId xmlns:p14="http://schemas.microsoft.com/office/powerpoint/2010/main" val="259638514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508D1-CDDD-6445-AC0B-42415DA4AB68}" type="slidenum">
              <a:rPr lang="en-US" smtClean="0"/>
              <a:t>46</a:t>
            </a:fld>
            <a:endParaRPr lang="en-US"/>
          </a:p>
        </p:txBody>
      </p:sp>
    </p:spTree>
    <p:extLst>
      <p:ext uri="{BB962C8B-B14F-4D97-AF65-F5344CB8AC3E}">
        <p14:creationId xmlns:p14="http://schemas.microsoft.com/office/powerpoint/2010/main" val="377340681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conservation aims and predicting reserve size</a:t>
            </a:r>
          </a:p>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47</a:t>
            </a:fld>
            <a:endParaRPr lang="en-US"/>
          </a:p>
        </p:txBody>
      </p:sp>
    </p:spTree>
    <p:extLst>
      <p:ext uri="{BB962C8B-B14F-4D97-AF65-F5344CB8AC3E}">
        <p14:creationId xmlns:p14="http://schemas.microsoft.com/office/powerpoint/2010/main" val="122357517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conservation aims and predicting reserve size</a:t>
            </a:r>
          </a:p>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48</a:t>
            </a:fld>
            <a:endParaRPr lang="en-US"/>
          </a:p>
        </p:txBody>
      </p:sp>
    </p:spTree>
    <p:extLst>
      <p:ext uri="{BB962C8B-B14F-4D97-AF65-F5344CB8AC3E}">
        <p14:creationId xmlns:p14="http://schemas.microsoft.com/office/powerpoint/2010/main" val="24944600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Earliest ecological </a:t>
            </a:r>
            <a:r>
              <a:rPr lang="en-US" dirty="0" err="1"/>
              <a:t>thinkings</a:t>
            </a:r>
            <a:r>
              <a:rPr lang="en-US" dirty="0"/>
              <a:t> date back to Greek historian Herodotus (d. 425 BC): Basking Nile crocodiles open mouths for sandpipers to get access and pluck our leeches, giving food to the sandpiper and oral </a:t>
            </a:r>
            <a:r>
              <a:rPr lang="en-US" b="0" i="0" dirty="0">
                <a:solidFill>
                  <a:srgbClr val="202122"/>
                </a:solidFill>
                <a:effectLst/>
                <a:latin typeface="Arial" panose="020B0604020202020204" pitchFamily="34" charset="0"/>
              </a:rPr>
              <a:t>hygiene to the crocodile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202122"/>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202122"/>
                </a:solidFill>
                <a:effectLst/>
                <a:latin typeface="Arial" panose="020B0604020202020204" pitchFamily="34" charset="0"/>
              </a:rPr>
              <a:t>Aristotle (c. 330 BC) made observations of animal migration and biogeography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202122"/>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202122"/>
                </a:solidFill>
                <a:effectLst/>
                <a:latin typeface="Arial" panose="020B0604020202020204" pitchFamily="34" charset="0"/>
              </a:rPr>
              <a:t>Coined as a term in 1866 by German zoologist Ernst Haeckel: from the Greek</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A8C508D1-CDDD-6445-AC0B-42415DA4AB68}" type="slidenum">
              <a:rPr lang="en-US" smtClean="0"/>
              <a:t>13</a:t>
            </a:fld>
            <a:endParaRPr lang="en-US"/>
          </a:p>
        </p:txBody>
      </p:sp>
    </p:spTree>
    <p:extLst>
      <p:ext uri="{BB962C8B-B14F-4D97-AF65-F5344CB8AC3E}">
        <p14:creationId xmlns:p14="http://schemas.microsoft.com/office/powerpoint/2010/main" val="398638511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conservation aims and predicting reserve size</a:t>
            </a:r>
          </a:p>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49</a:t>
            </a:fld>
            <a:endParaRPr lang="en-US"/>
          </a:p>
        </p:txBody>
      </p:sp>
    </p:spTree>
    <p:extLst>
      <p:ext uri="{BB962C8B-B14F-4D97-AF65-F5344CB8AC3E}">
        <p14:creationId xmlns:p14="http://schemas.microsoft.com/office/powerpoint/2010/main" val="361048314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predicting resource use</a:t>
            </a:r>
          </a:p>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50</a:t>
            </a:fld>
            <a:endParaRPr lang="en-US"/>
          </a:p>
        </p:txBody>
      </p:sp>
    </p:spTree>
    <p:extLst>
      <p:ext uri="{BB962C8B-B14F-4D97-AF65-F5344CB8AC3E}">
        <p14:creationId xmlns:p14="http://schemas.microsoft.com/office/powerpoint/2010/main" val="102562851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predicting resource use</a:t>
            </a:r>
          </a:p>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51</a:t>
            </a:fld>
            <a:endParaRPr lang="en-US"/>
          </a:p>
        </p:txBody>
      </p:sp>
    </p:spTree>
    <p:extLst>
      <p:ext uri="{BB962C8B-B14F-4D97-AF65-F5344CB8AC3E}">
        <p14:creationId xmlns:p14="http://schemas.microsoft.com/office/powerpoint/2010/main" val="219711210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Since the 1980s, scientists from Cambridge have been censusing them annually and tagging every individual. They exhibit these dramatic population fluctuations</a:t>
            </a:r>
          </a:p>
        </p:txBody>
      </p:sp>
      <p:sp>
        <p:nvSpPr>
          <p:cNvPr id="4" name="Slide Number Placeholder 3"/>
          <p:cNvSpPr>
            <a:spLocks noGrp="1"/>
          </p:cNvSpPr>
          <p:nvPr>
            <p:ph type="sldNum" sz="quarter" idx="5"/>
          </p:nvPr>
        </p:nvSpPr>
        <p:spPr/>
        <p:txBody>
          <a:bodyPr/>
          <a:lstStyle/>
          <a:p>
            <a:fld id="{AFE3B80E-16FB-5147-84AD-5036D4EA0A38}" type="slidenum">
              <a:rPr lang="en-US" smtClean="0"/>
              <a:t>52</a:t>
            </a:fld>
            <a:endParaRPr lang="en-US"/>
          </a:p>
        </p:txBody>
      </p:sp>
    </p:spTree>
    <p:extLst>
      <p:ext uri="{BB962C8B-B14F-4D97-AF65-F5344CB8AC3E}">
        <p14:creationId xmlns:p14="http://schemas.microsoft.com/office/powerpoint/2010/main" val="257001321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Models used both to predict and to explain</a:t>
            </a:r>
          </a:p>
        </p:txBody>
      </p:sp>
      <p:sp>
        <p:nvSpPr>
          <p:cNvPr id="4" name="Slide Number Placeholder 3"/>
          <p:cNvSpPr>
            <a:spLocks noGrp="1"/>
          </p:cNvSpPr>
          <p:nvPr>
            <p:ph type="sldNum" sz="quarter" idx="5"/>
          </p:nvPr>
        </p:nvSpPr>
        <p:spPr/>
        <p:txBody>
          <a:bodyPr/>
          <a:lstStyle/>
          <a:p>
            <a:fld id="{AFE3B80E-16FB-5147-84AD-5036D4EA0A38}" type="slidenum">
              <a:rPr lang="en-US" smtClean="0"/>
              <a:t>53</a:t>
            </a:fld>
            <a:endParaRPr lang="en-US"/>
          </a:p>
        </p:txBody>
      </p:sp>
    </p:spTree>
    <p:extLst>
      <p:ext uri="{BB962C8B-B14F-4D97-AF65-F5344CB8AC3E}">
        <p14:creationId xmlns:p14="http://schemas.microsoft.com/office/powerpoint/2010/main" val="66622324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Models used both to predict and to explain</a:t>
            </a:r>
          </a:p>
        </p:txBody>
      </p:sp>
      <p:sp>
        <p:nvSpPr>
          <p:cNvPr id="4" name="Slide Number Placeholder 3"/>
          <p:cNvSpPr>
            <a:spLocks noGrp="1"/>
          </p:cNvSpPr>
          <p:nvPr>
            <p:ph type="sldNum" sz="quarter" idx="5"/>
          </p:nvPr>
        </p:nvSpPr>
        <p:spPr/>
        <p:txBody>
          <a:bodyPr/>
          <a:lstStyle/>
          <a:p>
            <a:fld id="{AFE3B80E-16FB-5147-84AD-5036D4EA0A38}" type="slidenum">
              <a:rPr lang="en-US" smtClean="0"/>
              <a:t>54</a:t>
            </a:fld>
            <a:endParaRPr lang="en-US"/>
          </a:p>
        </p:txBody>
      </p:sp>
    </p:spTree>
    <p:extLst>
      <p:ext uri="{BB962C8B-B14F-4D97-AF65-F5344CB8AC3E}">
        <p14:creationId xmlns:p14="http://schemas.microsoft.com/office/powerpoint/2010/main" val="344685964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55</a:t>
            </a:fld>
            <a:endParaRPr lang="en-US"/>
          </a:p>
        </p:txBody>
      </p:sp>
    </p:spTree>
    <p:extLst>
      <p:ext uri="{BB962C8B-B14F-4D97-AF65-F5344CB8AC3E}">
        <p14:creationId xmlns:p14="http://schemas.microsoft.com/office/powerpoint/2010/main" val="338013614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56</a:t>
            </a:fld>
            <a:endParaRPr lang="en-US"/>
          </a:p>
        </p:txBody>
      </p:sp>
    </p:spTree>
    <p:extLst>
      <p:ext uri="{BB962C8B-B14F-4D97-AF65-F5344CB8AC3E}">
        <p14:creationId xmlns:p14="http://schemas.microsoft.com/office/powerpoint/2010/main" val="353892698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57</a:t>
            </a:fld>
            <a:endParaRPr lang="en-US"/>
          </a:p>
        </p:txBody>
      </p:sp>
    </p:spTree>
    <p:extLst>
      <p:ext uri="{BB962C8B-B14F-4D97-AF65-F5344CB8AC3E}">
        <p14:creationId xmlns:p14="http://schemas.microsoft.com/office/powerpoint/2010/main" val="196836780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58</a:t>
            </a:fld>
            <a:endParaRPr lang="en-US"/>
          </a:p>
        </p:txBody>
      </p:sp>
    </p:spTree>
    <p:extLst>
      <p:ext uri="{BB962C8B-B14F-4D97-AF65-F5344CB8AC3E}">
        <p14:creationId xmlns:p14="http://schemas.microsoft.com/office/powerpoint/2010/main" val="25251493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1941, American author John Steinbeck traveled to the Sea of Cortez, Baja, CA with marine biologist friend Ed Ricketts to characterize the marine invertebrate fauna in the region. Ricketts kept records of his findings and made collections, and Steinbeck wrote a book about the voyage, </a:t>
            </a:r>
            <a:r>
              <a:rPr lang="en-US" i="1" dirty="0"/>
              <a:t>The Log from the Sea of Cortez, </a:t>
            </a:r>
            <a:r>
              <a:rPr lang="en-US" dirty="0"/>
              <a:t> in which he wrote that ‘Ecology has a synonym which is ALL’, in reference to the broad range of interactions capture in this scientific pursuit.</a:t>
            </a:r>
          </a:p>
          <a:p>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Why do we care about ecology? Because it relates to everything</a:t>
            </a:r>
          </a:p>
          <a:p>
            <a:endParaRPr lang="en-US" dirty="0"/>
          </a:p>
        </p:txBody>
      </p:sp>
      <p:sp>
        <p:nvSpPr>
          <p:cNvPr id="4" name="Slide Number Placeholder 3"/>
          <p:cNvSpPr>
            <a:spLocks noGrp="1"/>
          </p:cNvSpPr>
          <p:nvPr>
            <p:ph type="sldNum" sz="quarter" idx="5"/>
          </p:nvPr>
        </p:nvSpPr>
        <p:spPr/>
        <p:txBody>
          <a:bodyPr/>
          <a:lstStyle/>
          <a:p>
            <a:fld id="{A8C508D1-CDDD-6445-AC0B-42415DA4AB68}" type="slidenum">
              <a:rPr lang="en-US" smtClean="0"/>
              <a:t>14</a:t>
            </a:fld>
            <a:endParaRPr lang="en-US"/>
          </a:p>
        </p:txBody>
      </p:sp>
    </p:spTree>
    <p:extLst>
      <p:ext uri="{BB962C8B-B14F-4D97-AF65-F5344CB8AC3E}">
        <p14:creationId xmlns:p14="http://schemas.microsoft.com/office/powerpoint/2010/main" val="409494136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59</a:t>
            </a:fld>
            <a:endParaRPr lang="en-US"/>
          </a:p>
        </p:txBody>
      </p:sp>
    </p:spTree>
    <p:extLst>
      <p:ext uri="{BB962C8B-B14F-4D97-AF65-F5344CB8AC3E}">
        <p14:creationId xmlns:p14="http://schemas.microsoft.com/office/powerpoint/2010/main" val="255794610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60</a:t>
            </a:fld>
            <a:endParaRPr lang="en-US"/>
          </a:p>
        </p:txBody>
      </p:sp>
    </p:spTree>
    <p:extLst>
      <p:ext uri="{BB962C8B-B14F-4D97-AF65-F5344CB8AC3E}">
        <p14:creationId xmlns:p14="http://schemas.microsoft.com/office/powerpoint/2010/main" val="387733319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61</a:t>
            </a:fld>
            <a:endParaRPr lang="en-US"/>
          </a:p>
        </p:txBody>
      </p:sp>
    </p:spTree>
    <p:extLst>
      <p:ext uri="{BB962C8B-B14F-4D97-AF65-F5344CB8AC3E}">
        <p14:creationId xmlns:p14="http://schemas.microsoft.com/office/powerpoint/2010/main" val="103619480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62</a:t>
            </a:fld>
            <a:endParaRPr lang="en-US"/>
          </a:p>
        </p:txBody>
      </p:sp>
    </p:spTree>
    <p:extLst>
      <p:ext uri="{BB962C8B-B14F-4D97-AF65-F5344CB8AC3E}">
        <p14:creationId xmlns:p14="http://schemas.microsoft.com/office/powerpoint/2010/main" val="121676044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63</a:t>
            </a:fld>
            <a:endParaRPr lang="en-US"/>
          </a:p>
        </p:txBody>
      </p:sp>
    </p:spTree>
    <p:extLst>
      <p:ext uri="{BB962C8B-B14F-4D97-AF65-F5344CB8AC3E}">
        <p14:creationId xmlns:p14="http://schemas.microsoft.com/office/powerpoint/2010/main" val="134672557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Lambda is the growth rate of a discrete population</a:t>
            </a:r>
          </a:p>
        </p:txBody>
      </p:sp>
      <p:sp>
        <p:nvSpPr>
          <p:cNvPr id="4" name="Slide Number Placeholder 3"/>
          <p:cNvSpPr>
            <a:spLocks noGrp="1"/>
          </p:cNvSpPr>
          <p:nvPr>
            <p:ph type="sldNum" sz="quarter" idx="5"/>
          </p:nvPr>
        </p:nvSpPr>
        <p:spPr/>
        <p:txBody>
          <a:bodyPr/>
          <a:lstStyle/>
          <a:p>
            <a:fld id="{AFE3B80E-16FB-5147-84AD-5036D4EA0A38}" type="slidenum">
              <a:rPr lang="en-US" smtClean="0"/>
              <a:t>64</a:t>
            </a:fld>
            <a:endParaRPr lang="en-US"/>
          </a:p>
        </p:txBody>
      </p:sp>
    </p:spTree>
    <p:extLst>
      <p:ext uri="{BB962C8B-B14F-4D97-AF65-F5344CB8AC3E}">
        <p14:creationId xmlns:p14="http://schemas.microsoft.com/office/powerpoint/2010/main" val="211766060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65</a:t>
            </a:fld>
            <a:endParaRPr lang="en-US"/>
          </a:p>
        </p:txBody>
      </p:sp>
    </p:spTree>
    <p:extLst>
      <p:ext uri="{BB962C8B-B14F-4D97-AF65-F5344CB8AC3E}">
        <p14:creationId xmlns:p14="http://schemas.microsoft.com/office/powerpoint/2010/main" val="277606250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Lemur breeding by month synchronizes weaning at peak fruit</a:t>
            </a:r>
          </a:p>
        </p:txBody>
      </p:sp>
      <p:sp>
        <p:nvSpPr>
          <p:cNvPr id="4" name="Slide Number Placeholder 3"/>
          <p:cNvSpPr>
            <a:spLocks noGrp="1"/>
          </p:cNvSpPr>
          <p:nvPr>
            <p:ph type="sldNum" sz="quarter" idx="5"/>
          </p:nvPr>
        </p:nvSpPr>
        <p:spPr/>
        <p:txBody>
          <a:bodyPr/>
          <a:lstStyle/>
          <a:p>
            <a:fld id="{AFE3B80E-16FB-5147-84AD-5036D4EA0A38}" type="slidenum">
              <a:rPr lang="en-US" smtClean="0"/>
              <a:t>68</a:t>
            </a:fld>
            <a:endParaRPr lang="en-US"/>
          </a:p>
        </p:txBody>
      </p:sp>
    </p:spTree>
    <p:extLst>
      <p:ext uri="{BB962C8B-B14F-4D97-AF65-F5344CB8AC3E}">
        <p14:creationId xmlns:p14="http://schemas.microsoft.com/office/powerpoint/2010/main" val="375766075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Infanticide by mother vs. competition with other siblings. Safest to be harder to distinguish parentage apart</a:t>
            </a:r>
          </a:p>
        </p:txBody>
      </p:sp>
      <p:sp>
        <p:nvSpPr>
          <p:cNvPr id="4" name="Slide Number Placeholder 3"/>
          <p:cNvSpPr>
            <a:spLocks noGrp="1"/>
          </p:cNvSpPr>
          <p:nvPr>
            <p:ph type="sldNum" sz="quarter" idx="5"/>
          </p:nvPr>
        </p:nvSpPr>
        <p:spPr/>
        <p:txBody>
          <a:bodyPr/>
          <a:lstStyle/>
          <a:p>
            <a:fld id="{AFE3B80E-16FB-5147-84AD-5036D4EA0A38}" type="slidenum">
              <a:rPr lang="en-US" smtClean="0"/>
              <a:t>69</a:t>
            </a:fld>
            <a:endParaRPr lang="en-US"/>
          </a:p>
        </p:txBody>
      </p:sp>
    </p:spTree>
    <p:extLst>
      <p:ext uri="{BB962C8B-B14F-4D97-AF65-F5344CB8AC3E}">
        <p14:creationId xmlns:p14="http://schemas.microsoft.com/office/powerpoint/2010/main" val="131147324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Infanticide by mother vs. competition with other siblings. Safest to be harder to distinguish parentage apart</a:t>
            </a:r>
          </a:p>
        </p:txBody>
      </p:sp>
      <p:sp>
        <p:nvSpPr>
          <p:cNvPr id="4" name="Slide Number Placeholder 3"/>
          <p:cNvSpPr>
            <a:spLocks noGrp="1"/>
          </p:cNvSpPr>
          <p:nvPr>
            <p:ph type="sldNum" sz="quarter" idx="5"/>
          </p:nvPr>
        </p:nvSpPr>
        <p:spPr/>
        <p:txBody>
          <a:bodyPr/>
          <a:lstStyle/>
          <a:p>
            <a:fld id="{AFE3B80E-16FB-5147-84AD-5036D4EA0A38}" type="slidenum">
              <a:rPr lang="en-US" smtClean="0"/>
              <a:t>70</a:t>
            </a:fld>
            <a:endParaRPr lang="en-US"/>
          </a:p>
        </p:txBody>
      </p:sp>
    </p:spTree>
    <p:extLst>
      <p:ext uri="{BB962C8B-B14F-4D97-AF65-F5344CB8AC3E}">
        <p14:creationId xmlns:p14="http://schemas.microsoft.com/office/powerpoint/2010/main" val="31342462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508D1-CDDD-6445-AC0B-42415DA4AB68}" type="slidenum">
              <a:rPr lang="en-US" smtClean="0"/>
              <a:t>15</a:t>
            </a:fld>
            <a:endParaRPr lang="en-US"/>
          </a:p>
        </p:txBody>
      </p:sp>
    </p:spTree>
    <p:extLst>
      <p:ext uri="{BB962C8B-B14F-4D97-AF65-F5344CB8AC3E}">
        <p14:creationId xmlns:p14="http://schemas.microsoft.com/office/powerpoint/2010/main" val="308433044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Infanticide by mother vs. competition with other siblings. Safest to be harder to distinguish parentage apart</a:t>
            </a:r>
          </a:p>
        </p:txBody>
      </p:sp>
      <p:sp>
        <p:nvSpPr>
          <p:cNvPr id="4" name="Slide Number Placeholder 3"/>
          <p:cNvSpPr>
            <a:spLocks noGrp="1"/>
          </p:cNvSpPr>
          <p:nvPr>
            <p:ph type="sldNum" sz="quarter" idx="5"/>
          </p:nvPr>
        </p:nvSpPr>
        <p:spPr/>
        <p:txBody>
          <a:bodyPr/>
          <a:lstStyle/>
          <a:p>
            <a:fld id="{AFE3B80E-16FB-5147-84AD-5036D4EA0A38}" type="slidenum">
              <a:rPr lang="en-US" smtClean="0"/>
              <a:t>71</a:t>
            </a:fld>
            <a:endParaRPr lang="en-US"/>
          </a:p>
        </p:txBody>
      </p:sp>
    </p:spTree>
    <p:extLst>
      <p:ext uri="{BB962C8B-B14F-4D97-AF65-F5344CB8AC3E}">
        <p14:creationId xmlns:p14="http://schemas.microsoft.com/office/powerpoint/2010/main" val="48824024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Infanticide by mother vs. competition with other siblings. Safest to be harder to distinguish parentage apart</a:t>
            </a:r>
          </a:p>
        </p:txBody>
      </p:sp>
      <p:sp>
        <p:nvSpPr>
          <p:cNvPr id="4" name="Slide Number Placeholder 3"/>
          <p:cNvSpPr>
            <a:spLocks noGrp="1"/>
          </p:cNvSpPr>
          <p:nvPr>
            <p:ph type="sldNum" sz="quarter" idx="5"/>
          </p:nvPr>
        </p:nvSpPr>
        <p:spPr/>
        <p:txBody>
          <a:bodyPr/>
          <a:lstStyle/>
          <a:p>
            <a:fld id="{AFE3B80E-16FB-5147-84AD-5036D4EA0A38}" type="slidenum">
              <a:rPr lang="en-US" smtClean="0"/>
              <a:t>72</a:t>
            </a:fld>
            <a:endParaRPr lang="en-US"/>
          </a:p>
        </p:txBody>
      </p:sp>
    </p:spTree>
    <p:extLst>
      <p:ext uri="{BB962C8B-B14F-4D97-AF65-F5344CB8AC3E}">
        <p14:creationId xmlns:p14="http://schemas.microsoft.com/office/powerpoint/2010/main" val="1431430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Remember our two countries</a:t>
            </a:r>
          </a:p>
        </p:txBody>
      </p:sp>
      <p:sp>
        <p:nvSpPr>
          <p:cNvPr id="4" name="Slide Number Placeholder 3"/>
          <p:cNvSpPr>
            <a:spLocks noGrp="1"/>
          </p:cNvSpPr>
          <p:nvPr>
            <p:ph type="sldNum" sz="quarter" idx="5"/>
          </p:nvPr>
        </p:nvSpPr>
        <p:spPr/>
        <p:txBody>
          <a:bodyPr/>
          <a:lstStyle/>
          <a:p>
            <a:fld id="{AFE3B80E-16FB-5147-84AD-5036D4EA0A38}" type="slidenum">
              <a:rPr lang="en-US" smtClean="0"/>
              <a:t>87</a:t>
            </a:fld>
            <a:endParaRPr lang="en-US"/>
          </a:p>
        </p:txBody>
      </p:sp>
    </p:spTree>
    <p:extLst>
      <p:ext uri="{BB962C8B-B14F-4D97-AF65-F5344CB8AC3E}">
        <p14:creationId xmlns:p14="http://schemas.microsoft.com/office/powerpoint/2010/main" val="268613650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Remember our two countries</a:t>
            </a:r>
          </a:p>
        </p:txBody>
      </p:sp>
      <p:sp>
        <p:nvSpPr>
          <p:cNvPr id="4" name="Slide Number Placeholder 3"/>
          <p:cNvSpPr>
            <a:spLocks noGrp="1"/>
          </p:cNvSpPr>
          <p:nvPr>
            <p:ph type="sldNum" sz="quarter" idx="5"/>
          </p:nvPr>
        </p:nvSpPr>
        <p:spPr/>
        <p:txBody>
          <a:bodyPr/>
          <a:lstStyle/>
          <a:p>
            <a:fld id="{AFE3B80E-16FB-5147-84AD-5036D4EA0A38}" type="slidenum">
              <a:rPr lang="en-US" smtClean="0"/>
              <a:t>88</a:t>
            </a:fld>
            <a:endParaRPr lang="en-US"/>
          </a:p>
        </p:txBody>
      </p:sp>
    </p:spTree>
    <p:extLst>
      <p:ext uri="{BB962C8B-B14F-4D97-AF65-F5344CB8AC3E}">
        <p14:creationId xmlns:p14="http://schemas.microsoft.com/office/powerpoint/2010/main" val="95088169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Population rate of increase per year – look at COVID in the US!</a:t>
            </a:r>
          </a:p>
        </p:txBody>
      </p:sp>
      <p:sp>
        <p:nvSpPr>
          <p:cNvPr id="4" name="Slide Number Placeholder 3"/>
          <p:cNvSpPr>
            <a:spLocks noGrp="1"/>
          </p:cNvSpPr>
          <p:nvPr>
            <p:ph type="sldNum" sz="quarter" idx="5"/>
          </p:nvPr>
        </p:nvSpPr>
        <p:spPr/>
        <p:txBody>
          <a:bodyPr/>
          <a:lstStyle/>
          <a:p>
            <a:fld id="{AFE3B80E-16FB-5147-84AD-5036D4EA0A38}" type="slidenum">
              <a:rPr lang="en-US" smtClean="0"/>
              <a:t>89</a:t>
            </a:fld>
            <a:endParaRPr lang="en-US"/>
          </a:p>
        </p:txBody>
      </p:sp>
    </p:spTree>
    <p:extLst>
      <p:ext uri="{BB962C8B-B14F-4D97-AF65-F5344CB8AC3E}">
        <p14:creationId xmlns:p14="http://schemas.microsoft.com/office/powerpoint/2010/main" val="92959018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They will diverge more quickly as the “timestep” gets larger</a:t>
            </a:r>
          </a:p>
        </p:txBody>
      </p:sp>
      <p:sp>
        <p:nvSpPr>
          <p:cNvPr id="4" name="Slide Number Placeholder 3"/>
          <p:cNvSpPr>
            <a:spLocks noGrp="1"/>
          </p:cNvSpPr>
          <p:nvPr>
            <p:ph type="sldNum" sz="quarter" idx="5"/>
          </p:nvPr>
        </p:nvSpPr>
        <p:spPr/>
        <p:txBody>
          <a:bodyPr/>
          <a:lstStyle/>
          <a:p>
            <a:fld id="{AFE3B80E-16FB-5147-84AD-5036D4EA0A38}" type="slidenum">
              <a:rPr lang="en-US" smtClean="0"/>
              <a:t>90</a:t>
            </a:fld>
            <a:endParaRPr lang="en-US"/>
          </a:p>
        </p:txBody>
      </p:sp>
    </p:spTree>
    <p:extLst>
      <p:ext uri="{BB962C8B-B14F-4D97-AF65-F5344CB8AC3E}">
        <p14:creationId xmlns:p14="http://schemas.microsoft.com/office/powerpoint/2010/main" val="289722629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Fits to data from earlier years only overestimate current population growth rates</a:t>
            </a:r>
          </a:p>
        </p:txBody>
      </p:sp>
      <p:sp>
        <p:nvSpPr>
          <p:cNvPr id="4" name="Slide Number Placeholder 3"/>
          <p:cNvSpPr>
            <a:spLocks noGrp="1"/>
          </p:cNvSpPr>
          <p:nvPr>
            <p:ph type="sldNum" sz="quarter" idx="5"/>
          </p:nvPr>
        </p:nvSpPr>
        <p:spPr/>
        <p:txBody>
          <a:bodyPr/>
          <a:lstStyle/>
          <a:p>
            <a:fld id="{AFE3B80E-16FB-5147-84AD-5036D4EA0A38}" type="slidenum">
              <a:rPr lang="en-US" smtClean="0"/>
              <a:t>92</a:t>
            </a:fld>
            <a:endParaRPr lang="en-US"/>
          </a:p>
        </p:txBody>
      </p:sp>
    </p:spTree>
    <p:extLst>
      <p:ext uri="{BB962C8B-B14F-4D97-AF65-F5344CB8AC3E}">
        <p14:creationId xmlns:p14="http://schemas.microsoft.com/office/powerpoint/2010/main" val="407319786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Fits to data from earlier years only underestimate current population trends</a:t>
            </a:r>
          </a:p>
        </p:txBody>
      </p:sp>
      <p:sp>
        <p:nvSpPr>
          <p:cNvPr id="4" name="Slide Number Placeholder 3"/>
          <p:cNvSpPr>
            <a:spLocks noGrp="1"/>
          </p:cNvSpPr>
          <p:nvPr>
            <p:ph type="sldNum" sz="quarter" idx="5"/>
          </p:nvPr>
        </p:nvSpPr>
        <p:spPr/>
        <p:txBody>
          <a:bodyPr/>
          <a:lstStyle/>
          <a:p>
            <a:fld id="{AFE3B80E-16FB-5147-84AD-5036D4EA0A38}" type="slidenum">
              <a:rPr lang="en-US" smtClean="0"/>
              <a:t>94</a:t>
            </a:fld>
            <a:endParaRPr lang="en-US"/>
          </a:p>
        </p:txBody>
      </p:sp>
    </p:spTree>
    <p:extLst>
      <p:ext uri="{BB962C8B-B14F-4D97-AF65-F5344CB8AC3E}">
        <p14:creationId xmlns:p14="http://schemas.microsoft.com/office/powerpoint/2010/main" val="377131606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95</a:t>
            </a:fld>
            <a:endParaRPr lang="en-US"/>
          </a:p>
        </p:txBody>
      </p:sp>
    </p:spTree>
    <p:extLst>
      <p:ext uri="{BB962C8B-B14F-4D97-AF65-F5344CB8AC3E}">
        <p14:creationId xmlns:p14="http://schemas.microsoft.com/office/powerpoint/2010/main" val="379587932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Thomas Malthus. English cleric in the late 1700s, early 1800s.</a:t>
            </a:r>
          </a:p>
          <a:p>
            <a:r>
              <a:rPr lang="en-US" i="1" dirty="0">
                <a:effectLst/>
                <a:latin typeface="Helvetica" pitchFamily="2" charset="0"/>
              </a:rPr>
              <a:t>Published the book anonymously.</a:t>
            </a:r>
          </a:p>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96</a:t>
            </a:fld>
            <a:endParaRPr lang="en-US"/>
          </a:p>
        </p:txBody>
      </p:sp>
    </p:spTree>
    <p:extLst>
      <p:ext uri="{BB962C8B-B14F-4D97-AF65-F5344CB8AC3E}">
        <p14:creationId xmlns:p14="http://schemas.microsoft.com/office/powerpoint/2010/main" val="35028544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rPr>
              <a:t>an abstract representation of a phenomenon</a:t>
            </a:r>
            <a:endParaRPr lang="en-US" dirty="0"/>
          </a:p>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16</a:t>
            </a:fld>
            <a:endParaRPr lang="en-US"/>
          </a:p>
        </p:txBody>
      </p:sp>
    </p:spTree>
    <p:extLst>
      <p:ext uri="{BB962C8B-B14F-4D97-AF65-F5344CB8AC3E}">
        <p14:creationId xmlns:p14="http://schemas.microsoft.com/office/powerpoint/2010/main" val="268957517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Thomas Malthus. English cleric in the late 1700s, early 1800s.</a:t>
            </a:r>
          </a:p>
          <a:p>
            <a:r>
              <a:rPr lang="en-US" i="0" dirty="0">
                <a:effectLst/>
                <a:latin typeface="Helvetica" pitchFamily="2" charset="0"/>
              </a:rPr>
              <a:t>Inspired strong reactions. Darwin was inspired. Marx was disgusted</a:t>
            </a:r>
          </a:p>
          <a:p>
            <a:r>
              <a:rPr lang="en-US" b="0" i="0" dirty="0">
                <a:solidFill>
                  <a:srgbClr val="202124"/>
                </a:solidFill>
                <a:effectLst/>
                <a:latin typeface="Roboto" panose="020F0502020204030204" pitchFamily="34" charset="0"/>
              </a:rPr>
              <a:t>Marx claimed that </a:t>
            </a:r>
            <a:r>
              <a:rPr lang="en-US" b="1" i="0" dirty="0">
                <a:solidFill>
                  <a:srgbClr val="202124"/>
                </a:solidFill>
                <a:effectLst/>
                <a:latin typeface="Roboto" panose="020F0502020204030204" pitchFamily="34" charset="0"/>
              </a:rPr>
              <a:t>poverty and hunger was a result of the capitalist economy, not population growth</a:t>
            </a:r>
            <a:r>
              <a:rPr lang="en-US" b="0" i="0" dirty="0">
                <a:solidFill>
                  <a:srgbClr val="202124"/>
                </a:solidFill>
                <a:effectLst/>
                <a:latin typeface="Roboto" panose="020F0502020204030204" pitchFamily="34" charset="0"/>
              </a:rPr>
              <a:t>. He argued that food supplies would keep pace with population growth if wealth was distributed fairly</a:t>
            </a:r>
          </a:p>
          <a:p>
            <a:endParaRPr lang="en-US" b="0" i="0" dirty="0">
              <a:solidFill>
                <a:srgbClr val="202124"/>
              </a:solidFill>
              <a:effectLst/>
              <a:latin typeface="Roboto"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444444"/>
                </a:solidFill>
                <a:effectLst/>
                <a:latin typeface="Open Sans" panose="020B0606030504020204" pitchFamily="34" charset="0"/>
              </a:rPr>
              <a:t>Malthus offered no basis for his arithmetical ratio for food, and there were occasions in which food had increased geometrically to match a geometric rise in population (as in North America)</a:t>
            </a:r>
          </a:p>
          <a:p>
            <a:r>
              <a:rPr lang="en-US" i="0" dirty="0">
                <a:effectLst/>
                <a:latin typeface="Helvetica" pitchFamily="2" charset="0"/>
              </a:rPr>
              <a:t>Indeed, the industrial revolution proved that human food production could keep pace with population growth</a:t>
            </a:r>
          </a:p>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97</a:t>
            </a:fld>
            <a:endParaRPr lang="en-US"/>
          </a:p>
        </p:txBody>
      </p:sp>
    </p:spTree>
    <p:extLst>
      <p:ext uri="{BB962C8B-B14F-4D97-AF65-F5344CB8AC3E}">
        <p14:creationId xmlns:p14="http://schemas.microsoft.com/office/powerpoint/2010/main" val="382585445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Thomas Malthus. English cleric in the late 1700s, early 1800s.</a:t>
            </a:r>
          </a:p>
          <a:p>
            <a:r>
              <a:rPr lang="en-US" i="0" dirty="0">
                <a:effectLst/>
                <a:latin typeface="Helvetica" pitchFamily="2" charset="0"/>
              </a:rPr>
              <a:t>Inspired strong reactions. Darwin was inspired. Marx was disgusted</a:t>
            </a:r>
          </a:p>
          <a:p>
            <a:r>
              <a:rPr lang="en-US" b="0" i="0" dirty="0">
                <a:solidFill>
                  <a:srgbClr val="202124"/>
                </a:solidFill>
                <a:effectLst/>
                <a:latin typeface="Roboto" panose="020F0502020204030204" pitchFamily="34" charset="0"/>
              </a:rPr>
              <a:t>Marx claimed that </a:t>
            </a:r>
            <a:r>
              <a:rPr lang="en-US" b="1" i="0" dirty="0">
                <a:solidFill>
                  <a:srgbClr val="202124"/>
                </a:solidFill>
                <a:effectLst/>
                <a:latin typeface="Roboto" panose="020F0502020204030204" pitchFamily="34" charset="0"/>
              </a:rPr>
              <a:t>poverty and hunger was a result of the capitalist economy, not population growth</a:t>
            </a:r>
            <a:r>
              <a:rPr lang="en-US" b="0" i="0" dirty="0">
                <a:solidFill>
                  <a:srgbClr val="202124"/>
                </a:solidFill>
                <a:effectLst/>
                <a:latin typeface="Roboto" panose="020F0502020204030204" pitchFamily="34" charset="0"/>
              </a:rPr>
              <a:t>. He argued that food supplies would keep pace with population growth if wealth was distributed fairly</a:t>
            </a:r>
          </a:p>
          <a:p>
            <a:endParaRPr lang="en-US" b="0" i="0" dirty="0">
              <a:solidFill>
                <a:srgbClr val="202124"/>
              </a:solidFill>
              <a:effectLst/>
              <a:latin typeface="Roboto"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444444"/>
                </a:solidFill>
                <a:effectLst/>
                <a:latin typeface="Open Sans" panose="020B0606030504020204" pitchFamily="34" charset="0"/>
              </a:rPr>
              <a:t>Malthus offered no basis for his arithmetical ratio for food, and there were occasions in which food had increased geometrically to match a geometric rise in population (as in North America)</a:t>
            </a:r>
          </a:p>
          <a:p>
            <a:r>
              <a:rPr lang="en-US" i="0" dirty="0">
                <a:effectLst/>
                <a:latin typeface="Helvetica" pitchFamily="2" charset="0"/>
              </a:rPr>
              <a:t>Indeed, the industrial revolution proved that human food production could keep pace with population growth</a:t>
            </a:r>
          </a:p>
          <a:p>
            <a:endParaRPr lang="en-US" i="0" dirty="0">
              <a:effectLst/>
              <a:latin typeface="Helvetica" pitchFamily="2" charset="0"/>
            </a:endParaRPr>
          </a:p>
          <a:p>
            <a:r>
              <a:rPr lang="en-US" i="0" dirty="0">
                <a:effectLst/>
                <a:latin typeface="Helvetica" pitchFamily="2" charset="0"/>
              </a:rPr>
              <a:t>Led him to write a second essay that proposed all kinds of ways to keep population in check: famine, war, abortion, delayed marriage. Very ant—charity</a:t>
            </a:r>
          </a:p>
          <a:p>
            <a:endParaRPr lang="en-US" i="0" dirty="0">
              <a:effectLst/>
              <a:latin typeface="Helvetica" pitchFamily="2" charset="0"/>
            </a:endParaRPr>
          </a:p>
          <a:p>
            <a:r>
              <a:rPr lang="en-US" i="1" dirty="0">
                <a:effectLst/>
                <a:latin typeface="Helvetica" pitchFamily="2" charset="0"/>
              </a:rPr>
              <a:t>An Essay on the Principle of Population, or a View of its Past and Present Effects</a:t>
            </a:r>
            <a:endParaRPr lang="en-US" dirty="0">
              <a:effectLst/>
              <a:latin typeface="Helvetica" pitchFamily="2" charset="0"/>
            </a:endParaRPr>
          </a:p>
          <a:p>
            <a:r>
              <a:rPr lang="en-US" i="1" dirty="0">
                <a:effectLst/>
                <a:latin typeface="Helvetica" pitchFamily="2" charset="0"/>
              </a:rPr>
              <a:t>on Human Happiness, With an Enquiry Into Our Prospects Respecting the Future Removal or Mitigation of</a:t>
            </a:r>
            <a:r>
              <a:rPr lang="en-US" dirty="0">
                <a:latin typeface="Helvetica" pitchFamily="2" charset="0"/>
              </a:rPr>
              <a:t> </a:t>
            </a:r>
            <a:r>
              <a:rPr lang="en-US" i="1" dirty="0">
                <a:effectLst/>
                <a:latin typeface="Helvetica" pitchFamily="2" charset="0"/>
              </a:rPr>
              <a:t>the Evils Which It Occasions</a:t>
            </a:r>
            <a:endParaRPr lang="en-US" dirty="0">
              <a:effectLst/>
              <a:latin typeface="Helvetica" pitchFamily="2" charset="0"/>
            </a:endParaRPr>
          </a:p>
          <a:p>
            <a:endParaRPr lang="en-US" i="0" dirty="0">
              <a:effectLst/>
              <a:latin typeface="Helvetica" pitchFamily="2" charset="0"/>
            </a:endParaRPr>
          </a:p>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98</a:t>
            </a:fld>
            <a:endParaRPr lang="en-US"/>
          </a:p>
        </p:txBody>
      </p:sp>
    </p:spTree>
    <p:extLst>
      <p:ext uri="{BB962C8B-B14F-4D97-AF65-F5344CB8AC3E}">
        <p14:creationId xmlns:p14="http://schemas.microsoft.com/office/powerpoint/2010/main" val="360277698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99</a:t>
            </a:fld>
            <a:endParaRPr lang="en-US"/>
          </a:p>
        </p:txBody>
      </p:sp>
    </p:spTree>
    <p:extLst>
      <p:ext uri="{BB962C8B-B14F-4D97-AF65-F5344CB8AC3E}">
        <p14:creationId xmlns:p14="http://schemas.microsoft.com/office/powerpoint/2010/main" val="319828387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100</a:t>
            </a:fld>
            <a:endParaRPr lang="en-US"/>
          </a:p>
        </p:txBody>
      </p:sp>
    </p:spTree>
    <p:extLst>
      <p:ext uri="{BB962C8B-B14F-4D97-AF65-F5344CB8AC3E}">
        <p14:creationId xmlns:p14="http://schemas.microsoft.com/office/powerpoint/2010/main" val="102538819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Ecology – interaction of organisms with each other (population) and their environment (sets K)</a:t>
            </a:r>
          </a:p>
          <a:p>
            <a:r>
              <a:rPr lang="en-US" dirty="0"/>
              <a:t>R vs. K selected species</a:t>
            </a:r>
          </a:p>
        </p:txBody>
      </p:sp>
      <p:sp>
        <p:nvSpPr>
          <p:cNvPr id="4" name="Slide Number Placeholder 3"/>
          <p:cNvSpPr>
            <a:spLocks noGrp="1"/>
          </p:cNvSpPr>
          <p:nvPr>
            <p:ph type="sldNum" sz="quarter" idx="5"/>
          </p:nvPr>
        </p:nvSpPr>
        <p:spPr/>
        <p:txBody>
          <a:bodyPr/>
          <a:lstStyle/>
          <a:p>
            <a:fld id="{AFE3B80E-16FB-5147-84AD-5036D4EA0A38}" type="slidenum">
              <a:rPr lang="en-US" smtClean="0"/>
              <a:t>101</a:t>
            </a:fld>
            <a:endParaRPr lang="en-US"/>
          </a:p>
        </p:txBody>
      </p:sp>
    </p:spTree>
    <p:extLst>
      <p:ext uri="{BB962C8B-B14F-4D97-AF65-F5344CB8AC3E}">
        <p14:creationId xmlns:p14="http://schemas.microsoft.com/office/powerpoint/2010/main" val="149680609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Ecology – interaction of organisms with each other (population) and their environment (sets K)</a:t>
            </a:r>
          </a:p>
          <a:p>
            <a:r>
              <a:rPr lang="en-US" dirty="0"/>
              <a:t>Food, shelter, water</a:t>
            </a:r>
          </a:p>
          <a:p>
            <a:r>
              <a:rPr lang="en-US" dirty="0"/>
              <a:t>Can CHANGE!</a:t>
            </a:r>
          </a:p>
        </p:txBody>
      </p:sp>
      <p:sp>
        <p:nvSpPr>
          <p:cNvPr id="4" name="Slide Number Placeholder 3"/>
          <p:cNvSpPr>
            <a:spLocks noGrp="1"/>
          </p:cNvSpPr>
          <p:nvPr>
            <p:ph type="sldNum" sz="quarter" idx="5"/>
          </p:nvPr>
        </p:nvSpPr>
        <p:spPr/>
        <p:txBody>
          <a:bodyPr/>
          <a:lstStyle/>
          <a:p>
            <a:fld id="{AFE3B80E-16FB-5147-84AD-5036D4EA0A38}" type="slidenum">
              <a:rPr lang="en-US" smtClean="0"/>
              <a:t>102</a:t>
            </a:fld>
            <a:endParaRPr lang="en-US"/>
          </a:p>
        </p:txBody>
      </p:sp>
    </p:spTree>
    <p:extLst>
      <p:ext uri="{BB962C8B-B14F-4D97-AF65-F5344CB8AC3E}">
        <p14:creationId xmlns:p14="http://schemas.microsoft.com/office/powerpoint/2010/main" val="129498312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Ecology – interaction of organisms with each other (population) and their environment (sets K)</a:t>
            </a:r>
          </a:p>
          <a:p>
            <a:r>
              <a:rPr lang="en-US" dirty="0"/>
              <a:t>Food, shelter, water</a:t>
            </a:r>
          </a:p>
          <a:p>
            <a:r>
              <a:rPr lang="en-US" dirty="0"/>
              <a:t>Can CHANGE!</a:t>
            </a:r>
          </a:p>
        </p:txBody>
      </p:sp>
      <p:sp>
        <p:nvSpPr>
          <p:cNvPr id="4" name="Slide Number Placeholder 3"/>
          <p:cNvSpPr>
            <a:spLocks noGrp="1"/>
          </p:cNvSpPr>
          <p:nvPr>
            <p:ph type="sldNum" sz="quarter" idx="5"/>
          </p:nvPr>
        </p:nvSpPr>
        <p:spPr/>
        <p:txBody>
          <a:bodyPr/>
          <a:lstStyle/>
          <a:p>
            <a:fld id="{AFE3B80E-16FB-5147-84AD-5036D4EA0A38}" type="slidenum">
              <a:rPr lang="en-US" smtClean="0"/>
              <a:t>103</a:t>
            </a:fld>
            <a:endParaRPr lang="en-US"/>
          </a:p>
        </p:txBody>
      </p:sp>
    </p:spTree>
    <p:extLst>
      <p:ext uri="{BB962C8B-B14F-4D97-AF65-F5344CB8AC3E}">
        <p14:creationId xmlns:p14="http://schemas.microsoft.com/office/powerpoint/2010/main" val="41830906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Ecology – interaction of organisms with each other (population) and their environment (sets K)</a:t>
            </a:r>
          </a:p>
          <a:p>
            <a:r>
              <a:rPr lang="en-US" dirty="0"/>
              <a:t>Food, shelter, water</a:t>
            </a:r>
          </a:p>
          <a:p>
            <a:r>
              <a:rPr lang="en-US" dirty="0"/>
              <a:t>Can CHANGE!</a:t>
            </a:r>
          </a:p>
        </p:txBody>
      </p:sp>
      <p:sp>
        <p:nvSpPr>
          <p:cNvPr id="4" name="Slide Number Placeholder 3"/>
          <p:cNvSpPr>
            <a:spLocks noGrp="1"/>
          </p:cNvSpPr>
          <p:nvPr>
            <p:ph type="sldNum" sz="quarter" idx="5"/>
          </p:nvPr>
        </p:nvSpPr>
        <p:spPr/>
        <p:txBody>
          <a:bodyPr/>
          <a:lstStyle/>
          <a:p>
            <a:fld id="{AFE3B80E-16FB-5147-84AD-5036D4EA0A38}" type="slidenum">
              <a:rPr lang="en-US" smtClean="0"/>
              <a:t>104</a:t>
            </a:fld>
            <a:endParaRPr lang="en-US"/>
          </a:p>
        </p:txBody>
      </p:sp>
    </p:spTree>
    <p:extLst>
      <p:ext uri="{BB962C8B-B14F-4D97-AF65-F5344CB8AC3E}">
        <p14:creationId xmlns:p14="http://schemas.microsoft.com/office/powerpoint/2010/main" val="176219733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Ecology – interaction of organisms with each other (population) and their environment (sets K)</a:t>
            </a:r>
          </a:p>
          <a:p>
            <a:r>
              <a:rPr lang="en-US" dirty="0"/>
              <a:t>Food, shelter, water</a:t>
            </a:r>
          </a:p>
          <a:p>
            <a:r>
              <a:rPr lang="en-US" dirty="0"/>
              <a:t>Can CHANGE!</a:t>
            </a:r>
          </a:p>
        </p:txBody>
      </p:sp>
      <p:sp>
        <p:nvSpPr>
          <p:cNvPr id="4" name="Slide Number Placeholder 3"/>
          <p:cNvSpPr>
            <a:spLocks noGrp="1"/>
          </p:cNvSpPr>
          <p:nvPr>
            <p:ph type="sldNum" sz="quarter" idx="5"/>
          </p:nvPr>
        </p:nvSpPr>
        <p:spPr/>
        <p:txBody>
          <a:bodyPr/>
          <a:lstStyle/>
          <a:p>
            <a:fld id="{AFE3B80E-16FB-5147-84AD-5036D4EA0A38}" type="slidenum">
              <a:rPr lang="en-US" smtClean="0"/>
              <a:t>105</a:t>
            </a:fld>
            <a:endParaRPr lang="en-US"/>
          </a:p>
        </p:txBody>
      </p:sp>
    </p:spTree>
    <p:extLst>
      <p:ext uri="{BB962C8B-B14F-4D97-AF65-F5344CB8AC3E}">
        <p14:creationId xmlns:p14="http://schemas.microsoft.com/office/powerpoint/2010/main" val="404557150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106</a:t>
            </a:fld>
            <a:endParaRPr lang="en-US"/>
          </a:p>
        </p:txBody>
      </p:sp>
    </p:spTree>
    <p:extLst>
      <p:ext uri="{BB962C8B-B14F-4D97-AF65-F5344CB8AC3E}">
        <p14:creationId xmlns:p14="http://schemas.microsoft.com/office/powerpoint/2010/main" val="42071446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rPr>
              <a:t>an abstract representation of a phenomenon</a:t>
            </a:r>
            <a:endParaRPr lang="en-US" dirty="0"/>
          </a:p>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17</a:t>
            </a:fld>
            <a:endParaRPr lang="en-US"/>
          </a:p>
        </p:txBody>
      </p:sp>
    </p:spTree>
    <p:extLst>
      <p:ext uri="{BB962C8B-B14F-4D97-AF65-F5344CB8AC3E}">
        <p14:creationId xmlns:p14="http://schemas.microsoft.com/office/powerpoint/2010/main" val="1796315939"/>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107</a:t>
            </a:fld>
            <a:endParaRPr lang="en-US"/>
          </a:p>
        </p:txBody>
      </p:sp>
    </p:spTree>
    <p:extLst>
      <p:ext uri="{BB962C8B-B14F-4D97-AF65-F5344CB8AC3E}">
        <p14:creationId xmlns:p14="http://schemas.microsoft.com/office/powerpoint/2010/main" val="429209147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108</a:t>
            </a:fld>
            <a:endParaRPr lang="en-US"/>
          </a:p>
        </p:txBody>
      </p:sp>
    </p:spTree>
    <p:extLst>
      <p:ext uri="{BB962C8B-B14F-4D97-AF65-F5344CB8AC3E}">
        <p14:creationId xmlns:p14="http://schemas.microsoft.com/office/powerpoint/2010/main" val="1416245495"/>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109</a:t>
            </a:fld>
            <a:endParaRPr lang="en-US"/>
          </a:p>
        </p:txBody>
      </p:sp>
    </p:spTree>
    <p:extLst>
      <p:ext uri="{BB962C8B-B14F-4D97-AF65-F5344CB8AC3E}">
        <p14:creationId xmlns:p14="http://schemas.microsoft.com/office/powerpoint/2010/main" val="3855488304"/>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110</a:t>
            </a:fld>
            <a:endParaRPr lang="en-US"/>
          </a:p>
        </p:txBody>
      </p:sp>
    </p:spTree>
    <p:extLst>
      <p:ext uri="{BB962C8B-B14F-4D97-AF65-F5344CB8AC3E}">
        <p14:creationId xmlns:p14="http://schemas.microsoft.com/office/powerpoint/2010/main" val="2821262404"/>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111</a:t>
            </a:fld>
            <a:endParaRPr lang="en-US"/>
          </a:p>
        </p:txBody>
      </p:sp>
    </p:spTree>
    <p:extLst>
      <p:ext uri="{BB962C8B-B14F-4D97-AF65-F5344CB8AC3E}">
        <p14:creationId xmlns:p14="http://schemas.microsoft.com/office/powerpoint/2010/main" val="1849249810"/>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112</a:t>
            </a:fld>
            <a:endParaRPr lang="en-US"/>
          </a:p>
        </p:txBody>
      </p:sp>
    </p:spTree>
    <p:extLst>
      <p:ext uri="{BB962C8B-B14F-4D97-AF65-F5344CB8AC3E}">
        <p14:creationId xmlns:p14="http://schemas.microsoft.com/office/powerpoint/2010/main" val="3257047377"/>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talk about what happens when you</a:t>
            </a:r>
          </a:p>
        </p:txBody>
      </p:sp>
      <p:sp>
        <p:nvSpPr>
          <p:cNvPr id="4" name="Slide Number Placeholder 3"/>
          <p:cNvSpPr>
            <a:spLocks noGrp="1"/>
          </p:cNvSpPr>
          <p:nvPr>
            <p:ph type="sldNum" sz="quarter" idx="5"/>
          </p:nvPr>
        </p:nvSpPr>
        <p:spPr/>
        <p:txBody>
          <a:bodyPr/>
          <a:lstStyle/>
          <a:p>
            <a:fld id="{AFE3B80E-16FB-5147-84AD-5036D4EA0A38}" type="slidenum">
              <a:rPr lang="en-US" smtClean="0"/>
              <a:t>113</a:t>
            </a:fld>
            <a:endParaRPr lang="en-US"/>
          </a:p>
        </p:txBody>
      </p:sp>
    </p:spTree>
    <p:extLst>
      <p:ext uri="{BB962C8B-B14F-4D97-AF65-F5344CB8AC3E}">
        <p14:creationId xmlns:p14="http://schemas.microsoft.com/office/powerpoint/2010/main" val="2047265890"/>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114</a:t>
            </a:fld>
            <a:endParaRPr lang="en-US"/>
          </a:p>
        </p:txBody>
      </p:sp>
    </p:spTree>
    <p:extLst>
      <p:ext uri="{BB962C8B-B14F-4D97-AF65-F5344CB8AC3E}">
        <p14:creationId xmlns:p14="http://schemas.microsoft.com/office/powerpoint/2010/main" val="2243826137"/>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Orange </a:t>
            </a:r>
            <a:r>
              <a:rPr lang="en-US" dirty="0" err="1"/>
              <a:t>roughy</a:t>
            </a:r>
            <a:r>
              <a:rPr lang="en-US" dirty="0"/>
              <a:t> = overexploited fishery in mostly southern hemisphere. Large, very long-lived fish. Biggest fishery in NZ but also important in Australia</a:t>
            </a:r>
          </a:p>
        </p:txBody>
      </p:sp>
      <p:sp>
        <p:nvSpPr>
          <p:cNvPr id="4" name="Slide Number Placeholder 3"/>
          <p:cNvSpPr>
            <a:spLocks noGrp="1"/>
          </p:cNvSpPr>
          <p:nvPr>
            <p:ph type="sldNum" sz="quarter" idx="5"/>
          </p:nvPr>
        </p:nvSpPr>
        <p:spPr/>
        <p:txBody>
          <a:bodyPr/>
          <a:lstStyle/>
          <a:p>
            <a:fld id="{AFE3B80E-16FB-5147-84AD-5036D4EA0A38}" type="slidenum">
              <a:rPr lang="en-US" smtClean="0"/>
              <a:t>115</a:t>
            </a:fld>
            <a:endParaRPr lang="en-US"/>
          </a:p>
        </p:txBody>
      </p:sp>
    </p:spTree>
    <p:extLst>
      <p:ext uri="{BB962C8B-B14F-4D97-AF65-F5344CB8AC3E}">
        <p14:creationId xmlns:p14="http://schemas.microsoft.com/office/powerpoint/2010/main" val="304926488"/>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are exceeding carrying capacity as might have been projected in 1990… Maybe the US is starting to move towards an S curve but Madagascar definitely not</a:t>
            </a:r>
          </a:p>
          <a:p>
            <a:endParaRPr lang="en-US" dirty="0"/>
          </a:p>
          <a:p>
            <a:r>
              <a:rPr lang="en-US" dirty="0"/>
              <a:t>The question is whether we overshoot our own K, as Malthus predicted - or not!</a:t>
            </a:r>
          </a:p>
        </p:txBody>
      </p:sp>
      <p:sp>
        <p:nvSpPr>
          <p:cNvPr id="4" name="Slide Number Placeholder 3"/>
          <p:cNvSpPr>
            <a:spLocks noGrp="1"/>
          </p:cNvSpPr>
          <p:nvPr>
            <p:ph type="sldNum" sz="quarter" idx="5"/>
          </p:nvPr>
        </p:nvSpPr>
        <p:spPr/>
        <p:txBody>
          <a:bodyPr/>
          <a:lstStyle/>
          <a:p>
            <a:fld id="{AFE3B80E-16FB-5147-84AD-5036D4EA0A38}" type="slidenum">
              <a:rPr lang="en-US" smtClean="0"/>
              <a:t>116</a:t>
            </a:fld>
            <a:endParaRPr lang="en-US"/>
          </a:p>
        </p:txBody>
      </p:sp>
    </p:spTree>
    <p:extLst>
      <p:ext uri="{BB962C8B-B14F-4D97-AF65-F5344CB8AC3E}">
        <p14:creationId xmlns:p14="http://schemas.microsoft.com/office/powerpoint/2010/main" val="31981465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rPr>
              <a:t>an abstract representation of a phenomenon</a:t>
            </a:r>
            <a:endParaRPr lang="en-US" dirty="0"/>
          </a:p>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18</a:t>
            </a:fld>
            <a:endParaRPr lang="en-US"/>
          </a:p>
        </p:txBody>
      </p:sp>
    </p:spTree>
    <p:extLst>
      <p:ext uri="{BB962C8B-B14F-4D97-AF65-F5344CB8AC3E}">
        <p14:creationId xmlns:p14="http://schemas.microsoft.com/office/powerpoint/2010/main" val="9453529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26AE90-A368-DAEC-FC0B-2486E9D1C24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2D1E314-5518-1D79-BF07-5A9BFB69F8A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03E1FE5-8D60-3237-1DB9-47FACA885BDF}"/>
              </a:ext>
            </a:extLst>
          </p:cNvPr>
          <p:cNvSpPr>
            <a:spLocks noGrp="1"/>
          </p:cNvSpPr>
          <p:nvPr>
            <p:ph type="dt" sz="half" idx="10"/>
          </p:nvPr>
        </p:nvSpPr>
        <p:spPr/>
        <p:txBody>
          <a:bodyPr/>
          <a:lstStyle/>
          <a:p>
            <a:fld id="{790AB186-76C0-7E49-B58A-0AF75FA9177A}" type="datetimeFigureOut">
              <a:rPr lang="en-US" smtClean="0"/>
              <a:t>2/2/23</a:t>
            </a:fld>
            <a:endParaRPr lang="en-US"/>
          </a:p>
        </p:txBody>
      </p:sp>
      <p:sp>
        <p:nvSpPr>
          <p:cNvPr id="5" name="Footer Placeholder 4">
            <a:extLst>
              <a:ext uri="{FF2B5EF4-FFF2-40B4-BE49-F238E27FC236}">
                <a16:creationId xmlns:a16="http://schemas.microsoft.com/office/drawing/2014/main" id="{13FDC537-B604-C5D6-4134-3483BE0FF81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0359345-C242-1FEF-E60C-EC74A4A062B6}"/>
              </a:ext>
            </a:extLst>
          </p:cNvPr>
          <p:cNvSpPr>
            <a:spLocks noGrp="1"/>
          </p:cNvSpPr>
          <p:nvPr>
            <p:ph type="sldNum" sz="quarter" idx="12"/>
          </p:nvPr>
        </p:nvSpPr>
        <p:spPr/>
        <p:txBody>
          <a:bodyPr/>
          <a:lstStyle/>
          <a:p>
            <a:fld id="{57C143A3-B8D4-E241-A960-4270AFEB5F50}" type="slidenum">
              <a:rPr lang="en-US" smtClean="0"/>
              <a:t>‹#›</a:t>
            </a:fld>
            <a:endParaRPr lang="en-US"/>
          </a:p>
        </p:txBody>
      </p:sp>
    </p:spTree>
    <p:extLst>
      <p:ext uri="{BB962C8B-B14F-4D97-AF65-F5344CB8AC3E}">
        <p14:creationId xmlns:p14="http://schemas.microsoft.com/office/powerpoint/2010/main" val="42536041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31261E-0296-B8A4-F1F4-E32062C48C5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75993F8-DFF9-9F96-0281-EDB20DDEB3B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88FD9A4-664A-000E-1001-0AD2229946E2}"/>
              </a:ext>
            </a:extLst>
          </p:cNvPr>
          <p:cNvSpPr>
            <a:spLocks noGrp="1"/>
          </p:cNvSpPr>
          <p:nvPr>
            <p:ph type="dt" sz="half" idx="10"/>
          </p:nvPr>
        </p:nvSpPr>
        <p:spPr/>
        <p:txBody>
          <a:bodyPr/>
          <a:lstStyle/>
          <a:p>
            <a:fld id="{790AB186-76C0-7E49-B58A-0AF75FA9177A}" type="datetimeFigureOut">
              <a:rPr lang="en-US" smtClean="0"/>
              <a:t>2/2/23</a:t>
            </a:fld>
            <a:endParaRPr lang="en-US"/>
          </a:p>
        </p:txBody>
      </p:sp>
      <p:sp>
        <p:nvSpPr>
          <p:cNvPr id="5" name="Footer Placeholder 4">
            <a:extLst>
              <a:ext uri="{FF2B5EF4-FFF2-40B4-BE49-F238E27FC236}">
                <a16:creationId xmlns:a16="http://schemas.microsoft.com/office/drawing/2014/main" id="{51C9F86E-5F5C-456B-7ED9-917FC39F162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15DC763-1771-295C-B535-A4DD766459ED}"/>
              </a:ext>
            </a:extLst>
          </p:cNvPr>
          <p:cNvSpPr>
            <a:spLocks noGrp="1"/>
          </p:cNvSpPr>
          <p:nvPr>
            <p:ph type="sldNum" sz="quarter" idx="12"/>
          </p:nvPr>
        </p:nvSpPr>
        <p:spPr/>
        <p:txBody>
          <a:bodyPr/>
          <a:lstStyle/>
          <a:p>
            <a:fld id="{57C143A3-B8D4-E241-A960-4270AFEB5F50}" type="slidenum">
              <a:rPr lang="en-US" smtClean="0"/>
              <a:t>‹#›</a:t>
            </a:fld>
            <a:endParaRPr lang="en-US"/>
          </a:p>
        </p:txBody>
      </p:sp>
    </p:spTree>
    <p:extLst>
      <p:ext uri="{BB962C8B-B14F-4D97-AF65-F5344CB8AC3E}">
        <p14:creationId xmlns:p14="http://schemas.microsoft.com/office/powerpoint/2010/main" val="33811543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E273A9B-E688-636A-4789-C007089FA87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D597FF3-75BC-0499-9C51-AB40BFC1B0B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F1EBF91-E459-5DCD-4381-8A36B79CC3CC}"/>
              </a:ext>
            </a:extLst>
          </p:cNvPr>
          <p:cNvSpPr>
            <a:spLocks noGrp="1"/>
          </p:cNvSpPr>
          <p:nvPr>
            <p:ph type="dt" sz="half" idx="10"/>
          </p:nvPr>
        </p:nvSpPr>
        <p:spPr/>
        <p:txBody>
          <a:bodyPr/>
          <a:lstStyle/>
          <a:p>
            <a:fld id="{790AB186-76C0-7E49-B58A-0AF75FA9177A}" type="datetimeFigureOut">
              <a:rPr lang="en-US" smtClean="0"/>
              <a:t>2/2/23</a:t>
            </a:fld>
            <a:endParaRPr lang="en-US"/>
          </a:p>
        </p:txBody>
      </p:sp>
      <p:sp>
        <p:nvSpPr>
          <p:cNvPr id="5" name="Footer Placeholder 4">
            <a:extLst>
              <a:ext uri="{FF2B5EF4-FFF2-40B4-BE49-F238E27FC236}">
                <a16:creationId xmlns:a16="http://schemas.microsoft.com/office/drawing/2014/main" id="{7362ECDA-21D5-22E9-080A-021AD9B6BD4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12B0745-BC3F-7E81-DBC4-08E3D0A2770D}"/>
              </a:ext>
            </a:extLst>
          </p:cNvPr>
          <p:cNvSpPr>
            <a:spLocks noGrp="1"/>
          </p:cNvSpPr>
          <p:nvPr>
            <p:ph type="sldNum" sz="quarter" idx="12"/>
          </p:nvPr>
        </p:nvSpPr>
        <p:spPr/>
        <p:txBody>
          <a:bodyPr/>
          <a:lstStyle/>
          <a:p>
            <a:fld id="{57C143A3-B8D4-E241-A960-4270AFEB5F50}" type="slidenum">
              <a:rPr lang="en-US" smtClean="0"/>
              <a:t>‹#›</a:t>
            </a:fld>
            <a:endParaRPr lang="en-US"/>
          </a:p>
        </p:txBody>
      </p:sp>
    </p:spTree>
    <p:extLst>
      <p:ext uri="{BB962C8B-B14F-4D97-AF65-F5344CB8AC3E}">
        <p14:creationId xmlns:p14="http://schemas.microsoft.com/office/powerpoint/2010/main" val="21826886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24634D-09FE-6918-FE45-15E33646D4F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8FBE866-9B53-589F-805B-0254AD78A3B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30A4AA3-5232-8739-C553-AF97D020425F}"/>
              </a:ext>
            </a:extLst>
          </p:cNvPr>
          <p:cNvSpPr>
            <a:spLocks noGrp="1"/>
          </p:cNvSpPr>
          <p:nvPr>
            <p:ph type="dt" sz="half" idx="10"/>
          </p:nvPr>
        </p:nvSpPr>
        <p:spPr/>
        <p:txBody>
          <a:bodyPr/>
          <a:lstStyle/>
          <a:p>
            <a:fld id="{790AB186-76C0-7E49-B58A-0AF75FA9177A}" type="datetimeFigureOut">
              <a:rPr lang="en-US" smtClean="0"/>
              <a:t>2/2/23</a:t>
            </a:fld>
            <a:endParaRPr lang="en-US"/>
          </a:p>
        </p:txBody>
      </p:sp>
      <p:sp>
        <p:nvSpPr>
          <p:cNvPr id="5" name="Footer Placeholder 4">
            <a:extLst>
              <a:ext uri="{FF2B5EF4-FFF2-40B4-BE49-F238E27FC236}">
                <a16:creationId xmlns:a16="http://schemas.microsoft.com/office/drawing/2014/main" id="{131111C9-F524-24F8-631F-AAD5331FB17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8672679-D988-7617-6DB4-A1F83F9F46F5}"/>
              </a:ext>
            </a:extLst>
          </p:cNvPr>
          <p:cNvSpPr>
            <a:spLocks noGrp="1"/>
          </p:cNvSpPr>
          <p:nvPr>
            <p:ph type="sldNum" sz="quarter" idx="12"/>
          </p:nvPr>
        </p:nvSpPr>
        <p:spPr/>
        <p:txBody>
          <a:bodyPr/>
          <a:lstStyle/>
          <a:p>
            <a:fld id="{57C143A3-B8D4-E241-A960-4270AFEB5F50}" type="slidenum">
              <a:rPr lang="en-US" smtClean="0"/>
              <a:t>‹#›</a:t>
            </a:fld>
            <a:endParaRPr lang="en-US"/>
          </a:p>
        </p:txBody>
      </p:sp>
    </p:spTree>
    <p:extLst>
      <p:ext uri="{BB962C8B-B14F-4D97-AF65-F5344CB8AC3E}">
        <p14:creationId xmlns:p14="http://schemas.microsoft.com/office/powerpoint/2010/main" val="7785616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D47477-01DB-A4BF-0AE0-C422644565B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6E42D3E-B9F6-8E6D-419E-161CD988B00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63D82E5-CA33-1169-FD6E-D5106A6CE113}"/>
              </a:ext>
            </a:extLst>
          </p:cNvPr>
          <p:cNvSpPr>
            <a:spLocks noGrp="1"/>
          </p:cNvSpPr>
          <p:nvPr>
            <p:ph type="dt" sz="half" idx="10"/>
          </p:nvPr>
        </p:nvSpPr>
        <p:spPr/>
        <p:txBody>
          <a:bodyPr/>
          <a:lstStyle/>
          <a:p>
            <a:fld id="{790AB186-76C0-7E49-B58A-0AF75FA9177A}" type="datetimeFigureOut">
              <a:rPr lang="en-US" smtClean="0"/>
              <a:t>2/2/23</a:t>
            </a:fld>
            <a:endParaRPr lang="en-US"/>
          </a:p>
        </p:txBody>
      </p:sp>
      <p:sp>
        <p:nvSpPr>
          <p:cNvPr id="5" name="Footer Placeholder 4">
            <a:extLst>
              <a:ext uri="{FF2B5EF4-FFF2-40B4-BE49-F238E27FC236}">
                <a16:creationId xmlns:a16="http://schemas.microsoft.com/office/drawing/2014/main" id="{DF4A17B2-5513-3A0E-D95F-696FEB524D4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985562C-1BA7-4F95-3BBE-06049AA9A85E}"/>
              </a:ext>
            </a:extLst>
          </p:cNvPr>
          <p:cNvSpPr>
            <a:spLocks noGrp="1"/>
          </p:cNvSpPr>
          <p:nvPr>
            <p:ph type="sldNum" sz="quarter" idx="12"/>
          </p:nvPr>
        </p:nvSpPr>
        <p:spPr/>
        <p:txBody>
          <a:bodyPr/>
          <a:lstStyle/>
          <a:p>
            <a:fld id="{57C143A3-B8D4-E241-A960-4270AFEB5F50}" type="slidenum">
              <a:rPr lang="en-US" smtClean="0"/>
              <a:t>‹#›</a:t>
            </a:fld>
            <a:endParaRPr lang="en-US"/>
          </a:p>
        </p:txBody>
      </p:sp>
    </p:spTree>
    <p:extLst>
      <p:ext uri="{BB962C8B-B14F-4D97-AF65-F5344CB8AC3E}">
        <p14:creationId xmlns:p14="http://schemas.microsoft.com/office/powerpoint/2010/main" val="23803155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2615D6-1270-8FAD-0714-B79BACB63A2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BB70C8C-66D8-F02D-4ABE-AEB70174FDE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6B4FB9A-EA0F-0F94-8B70-E0B1E19BDBE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134EBE8-A5E8-6B0F-2464-E3EDD913E6E1}"/>
              </a:ext>
            </a:extLst>
          </p:cNvPr>
          <p:cNvSpPr>
            <a:spLocks noGrp="1"/>
          </p:cNvSpPr>
          <p:nvPr>
            <p:ph type="dt" sz="half" idx="10"/>
          </p:nvPr>
        </p:nvSpPr>
        <p:spPr/>
        <p:txBody>
          <a:bodyPr/>
          <a:lstStyle/>
          <a:p>
            <a:fld id="{790AB186-76C0-7E49-B58A-0AF75FA9177A}" type="datetimeFigureOut">
              <a:rPr lang="en-US" smtClean="0"/>
              <a:t>2/2/23</a:t>
            </a:fld>
            <a:endParaRPr lang="en-US"/>
          </a:p>
        </p:txBody>
      </p:sp>
      <p:sp>
        <p:nvSpPr>
          <p:cNvPr id="6" name="Footer Placeholder 5">
            <a:extLst>
              <a:ext uri="{FF2B5EF4-FFF2-40B4-BE49-F238E27FC236}">
                <a16:creationId xmlns:a16="http://schemas.microsoft.com/office/drawing/2014/main" id="{11984699-5130-46C3-1C95-7484019F81D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6BE41A6-3B2D-DE43-383F-A66C5A4E5B6C}"/>
              </a:ext>
            </a:extLst>
          </p:cNvPr>
          <p:cNvSpPr>
            <a:spLocks noGrp="1"/>
          </p:cNvSpPr>
          <p:nvPr>
            <p:ph type="sldNum" sz="quarter" idx="12"/>
          </p:nvPr>
        </p:nvSpPr>
        <p:spPr/>
        <p:txBody>
          <a:bodyPr/>
          <a:lstStyle/>
          <a:p>
            <a:fld id="{57C143A3-B8D4-E241-A960-4270AFEB5F50}" type="slidenum">
              <a:rPr lang="en-US" smtClean="0"/>
              <a:t>‹#›</a:t>
            </a:fld>
            <a:endParaRPr lang="en-US"/>
          </a:p>
        </p:txBody>
      </p:sp>
    </p:spTree>
    <p:extLst>
      <p:ext uri="{BB962C8B-B14F-4D97-AF65-F5344CB8AC3E}">
        <p14:creationId xmlns:p14="http://schemas.microsoft.com/office/powerpoint/2010/main" val="28332112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E5C475-9579-BC61-DA5B-B21B1A4A0EE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8A25BA8-7995-51F0-CCCB-00338150EC4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3300CB6-8216-A289-49FA-0A04BF64310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ACBE779-E8B3-36E4-21EA-DC8FE9202D8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B40A61C-E25C-C4E2-029D-5448C3F53C2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278F4B3-1432-9D13-737B-EFF50DB83D28}"/>
              </a:ext>
            </a:extLst>
          </p:cNvPr>
          <p:cNvSpPr>
            <a:spLocks noGrp="1"/>
          </p:cNvSpPr>
          <p:nvPr>
            <p:ph type="dt" sz="half" idx="10"/>
          </p:nvPr>
        </p:nvSpPr>
        <p:spPr/>
        <p:txBody>
          <a:bodyPr/>
          <a:lstStyle/>
          <a:p>
            <a:fld id="{790AB186-76C0-7E49-B58A-0AF75FA9177A}" type="datetimeFigureOut">
              <a:rPr lang="en-US" smtClean="0"/>
              <a:t>2/2/23</a:t>
            </a:fld>
            <a:endParaRPr lang="en-US"/>
          </a:p>
        </p:txBody>
      </p:sp>
      <p:sp>
        <p:nvSpPr>
          <p:cNvPr id="8" name="Footer Placeholder 7">
            <a:extLst>
              <a:ext uri="{FF2B5EF4-FFF2-40B4-BE49-F238E27FC236}">
                <a16:creationId xmlns:a16="http://schemas.microsoft.com/office/drawing/2014/main" id="{1964E071-45EB-5016-59EF-630E7C69E56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EE04FE0-9050-0C84-D6C5-C5B48CFB8BD8}"/>
              </a:ext>
            </a:extLst>
          </p:cNvPr>
          <p:cNvSpPr>
            <a:spLocks noGrp="1"/>
          </p:cNvSpPr>
          <p:nvPr>
            <p:ph type="sldNum" sz="quarter" idx="12"/>
          </p:nvPr>
        </p:nvSpPr>
        <p:spPr/>
        <p:txBody>
          <a:bodyPr/>
          <a:lstStyle/>
          <a:p>
            <a:fld id="{57C143A3-B8D4-E241-A960-4270AFEB5F50}" type="slidenum">
              <a:rPr lang="en-US" smtClean="0"/>
              <a:t>‹#›</a:t>
            </a:fld>
            <a:endParaRPr lang="en-US"/>
          </a:p>
        </p:txBody>
      </p:sp>
    </p:spTree>
    <p:extLst>
      <p:ext uri="{BB962C8B-B14F-4D97-AF65-F5344CB8AC3E}">
        <p14:creationId xmlns:p14="http://schemas.microsoft.com/office/powerpoint/2010/main" val="22278726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83CA1-C131-8738-DB26-82F740EA110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6864DC8-F28B-EBA2-773C-17BFC49AB9D0}"/>
              </a:ext>
            </a:extLst>
          </p:cNvPr>
          <p:cNvSpPr>
            <a:spLocks noGrp="1"/>
          </p:cNvSpPr>
          <p:nvPr>
            <p:ph type="dt" sz="half" idx="10"/>
          </p:nvPr>
        </p:nvSpPr>
        <p:spPr/>
        <p:txBody>
          <a:bodyPr/>
          <a:lstStyle/>
          <a:p>
            <a:fld id="{790AB186-76C0-7E49-B58A-0AF75FA9177A}" type="datetimeFigureOut">
              <a:rPr lang="en-US" smtClean="0"/>
              <a:t>2/2/23</a:t>
            </a:fld>
            <a:endParaRPr lang="en-US"/>
          </a:p>
        </p:txBody>
      </p:sp>
      <p:sp>
        <p:nvSpPr>
          <p:cNvPr id="4" name="Footer Placeholder 3">
            <a:extLst>
              <a:ext uri="{FF2B5EF4-FFF2-40B4-BE49-F238E27FC236}">
                <a16:creationId xmlns:a16="http://schemas.microsoft.com/office/drawing/2014/main" id="{89BA56C5-9A7C-1A82-A7AB-C4960E2D33B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99BF694-1FBE-9DB8-9102-F28D2689E126}"/>
              </a:ext>
            </a:extLst>
          </p:cNvPr>
          <p:cNvSpPr>
            <a:spLocks noGrp="1"/>
          </p:cNvSpPr>
          <p:nvPr>
            <p:ph type="sldNum" sz="quarter" idx="12"/>
          </p:nvPr>
        </p:nvSpPr>
        <p:spPr/>
        <p:txBody>
          <a:bodyPr/>
          <a:lstStyle/>
          <a:p>
            <a:fld id="{57C143A3-B8D4-E241-A960-4270AFEB5F50}" type="slidenum">
              <a:rPr lang="en-US" smtClean="0"/>
              <a:t>‹#›</a:t>
            </a:fld>
            <a:endParaRPr lang="en-US"/>
          </a:p>
        </p:txBody>
      </p:sp>
    </p:spTree>
    <p:extLst>
      <p:ext uri="{BB962C8B-B14F-4D97-AF65-F5344CB8AC3E}">
        <p14:creationId xmlns:p14="http://schemas.microsoft.com/office/powerpoint/2010/main" val="30314155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885F3F7-81B0-D923-F54D-E1DE162253D7}"/>
              </a:ext>
            </a:extLst>
          </p:cNvPr>
          <p:cNvSpPr>
            <a:spLocks noGrp="1"/>
          </p:cNvSpPr>
          <p:nvPr>
            <p:ph type="dt" sz="half" idx="10"/>
          </p:nvPr>
        </p:nvSpPr>
        <p:spPr/>
        <p:txBody>
          <a:bodyPr/>
          <a:lstStyle/>
          <a:p>
            <a:fld id="{790AB186-76C0-7E49-B58A-0AF75FA9177A}" type="datetimeFigureOut">
              <a:rPr lang="en-US" smtClean="0"/>
              <a:t>2/2/23</a:t>
            </a:fld>
            <a:endParaRPr lang="en-US"/>
          </a:p>
        </p:txBody>
      </p:sp>
      <p:sp>
        <p:nvSpPr>
          <p:cNvPr id="3" name="Footer Placeholder 2">
            <a:extLst>
              <a:ext uri="{FF2B5EF4-FFF2-40B4-BE49-F238E27FC236}">
                <a16:creationId xmlns:a16="http://schemas.microsoft.com/office/drawing/2014/main" id="{A25D1316-AF1D-E3FE-3744-530C08B8FC7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049D7E0-C4A4-348D-CAE8-F2E33443032F}"/>
              </a:ext>
            </a:extLst>
          </p:cNvPr>
          <p:cNvSpPr>
            <a:spLocks noGrp="1"/>
          </p:cNvSpPr>
          <p:nvPr>
            <p:ph type="sldNum" sz="quarter" idx="12"/>
          </p:nvPr>
        </p:nvSpPr>
        <p:spPr/>
        <p:txBody>
          <a:bodyPr/>
          <a:lstStyle/>
          <a:p>
            <a:fld id="{57C143A3-B8D4-E241-A960-4270AFEB5F50}" type="slidenum">
              <a:rPr lang="en-US" smtClean="0"/>
              <a:t>‹#›</a:t>
            </a:fld>
            <a:endParaRPr lang="en-US"/>
          </a:p>
        </p:txBody>
      </p:sp>
    </p:spTree>
    <p:extLst>
      <p:ext uri="{BB962C8B-B14F-4D97-AF65-F5344CB8AC3E}">
        <p14:creationId xmlns:p14="http://schemas.microsoft.com/office/powerpoint/2010/main" val="22007201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8F5467-E5FC-0229-422B-B1F743F1224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2A2B004-97A0-5596-4D19-521BB0B71AF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EA277C6-C1C9-04F9-2EF2-5638AB0438B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CC10642-8797-5B88-7230-34223E6253D1}"/>
              </a:ext>
            </a:extLst>
          </p:cNvPr>
          <p:cNvSpPr>
            <a:spLocks noGrp="1"/>
          </p:cNvSpPr>
          <p:nvPr>
            <p:ph type="dt" sz="half" idx="10"/>
          </p:nvPr>
        </p:nvSpPr>
        <p:spPr/>
        <p:txBody>
          <a:bodyPr/>
          <a:lstStyle/>
          <a:p>
            <a:fld id="{790AB186-76C0-7E49-B58A-0AF75FA9177A}" type="datetimeFigureOut">
              <a:rPr lang="en-US" smtClean="0"/>
              <a:t>2/2/23</a:t>
            </a:fld>
            <a:endParaRPr lang="en-US"/>
          </a:p>
        </p:txBody>
      </p:sp>
      <p:sp>
        <p:nvSpPr>
          <p:cNvPr id="6" name="Footer Placeholder 5">
            <a:extLst>
              <a:ext uri="{FF2B5EF4-FFF2-40B4-BE49-F238E27FC236}">
                <a16:creationId xmlns:a16="http://schemas.microsoft.com/office/drawing/2014/main" id="{70F06E50-0C2B-EED7-14EE-E6EA546B5B6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A705C84-EBF0-645D-BB09-03B7FF51CA44}"/>
              </a:ext>
            </a:extLst>
          </p:cNvPr>
          <p:cNvSpPr>
            <a:spLocks noGrp="1"/>
          </p:cNvSpPr>
          <p:nvPr>
            <p:ph type="sldNum" sz="quarter" idx="12"/>
          </p:nvPr>
        </p:nvSpPr>
        <p:spPr/>
        <p:txBody>
          <a:bodyPr/>
          <a:lstStyle/>
          <a:p>
            <a:fld id="{57C143A3-B8D4-E241-A960-4270AFEB5F50}" type="slidenum">
              <a:rPr lang="en-US" smtClean="0"/>
              <a:t>‹#›</a:t>
            </a:fld>
            <a:endParaRPr lang="en-US"/>
          </a:p>
        </p:txBody>
      </p:sp>
    </p:spTree>
    <p:extLst>
      <p:ext uri="{BB962C8B-B14F-4D97-AF65-F5344CB8AC3E}">
        <p14:creationId xmlns:p14="http://schemas.microsoft.com/office/powerpoint/2010/main" val="31006972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C7C2E8-BC90-3317-DF82-0BA28FF862C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09ACC62-8342-BD43-D3A4-72718503074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E0D8FF2-FF4E-DFD6-9B05-80525461709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30E83C7-2974-D191-EAF8-BEC7E48BFACC}"/>
              </a:ext>
            </a:extLst>
          </p:cNvPr>
          <p:cNvSpPr>
            <a:spLocks noGrp="1"/>
          </p:cNvSpPr>
          <p:nvPr>
            <p:ph type="dt" sz="half" idx="10"/>
          </p:nvPr>
        </p:nvSpPr>
        <p:spPr/>
        <p:txBody>
          <a:bodyPr/>
          <a:lstStyle/>
          <a:p>
            <a:fld id="{790AB186-76C0-7E49-B58A-0AF75FA9177A}" type="datetimeFigureOut">
              <a:rPr lang="en-US" smtClean="0"/>
              <a:t>2/2/23</a:t>
            </a:fld>
            <a:endParaRPr lang="en-US"/>
          </a:p>
        </p:txBody>
      </p:sp>
      <p:sp>
        <p:nvSpPr>
          <p:cNvPr id="6" name="Footer Placeholder 5">
            <a:extLst>
              <a:ext uri="{FF2B5EF4-FFF2-40B4-BE49-F238E27FC236}">
                <a16:creationId xmlns:a16="http://schemas.microsoft.com/office/drawing/2014/main" id="{601EFD32-B838-05CC-3D0E-FA5C4B89777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8E81DA7-2014-782B-6DD7-754E786FBFD0}"/>
              </a:ext>
            </a:extLst>
          </p:cNvPr>
          <p:cNvSpPr>
            <a:spLocks noGrp="1"/>
          </p:cNvSpPr>
          <p:nvPr>
            <p:ph type="sldNum" sz="quarter" idx="12"/>
          </p:nvPr>
        </p:nvSpPr>
        <p:spPr/>
        <p:txBody>
          <a:bodyPr/>
          <a:lstStyle/>
          <a:p>
            <a:fld id="{57C143A3-B8D4-E241-A960-4270AFEB5F50}" type="slidenum">
              <a:rPr lang="en-US" smtClean="0"/>
              <a:t>‹#›</a:t>
            </a:fld>
            <a:endParaRPr lang="en-US"/>
          </a:p>
        </p:txBody>
      </p:sp>
    </p:spTree>
    <p:extLst>
      <p:ext uri="{BB962C8B-B14F-4D97-AF65-F5344CB8AC3E}">
        <p14:creationId xmlns:p14="http://schemas.microsoft.com/office/powerpoint/2010/main" val="24882820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CBAF372-CE2A-119A-E828-FADF709CF53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FEA249B-CB45-BECD-E78C-D5AB463E066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0FF0245-AEF8-8665-1A06-9415E1FA283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90AB186-76C0-7E49-B58A-0AF75FA9177A}" type="datetimeFigureOut">
              <a:rPr lang="en-US" smtClean="0"/>
              <a:t>2/2/23</a:t>
            </a:fld>
            <a:endParaRPr lang="en-US"/>
          </a:p>
        </p:txBody>
      </p:sp>
      <p:sp>
        <p:nvSpPr>
          <p:cNvPr id="5" name="Footer Placeholder 4">
            <a:extLst>
              <a:ext uri="{FF2B5EF4-FFF2-40B4-BE49-F238E27FC236}">
                <a16:creationId xmlns:a16="http://schemas.microsoft.com/office/drawing/2014/main" id="{C27EE361-DF9E-4B01-F6A1-D540387626F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EF97D22-0DA6-49B1-F2D4-3CDB5D2A2A2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7C143A3-B8D4-E241-A960-4270AFEB5F50}" type="slidenum">
              <a:rPr lang="en-US" smtClean="0"/>
              <a:t>‹#›</a:t>
            </a:fld>
            <a:endParaRPr lang="en-US"/>
          </a:p>
        </p:txBody>
      </p:sp>
    </p:spTree>
    <p:extLst>
      <p:ext uri="{BB962C8B-B14F-4D97-AF65-F5344CB8AC3E}">
        <p14:creationId xmlns:p14="http://schemas.microsoft.com/office/powerpoint/2010/main" val="8007247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74.xml"/><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10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75.xml"/><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10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76.xml"/><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10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77.xml"/><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10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78.xml"/><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10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79.xml"/><Relationship Id="rId1" Type="http://schemas.openxmlformats.org/officeDocument/2006/relationships/slideLayout" Target="../slideLayouts/slideLayout2.xml"/><Relationship Id="rId5" Type="http://schemas.openxmlformats.org/officeDocument/2006/relationships/image" Target="../media/image72.png"/><Relationship Id="rId4" Type="http://schemas.openxmlformats.org/officeDocument/2006/relationships/image" Target="../media/image71.png"/></Relationships>
</file>

<file path=ppt/slides/_rels/slide107.xml.rels><?xml version="1.0" encoding="UTF-8" standalone="yes"?>
<Relationships xmlns="http://schemas.openxmlformats.org/package/2006/relationships"><Relationship Id="rId3" Type="http://schemas.openxmlformats.org/officeDocument/2006/relationships/image" Target="../media/image67.png"/><Relationship Id="rId7" Type="http://schemas.openxmlformats.org/officeDocument/2006/relationships/image" Target="../media/image74.png"/><Relationship Id="rId2" Type="http://schemas.openxmlformats.org/officeDocument/2006/relationships/notesSlide" Target="../notesSlides/notesSlide80.xml"/><Relationship Id="rId1" Type="http://schemas.openxmlformats.org/officeDocument/2006/relationships/slideLayout" Target="../slideLayouts/slideLayout2.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108.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71.png"/><Relationship Id="rId7" Type="http://schemas.openxmlformats.org/officeDocument/2006/relationships/image" Target="../media/image70.png"/><Relationship Id="rId2" Type="http://schemas.openxmlformats.org/officeDocument/2006/relationships/notesSlide" Target="../notesSlides/notesSlide81.xml"/><Relationship Id="rId1" Type="http://schemas.openxmlformats.org/officeDocument/2006/relationships/slideLayout" Target="../slideLayouts/slideLayout2.xml"/><Relationship Id="rId6" Type="http://schemas.openxmlformats.org/officeDocument/2006/relationships/image" Target="../media/image75.png"/><Relationship Id="rId5" Type="http://schemas.openxmlformats.org/officeDocument/2006/relationships/image" Target="../media/image73.png"/><Relationship Id="rId4" Type="http://schemas.openxmlformats.org/officeDocument/2006/relationships/image" Target="../media/image72.png"/></Relationships>
</file>

<file path=ppt/slides/_rels/slide109.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71.png"/><Relationship Id="rId7" Type="http://schemas.openxmlformats.org/officeDocument/2006/relationships/image" Target="../media/image70.png"/><Relationship Id="rId2" Type="http://schemas.openxmlformats.org/officeDocument/2006/relationships/notesSlide" Target="../notesSlides/notesSlide82.xml"/><Relationship Id="rId1" Type="http://schemas.openxmlformats.org/officeDocument/2006/relationships/slideLayout" Target="../slideLayouts/slideLayout2.xml"/><Relationship Id="rId6" Type="http://schemas.openxmlformats.org/officeDocument/2006/relationships/image" Target="../media/image75.png"/><Relationship Id="rId5" Type="http://schemas.openxmlformats.org/officeDocument/2006/relationships/image" Target="../media/image73.png"/><Relationship Id="rId4" Type="http://schemas.openxmlformats.org/officeDocument/2006/relationships/image" Target="../media/image72.png"/></Relationships>
</file>

<file path=ppt/slides/_rels/slide1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tiff"/></Relationships>
</file>

<file path=ppt/slides/_rels/slide110.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71.png"/><Relationship Id="rId7" Type="http://schemas.openxmlformats.org/officeDocument/2006/relationships/image" Target="../media/image70.png"/><Relationship Id="rId2" Type="http://schemas.openxmlformats.org/officeDocument/2006/relationships/notesSlide" Target="../notesSlides/notesSlide83.xml"/><Relationship Id="rId1" Type="http://schemas.openxmlformats.org/officeDocument/2006/relationships/slideLayout" Target="../slideLayouts/slideLayout2.xml"/><Relationship Id="rId6" Type="http://schemas.openxmlformats.org/officeDocument/2006/relationships/image" Target="../media/image75.png"/><Relationship Id="rId5" Type="http://schemas.openxmlformats.org/officeDocument/2006/relationships/image" Target="../media/image73.png"/><Relationship Id="rId4" Type="http://schemas.openxmlformats.org/officeDocument/2006/relationships/image" Target="../media/image72.png"/><Relationship Id="rId9" Type="http://schemas.openxmlformats.org/officeDocument/2006/relationships/image" Target="../media/image78.png"/></Relationships>
</file>

<file path=ppt/slides/_rels/slide111.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71.png"/><Relationship Id="rId7" Type="http://schemas.openxmlformats.org/officeDocument/2006/relationships/image" Target="../media/image70.png"/><Relationship Id="rId2" Type="http://schemas.openxmlformats.org/officeDocument/2006/relationships/notesSlide" Target="../notesSlides/notesSlide84.xml"/><Relationship Id="rId1" Type="http://schemas.openxmlformats.org/officeDocument/2006/relationships/slideLayout" Target="../slideLayouts/slideLayout2.xml"/><Relationship Id="rId6" Type="http://schemas.openxmlformats.org/officeDocument/2006/relationships/image" Target="../media/image75.png"/><Relationship Id="rId5" Type="http://schemas.openxmlformats.org/officeDocument/2006/relationships/image" Target="../media/image73.png"/><Relationship Id="rId4" Type="http://schemas.openxmlformats.org/officeDocument/2006/relationships/image" Target="../media/image72.png"/><Relationship Id="rId9" Type="http://schemas.openxmlformats.org/officeDocument/2006/relationships/image" Target="../media/image79.png"/></Relationships>
</file>

<file path=ppt/slides/_rels/slide112.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85.xml"/><Relationship Id="rId1" Type="http://schemas.openxmlformats.org/officeDocument/2006/relationships/slideLayout" Target="../slideLayouts/slideLayout2.xml"/><Relationship Id="rId4" Type="http://schemas.openxmlformats.org/officeDocument/2006/relationships/image" Target="../media/image35.jpeg"/></Relationships>
</file>

<file path=ppt/slides/_rels/slide113.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86.xml"/><Relationship Id="rId1" Type="http://schemas.openxmlformats.org/officeDocument/2006/relationships/slideLayout" Target="../slideLayouts/slideLayout2.xml"/><Relationship Id="rId4" Type="http://schemas.openxmlformats.org/officeDocument/2006/relationships/image" Target="../media/image35.jpeg"/></Relationships>
</file>

<file path=ppt/slides/_rels/slide114.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87.xml"/><Relationship Id="rId1" Type="http://schemas.openxmlformats.org/officeDocument/2006/relationships/slideLayout" Target="../slideLayouts/slideLayout2.xml"/><Relationship Id="rId4" Type="http://schemas.openxmlformats.org/officeDocument/2006/relationships/image" Target="../media/image35.jpeg"/></Relationships>
</file>

<file path=ppt/slides/_rels/slide115.xml.rels><?xml version="1.0" encoding="UTF-8" standalone="yes"?>
<Relationships xmlns="http://schemas.openxmlformats.org/package/2006/relationships"><Relationship Id="rId3" Type="http://schemas.openxmlformats.org/officeDocument/2006/relationships/image" Target="../media/image71.gif"/><Relationship Id="rId2" Type="http://schemas.openxmlformats.org/officeDocument/2006/relationships/notesSlide" Target="../notesSlides/notesSlide88.xml"/><Relationship Id="rId1" Type="http://schemas.openxmlformats.org/officeDocument/2006/relationships/slideLayout" Target="../slideLayouts/slideLayout2.xml"/><Relationship Id="rId4" Type="http://schemas.openxmlformats.org/officeDocument/2006/relationships/image" Target="../media/image72.jpeg"/></Relationships>
</file>

<file path=ppt/slides/_rels/slide11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89.xml"/><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12.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jpg"/><Relationship Id="rId7" Type="http://schemas.openxmlformats.org/officeDocument/2006/relationships/image" Target="../media/image12.jpe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1.jpeg"/><Relationship Id="rId5" Type="http://schemas.openxmlformats.org/officeDocument/2006/relationships/image" Target="../media/image10.png"/><Relationship Id="rId4" Type="http://schemas.openxmlformats.org/officeDocument/2006/relationships/image" Target="../media/image9.jp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3.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6.jpe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7.tiff"/><Relationship Id="rId5" Type="http://schemas.openxmlformats.org/officeDocument/2006/relationships/image" Target="../media/image18.png"/><Relationship Id="rId4" Type="http://schemas.openxmlformats.org/officeDocument/2006/relationships/image" Target="../media/image17.png"/></Relationships>
</file>

<file path=ppt/slides/_rels/slide25.xml.rels><?xml version="1.0" encoding="UTF-8" standalone="yes"?>
<Relationships xmlns="http://schemas.openxmlformats.org/package/2006/relationships"><Relationship Id="rId8" Type="http://schemas.openxmlformats.org/officeDocument/2006/relationships/image" Target="../media/image21.emf"/><Relationship Id="rId3" Type="http://schemas.openxmlformats.org/officeDocument/2006/relationships/image" Target="../media/image7.tiff"/><Relationship Id="rId7" Type="http://schemas.openxmlformats.org/officeDocument/2006/relationships/image" Target="../media/image20.emf"/><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19.emf"/><Relationship Id="rId5" Type="http://schemas.openxmlformats.org/officeDocument/2006/relationships/image" Target="../media/image18.emf"/><Relationship Id="rId4" Type="http://schemas.openxmlformats.org/officeDocument/2006/relationships/image" Target="../media/image6.jpeg"/><Relationship Id="rId9" Type="http://schemas.openxmlformats.org/officeDocument/2006/relationships/image" Target="../media/image22.emf"/></Relationships>
</file>

<file path=ppt/slides/_rels/slide26.xml.rels><?xml version="1.0" encoding="UTF-8" standalone="yes"?>
<Relationships xmlns="http://schemas.openxmlformats.org/package/2006/relationships"><Relationship Id="rId8" Type="http://schemas.openxmlformats.org/officeDocument/2006/relationships/image" Target="../media/image20.emf"/><Relationship Id="rId3" Type="http://schemas.openxmlformats.org/officeDocument/2006/relationships/image" Target="../media/image16.png"/><Relationship Id="rId7" Type="http://schemas.openxmlformats.org/officeDocument/2006/relationships/image" Target="../media/image19.emf"/><Relationship Id="rId12" Type="http://schemas.openxmlformats.org/officeDocument/2006/relationships/image" Target="../media/image6.jpe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18.emf"/><Relationship Id="rId11" Type="http://schemas.openxmlformats.org/officeDocument/2006/relationships/image" Target="../media/image7.tiff"/><Relationship Id="rId5" Type="http://schemas.openxmlformats.org/officeDocument/2006/relationships/image" Target="../media/image18.png"/><Relationship Id="rId10" Type="http://schemas.openxmlformats.org/officeDocument/2006/relationships/image" Target="../media/image22.emf"/><Relationship Id="rId4" Type="http://schemas.openxmlformats.org/officeDocument/2006/relationships/image" Target="../media/image17.png"/><Relationship Id="rId9" Type="http://schemas.openxmlformats.org/officeDocument/2006/relationships/image" Target="../media/image21.emf"/></Relationships>
</file>

<file path=ppt/slides/_rels/slide2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19.emf"/><Relationship Id="rId4" Type="http://schemas.openxmlformats.org/officeDocument/2006/relationships/image" Target="../media/image18.emf"/></Relationships>
</file>

<file path=ppt/slides/_rels/slide3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19.emf"/><Relationship Id="rId4" Type="http://schemas.openxmlformats.org/officeDocument/2006/relationships/image" Target="../media/image18.emf"/></Relationships>
</file>

<file path=ppt/slides/_rels/slide3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19.emf"/><Relationship Id="rId4" Type="http://schemas.openxmlformats.org/officeDocument/2006/relationships/image" Target="../media/image18.emf"/></Relationships>
</file>

<file path=ppt/slides/_rels/slide36.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26.png"/><Relationship Id="rId11" Type="http://schemas.openxmlformats.org/officeDocument/2006/relationships/image" Target="../media/image31.png"/><Relationship Id="rId5" Type="http://schemas.openxmlformats.org/officeDocument/2006/relationships/image" Target="../media/image19.emf"/><Relationship Id="rId10" Type="http://schemas.openxmlformats.org/officeDocument/2006/relationships/image" Target="../media/image30.png"/><Relationship Id="rId4" Type="http://schemas.openxmlformats.org/officeDocument/2006/relationships/image" Target="../media/image18.emf"/><Relationship Id="rId9" Type="http://schemas.openxmlformats.org/officeDocument/2006/relationships/image" Target="../media/image29.png"/></Relationships>
</file>

<file path=ppt/slides/_rels/slide3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1.emf"/><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20.emf"/><Relationship Id="rId5" Type="http://schemas.openxmlformats.org/officeDocument/2006/relationships/image" Target="../media/image19.emf"/><Relationship Id="rId4" Type="http://schemas.openxmlformats.org/officeDocument/2006/relationships/image" Target="../media/image18.emf"/></Relationships>
</file>

<file path=ppt/slides/_rels/slide3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1.emf"/><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20.emf"/><Relationship Id="rId5" Type="http://schemas.openxmlformats.org/officeDocument/2006/relationships/image" Target="../media/image19.emf"/><Relationship Id="rId4" Type="http://schemas.openxmlformats.org/officeDocument/2006/relationships/image" Target="../media/image18.emf"/></Relationships>
</file>

<file path=ppt/slides/_rels/slide4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4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4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4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4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4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26.jpeg"/></Relationships>
</file>

<file path=ppt/slides/_rels/slide4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26.jpeg"/></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33.tiff"/></Relationships>
</file>

<file path=ppt/slides/_rels/slide5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33.tiff"/></Relationships>
</file>

<file path=ppt/slides/_rels/slide52.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35.jpeg"/></Relationships>
</file>

<file path=ppt/slides/_rels/slide53.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44.xml"/><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54.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45.xml"/><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55.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8" Type="http://schemas.openxmlformats.org/officeDocument/2006/relationships/image" Target="../media/image44.tiff"/><Relationship Id="rId13" Type="http://schemas.openxmlformats.org/officeDocument/2006/relationships/image" Target="../media/image49.jpeg"/><Relationship Id="rId3" Type="http://schemas.openxmlformats.org/officeDocument/2006/relationships/image" Target="../media/image39.png"/><Relationship Id="rId7" Type="http://schemas.openxmlformats.org/officeDocument/2006/relationships/image" Target="../media/image43.tiff"/><Relationship Id="rId12" Type="http://schemas.openxmlformats.org/officeDocument/2006/relationships/image" Target="../media/image48.jpeg"/><Relationship Id="rId2" Type="http://schemas.openxmlformats.org/officeDocument/2006/relationships/notesSlide" Target="../notesSlides/notesSlide57.xml"/><Relationship Id="rId1" Type="http://schemas.openxmlformats.org/officeDocument/2006/relationships/slideLayout" Target="../slideLayouts/slideLayout2.xml"/><Relationship Id="rId6" Type="http://schemas.openxmlformats.org/officeDocument/2006/relationships/image" Target="../media/image42.tiff"/><Relationship Id="rId11" Type="http://schemas.openxmlformats.org/officeDocument/2006/relationships/image" Target="../media/image47.tiff"/><Relationship Id="rId5" Type="http://schemas.openxmlformats.org/officeDocument/2006/relationships/image" Target="../media/image41.tiff"/><Relationship Id="rId15" Type="http://schemas.openxmlformats.org/officeDocument/2006/relationships/image" Target="../media/image51.jpeg"/><Relationship Id="rId10" Type="http://schemas.openxmlformats.org/officeDocument/2006/relationships/image" Target="../media/image46.tiff"/><Relationship Id="rId4" Type="http://schemas.openxmlformats.org/officeDocument/2006/relationships/image" Target="../media/image40.tiff"/><Relationship Id="rId9" Type="http://schemas.openxmlformats.org/officeDocument/2006/relationships/image" Target="../media/image45.tiff"/><Relationship Id="rId14" Type="http://schemas.openxmlformats.org/officeDocument/2006/relationships/image" Target="../media/image50.jpeg"/></Relationships>
</file>

<file path=ppt/slides/_rels/slide69.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53.jpeg"/></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72.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7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8.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tiff"/></Relationships>
</file>

<file path=ppt/slides/_rels/slide8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8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70.xml"/><Relationship Id="rId1" Type="http://schemas.openxmlformats.org/officeDocument/2006/relationships/slideLayout" Target="../slideLayouts/slideLayout2.xml"/><Relationship Id="rId5" Type="http://schemas.openxmlformats.org/officeDocument/2006/relationships/image" Target="../media/image66.svg"/><Relationship Id="rId4" Type="http://schemas.openxmlformats.org/officeDocument/2006/relationships/image" Target="../media/image65.png"/></Relationships>
</file>

<file path=ppt/slides/_rels/slide98.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71.xml"/><Relationship Id="rId1" Type="http://schemas.openxmlformats.org/officeDocument/2006/relationships/slideLayout" Target="../slideLayouts/slideLayout2.xml"/><Relationship Id="rId5" Type="http://schemas.openxmlformats.org/officeDocument/2006/relationships/image" Target="../media/image66.svg"/><Relationship Id="rId4" Type="http://schemas.openxmlformats.org/officeDocument/2006/relationships/image" Target="../media/image65.png"/></Relationships>
</file>

<file path=ppt/slides/_rels/slide9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989B5C-D9D1-FF7F-9CA5-CDCFC332EDE5}"/>
              </a:ext>
            </a:extLst>
          </p:cNvPr>
          <p:cNvSpPr>
            <a:spLocks noGrp="1"/>
          </p:cNvSpPr>
          <p:nvPr>
            <p:ph type="ctrTitle"/>
          </p:nvPr>
        </p:nvSpPr>
        <p:spPr/>
        <p:txBody>
          <a:bodyPr/>
          <a:lstStyle/>
          <a:p>
            <a:r>
              <a:rPr lang="en-US" dirty="0"/>
              <a:t>Fundamentals of Ecology</a:t>
            </a:r>
          </a:p>
        </p:txBody>
      </p:sp>
      <p:sp>
        <p:nvSpPr>
          <p:cNvPr id="3" name="Subtitle 2">
            <a:extLst>
              <a:ext uri="{FF2B5EF4-FFF2-40B4-BE49-F238E27FC236}">
                <a16:creationId xmlns:a16="http://schemas.microsoft.com/office/drawing/2014/main" id="{B050D385-EFC5-A61B-7FED-46BFE9BFE306}"/>
              </a:ext>
            </a:extLst>
          </p:cNvPr>
          <p:cNvSpPr>
            <a:spLocks noGrp="1"/>
          </p:cNvSpPr>
          <p:nvPr>
            <p:ph type="subTitle" idx="1"/>
          </p:nvPr>
        </p:nvSpPr>
        <p:spPr/>
        <p:txBody>
          <a:bodyPr>
            <a:normAutofit/>
          </a:bodyPr>
          <a:lstStyle/>
          <a:p>
            <a:r>
              <a:rPr lang="en-US" dirty="0"/>
              <a:t>Week 5, Ecology Lecture 1</a:t>
            </a:r>
          </a:p>
          <a:p>
            <a:r>
              <a:rPr lang="en-US" dirty="0"/>
              <a:t>Cara Brook</a:t>
            </a:r>
          </a:p>
          <a:p>
            <a:r>
              <a:rPr lang="en-US" dirty="0"/>
              <a:t>February 2, 2023</a:t>
            </a:r>
          </a:p>
        </p:txBody>
      </p:sp>
    </p:spTree>
    <p:extLst>
      <p:ext uri="{BB962C8B-B14F-4D97-AF65-F5344CB8AC3E}">
        <p14:creationId xmlns:p14="http://schemas.microsoft.com/office/powerpoint/2010/main" val="36099226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8BEA45D-4B3D-0B4C-970B-93DB2E346C00}"/>
              </a:ext>
            </a:extLst>
          </p:cNvPr>
          <p:cNvSpPr>
            <a:spLocks noGrp="1"/>
          </p:cNvSpPr>
          <p:nvPr>
            <p:ph idx="1"/>
          </p:nvPr>
        </p:nvSpPr>
        <p:spPr/>
        <p:txBody>
          <a:bodyPr/>
          <a:lstStyle/>
          <a:p>
            <a:pPr marL="0" indent="0" algn="ctr">
              <a:buNone/>
            </a:pPr>
            <a:r>
              <a:rPr lang="en-US" b="1" dirty="0"/>
              <a:t>Science:  </a:t>
            </a:r>
            <a:r>
              <a:rPr lang="en-US" dirty="0"/>
              <a:t>the </a:t>
            </a:r>
            <a:r>
              <a:rPr lang="en-US" b="1" dirty="0">
                <a:solidFill>
                  <a:srgbClr val="C00000"/>
                </a:solidFill>
              </a:rPr>
              <a:t>systematic observation </a:t>
            </a:r>
            <a:r>
              <a:rPr lang="en-US" dirty="0"/>
              <a:t>of natural events and conditions in order to discover facts about them and to </a:t>
            </a:r>
            <a:r>
              <a:rPr lang="en-US" b="1" dirty="0">
                <a:solidFill>
                  <a:srgbClr val="C00000"/>
                </a:solidFill>
              </a:rPr>
              <a:t>formulate laws and principles </a:t>
            </a:r>
            <a:r>
              <a:rPr lang="en-US" dirty="0"/>
              <a:t>based on these facts.</a:t>
            </a:r>
          </a:p>
          <a:p>
            <a:pPr marL="0" indent="0" algn="ctr">
              <a:buNone/>
            </a:pPr>
            <a:r>
              <a:rPr lang="en-US" sz="2400" dirty="0"/>
              <a:t> – </a:t>
            </a:r>
            <a:r>
              <a:rPr lang="en-US" sz="2400" i="1" dirty="0"/>
              <a:t>Academic Press Dictionary of Science &amp; Technology</a:t>
            </a:r>
          </a:p>
          <a:p>
            <a:pPr marL="514350" indent="-514350">
              <a:buAutoNum type="arabicPeriod"/>
            </a:pPr>
            <a:endParaRPr lang="en-US" dirty="0"/>
          </a:p>
          <a:p>
            <a:endParaRPr lang="en-US" dirty="0"/>
          </a:p>
        </p:txBody>
      </p:sp>
      <p:sp>
        <p:nvSpPr>
          <p:cNvPr id="6" name="Title 1">
            <a:extLst>
              <a:ext uri="{FF2B5EF4-FFF2-40B4-BE49-F238E27FC236}">
                <a16:creationId xmlns:a16="http://schemas.microsoft.com/office/drawing/2014/main" id="{CD5DD2E4-C4F8-457E-2743-62B1A8A7171C}"/>
              </a:ext>
            </a:extLst>
          </p:cNvPr>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a:t>Is natural history science?</a:t>
            </a:r>
            <a:endParaRPr lang="en-US" b="1" dirty="0"/>
          </a:p>
        </p:txBody>
      </p:sp>
    </p:spTree>
    <p:extLst>
      <p:ext uri="{BB962C8B-B14F-4D97-AF65-F5344CB8AC3E}">
        <p14:creationId xmlns:p14="http://schemas.microsoft.com/office/powerpoint/2010/main" val="98922440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08D81D0-03C2-7E06-8FDD-75F44567DD90}"/>
              </a:ext>
            </a:extLst>
          </p:cNvPr>
          <p:cNvSpPr/>
          <p:nvPr/>
        </p:nvSpPr>
        <p:spPr>
          <a:xfrm>
            <a:off x="3229585" y="2632122"/>
            <a:ext cx="522859" cy="456487"/>
          </a:xfrm>
          <a:prstGeom prst="rect">
            <a:avLst/>
          </a:prstGeom>
          <a:solidFill>
            <a:srgbClr val="FFFF00">
              <a:alpha val="4742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B33268B-B051-E138-13FA-F39C0B9C40B3}"/>
              </a:ext>
            </a:extLst>
          </p:cNvPr>
          <p:cNvSpPr>
            <a:spLocks noGrp="1"/>
          </p:cNvSpPr>
          <p:nvPr>
            <p:ph type="title"/>
          </p:nvPr>
        </p:nvSpPr>
        <p:spPr>
          <a:xfrm>
            <a:off x="680935" y="173897"/>
            <a:ext cx="11511065" cy="1325563"/>
          </a:xfrm>
        </p:spPr>
        <p:txBody>
          <a:bodyPr/>
          <a:lstStyle/>
          <a:p>
            <a:r>
              <a:rPr lang="en-US" dirty="0"/>
              <a:t>Logistic growth equation</a:t>
            </a:r>
          </a:p>
        </p:txBody>
      </p:sp>
      <p:sp>
        <p:nvSpPr>
          <p:cNvPr id="8" name="TextBox 7">
            <a:extLst>
              <a:ext uri="{FF2B5EF4-FFF2-40B4-BE49-F238E27FC236}">
                <a16:creationId xmlns:a16="http://schemas.microsoft.com/office/drawing/2014/main" id="{6152AB56-FA0E-D24C-1D91-CCC1598DFA48}"/>
              </a:ext>
            </a:extLst>
          </p:cNvPr>
          <p:cNvSpPr txBox="1"/>
          <p:nvPr/>
        </p:nvSpPr>
        <p:spPr>
          <a:xfrm>
            <a:off x="8190689" y="330740"/>
            <a:ext cx="4001311" cy="3416320"/>
          </a:xfrm>
          <a:prstGeom prst="rect">
            <a:avLst/>
          </a:prstGeom>
          <a:noFill/>
        </p:spPr>
        <p:txBody>
          <a:bodyPr wrap="square">
            <a:spAutoFit/>
          </a:bodyPr>
          <a:lstStyle/>
          <a:p>
            <a:r>
              <a:rPr lang="en-US" sz="2200" i="1" dirty="0">
                <a:effectLst/>
                <a:latin typeface="Helvetica" pitchFamily="2" charset="0"/>
              </a:rPr>
              <a:t>“We shall not insist on the hypothesis of geometric progression, given that it can hold only in very special</a:t>
            </a:r>
            <a:endParaRPr lang="en-US" sz="2200" dirty="0">
              <a:effectLst/>
              <a:latin typeface="Helvetica" pitchFamily="2" charset="0"/>
            </a:endParaRPr>
          </a:p>
          <a:p>
            <a:r>
              <a:rPr lang="en-US" sz="2200" i="1" dirty="0">
                <a:effectLst/>
                <a:latin typeface="Helvetica" pitchFamily="2" charset="0"/>
              </a:rPr>
              <a:t>circumstances; for example, when a fertile territory of almost unlimited size happens to be inhabited by people…” </a:t>
            </a:r>
          </a:p>
          <a:p>
            <a:endParaRPr lang="en-US" sz="2200" i="1" dirty="0">
              <a:effectLst/>
              <a:latin typeface="Helvetica" pitchFamily="2" charset="0"/>
            </a:endParaRPr>
          </a:p>
          <a:p>
            <a:r>
              <a:rPr lang="en-US" i="0" dirty="0">
                <a:effectLst/>
                <a:latin typeface="Helvetica" pitchFamily="2" charset="0"/>
              </a:rPr>
              <a:t>- Pierre-Francois Verhulst </a:t>
            </a:r>
            <a:r>
              <a:rPr lang="en-US" dirty="0">
                <a:effectLst/>
                <a:latin typeface="Helvetica" pitchFamily="2" charset="0"/>
              </a:rPr>
              <a:t>(1838)</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D336F95-6EE9-4448-8D3D-6ED0BEEDDCAA}"/>
                  </a:ext>
                </a:extLst>
              </p:cNvPr>
              <p:cNvSpPr txBox="1"/>
              <p:nvPr/>
            </p:nvSpPr>
            <p:spPr>
              <a:xfrm>
                <a:off x="680935" y="2128806"/>
                <a:ext cx="3501957" cy="88626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latin typeface="Cambria Math" panose="02040503050406030204" pitchFamily="18" charset="0"/>
                            </a:rPr>
                          </m:ctrlPr>
                        </m:fPr>
                        <m:num>
                          <m:r>
                            <a:rPr lang="en-US" sz="3000" b="0" i="1" smtClean="0">
                              <a:latin typeface="Cambria Math" panose="02040503050406030204" pitchFamily="18" charset="0"/>
                            </a:rPr>
                            <m:t>𝑑𝑁</m:t>
                          </m:r>
                        </m:num>
                        <m:den>
                          <m:r>
                            <a:rPr lang="en-US" sz="3000" b="0" i="1" smtClean="0">
                              <a:latin typeface="Cambria Math" panose="02040503050406030204" pitchFamily="18" charset="0"/>
                            </a:rPr>
                            <m:t>𝑑𝑡</m:t>
                          </m:r>
                        </m:den>
                      </m:f>
                      <m:r>
                        <a:rPr lang="en-US" sz="3000" b="0" i="1" smtClean="0">
                          <a:latin typeface="Cambria Math" panose="02040503050406030204" pitchFamily="18" charset="0"/>
                        </a:rPr>
                        <m:t>=</m:t>
                      </m:r>
                      <m:r>
                        <a:rPr lang="en-US" sz="3000" b="0" i="1" smtClean="0">
                          <a:latin typeface="Cambria Math" panose="02040503050406030204" pitchFamily="18" charset="0"/>
                        </a:rPr>
                        <m:t>𝑟𝑁</m:t>
                      </m:r>
                      <m:d>
                        <m:dPr>
                          <m:ctrlPr>
                            <a:rPr lang="en-US" sz="3000" b="0" i="1" smtClean="0">
                              <a:latin typeface="Cambria Math" panose="02040503050406030204" pitchFamily="18" charset="0"/>
                            </a:rPr>
                          </m:ctrlPr>
                        </m:dPr>
                        <m:e>
                          <m:r>
                            <a:rPr lang="en-US" sz="3000" b="0" i="1" smtClean="0">
                              <a:latin typeface="Cambria Math" panose="02040503050406030204" pitchFamily="18" charset="0"/>
                            </a:rPr>
                            <m:t>1−</m:t>
                          </m:r>
                          <m:f>
                            <m:fPr>
                              <m:ctrlPr>
                                <a:rPr lang="en-US" sz="3000" b="0" i="1" smtClean="0">
                                  <a:latin typeface="Cambria Math" panose="02040503050406030204" pitchFamily="18" charset="0"/>
                                </a:rPr>
                              </m:ctrlPr>
                            </m:fPr>
                            <m:num>
                              <m:r>
                                <a:rPr lang="en-US" sz="3000" b="0" i="1" smtClean="0">
                                  <a:latin typeface="Cambria Math" panose="02040503050406030204" pitchFamily="18" charset="0"/>
                                </a:rPr>
                                <m:t>𝑁</m:t>
                              </m:r>
                            </m:num>
                            <m:den>
                              <m:r>
                                <a:rPr lang="en-US" sz="3000" b="0" i="1" smtClean="0">
                                  <a:latin typeface="Cambria Math" panose="02040503050406030204" pitchFamily="18" charset="0"/>
                                </a:rPr>
                                <m:t>𝐾</m:t>
                              </m:r>
                            </m:den>
                          </m:f>
                        </m:e>
                      </m:d>
                    </m:oMath>
                  </m:oMathPara>
                </a14:m>
                <a:endParaRPr lang="en-US" sz="3000" dirty="0"/>
              </a:p>
            </p:txBody>
          </p:sp>
        </mc:Choice>
        <mc:Fallback xmlns="">
          <p:sp>
            <p:nvSpPr>
              <p:cNvPr id="9" name="TextBox 8">
                <a:extLst>
                  <a:ext uri="{FF2B5EF4-FFF2-40B4-BE49-F238E27FC236}">
                    <a16:creationId xmlns:a16="http://schemas.microsoft.com/office/drawing/2014/main" id="{1D336F95-6EE9-4448-8D3D-6ED0BEEDDCAA}"/>
                  </a:ext>
                </a:extLst>
              </p:cNvPr>
              <p:cNvSpPr txBox="1">
                <a:spLocks noRot="1" noChangeAspect="1" noMove="1" noResize="1" noEditPoints="1" noAdjustHandles="1" noChangeArrowheads="1" noChangeShapeType="1" noTextEdit="1"/>
              </p:cNvSpPr>
              <p:nvPr/>
            </p:nvSpPr>
            <p:spPr>
              <a:xfrm>
                <a:off x="680935" y="2128806"/>
                <a:ext cx="3501957" cy="886268"/>
              </a:xfrm>
              <a:prstGeom prst="rect">
                <a:avLst/>
              </a:prstGeom>
              <a:blipFill>
                <a:blip r:embed="rId3"/>
                <a:stretch>
                  <a:fillRect t="-1408" b="-12676"/>
                </a:stretch>
              </a:blipFill>
            </p:spPr>
            <p:txBody>
              <a:bodyPr/>
              <a:lstStyle/>
              <a:p>
                <a:r>
                  <a:rPr lang="en-US">
                    <a:noFill/>
                  </a:rPr>
                  <a:t> </a:t>
                </a:r>
              </a:p>
            </p:txBody>
          </p:sp>
        </mc:Fallback>
      </mc:AlternateContent>
      <p:cxnSp>
        <p:nvCxnSpPr>
          <p:cNvPr id="14" name="Straight Arrow Connector 13">
            <a:extLst>
              <a:ext uri="{FF2B5EF4-FFF2-40B4-BE49-F238E27FC236}">
                <a16:creationId xmlns:a16="http://schemas.microsoft.com/office/drawing/2014/main" id="{5278327E-5216-A1FD-145A-A51F6F824A41}"/>
              </a:ext>
            </a:extLst>
          </p:cNvPr>
          <p:cNvCxnSpPr>
            <a:cxnSpLocks/>
          </p:cNvCxnSpPr>
          <p:nvPr/>
        </p:nvCxnSpPr>
        <p:spPr>
          <a:xfrm flipV="1">
            <a:off x="3459804" y="3184476"/>
            <a:ext cx="0" cy="56258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53A9A274-D56C-B01A-4E0E-29AB1EAE229E}"/>
              </a:ext>
            </a:extLst>
          </p:cNvPr>
          <p:cNvCxnSpPr>
            <a:cxnSpLocks/>
          </p:cNvCxnSpPr>
          <p:nvPr/>
        </p:nvCxnSpPr>
        <p:spPr>
          <a:xfrm flipH="1">
            <a:off x="4182892" y="2373549"/>
            <a:ext cx="70363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E6F5A4F2-4971-3627-C1B0-D5B9277E2519}"/>
              </a:ext>
            </a:extLst>
          </p:cNvPr>
          <p:cNvCxnSpPr>
            <a:cxnSpLocks/>
          </p:cNvCxnSpPr>
          <p:nvPr/>
        </p:nvCxnSpPr>
        <p:spPr>
          <a:xfrm flipV="1">
            <a:off x="2075234" y="3184476"/>
            <a:ext cx="0" cy="56258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0B734335-4EC0-66E4-D1EB-A24F21E5DCA6}"/>
              </a:ext>
            </a:extLst>
          </p:cNvPr>
          <p:cNvSpPr txBox="1"/>
          <p:nvPr/>
        </p:nvSpPr>
        <p:spPr>
          <a:xfrm>
            <a:off x="4912465" y="2158105"/>
            <a:ext cx="4001311" cy="430887"/>
          </a:xfrm>
          <a:prstGeom prst="rect">
            <a:avLst/>
          </a:prstGeom>
          <a:noFill/>
        </p:spPr>
        <p:txBody>
          <a:bodyPr wrap="square">
            <a:spAutoFit/>
          </a:bodyPr>
          <a:lstStyle/>
          <a:p>
            <a:r>
              <a:rPr lang="en-US" sz="2200" dirty="0">
                <a:effectLst/>
                <a:latin typeface="Helvetica" pitchFamily="2" charset="0"/>
              </a:rPr>
              <a:t>population size</a:t>
            </a:r>
            <a:endParaRPr lang="en-US" dirty="0">
              <a:effectLst/>
              <a:latin typeface="Helvetica" pitchFamily="2" charset="0"/>
            </a:endParaRPr>
          </a:p>
        </p:txBody>
      </p:sp>
      <p:sp>
        <p:nvSpPr>
          <p:cNvPr id="22" name="TextBox 21">
            <a:extLst>
              <a:ext uri="{FF2B5EF4-FFF2-40B4-BE49-F238E27FC236}">
                <a16:creationId xmlns:a16="http://schemas.microsoft.com/office/drawing/2014/main" id="{9EC8B604-F426-AA33-7966-8A2747F9109C}"/>
              </a:ext>
            </a:extLst>
          </p:cNvPr>
          <p:cNvSpPr txBox="1"/>
          <p:nvPr/>
        </p:nvSpPr>
        <p:spPr>
          <a:xfrm>
            <a:off x="2534052" y="3842927"/>
            <a:ext cx="4001311" cy="430887"/>
          </a:xfrm>
          <a:prstGeom prst="rect">
            <a:avLst/>
          </a:prstGeom>
          <a:noFill/>
        </p:spPr>
        <p:txBody>
          <a:bodyPr wrap="square">
            <a:spAutoFit/>
          </a:bodyPr>
          <a:lstStyle/>
          <a:p>
            <a:r>
              <a:rPr lang="en-US" sz="2200" b="1" dirty="0">
                <a:solidFill>
                  <a:srgbClr val="C00000"/>
                </a:solidFill>
                <a:effectLst/>
                <a:latin typeface="Helvetica" pitchFamily="2" charset="0"/>
              </a:rPr>
              <a:t>carrying capacity</a:t>
            </a:r>
            <a:endParaRPr lang="en-US" b="1" dirty="0">
              <a:solidFill>
                <a:srgbClr val="C00000"/>
              </a:solidFill>
              <a:effectLst/>
              <a:latin typeface="Helvetica" pitchFamily="2" charset="0"/>
            </a:endParaRPr>
          </a:p>
        </p:txBody>
      </p:sp>
      <p:sp>
        <p:nvSpPr>
          <p:cNvPr id="23" name="TextBox 22">
            <a:extLst>
              <a:ext uri="{FF2B5EF4-FFF2-40B4-BE49-F238E27FC236}">
                <a16:creationId xmlns:a16="http://schemas.microsoft.com/office/drawing/2014/main" id="{D411A2DC-F93B-A00D-0D53-7056F58998E7}"/>
              </a:ext>
            </a:extLst>
          </p:cNvPr>
          <p:cNvSpPr txBox="1"/>
          <p:nvPr/>
        </p:nvSpPr>
        <p:spPr>
          <a:xfrm>
            <a:off x="322630" y="3841603"/>
            <a:ext cx="2211422" cy="769441"/>
          </a:xfrm>
          <a:prstGeom prst="rect">
            <a:avLst/>
          </a:prstGeom>
          <a:noFill/>
        </p:spPr>
        <p:txBody>
          <a:bodyPr wrap="square">
            <a:spAutoFit/>
          </a:bodyPr>
          <a:lstStyle/>
          <a:p>
            <a:r>
              <a:rPr lang="en-US" sz="2200" dirty="0">
                <a:effectLst/>
                <a:latin typeface="Helvetica" pitchFamily="2" charset="0"/>
              </a:rPr>
              <a:t>intrinsic growth rate</a:t>
            </a:r>
            <a:endParaRPr lang="en-US" dirty="0">
              <a:effectLst/>
              <a:latin typeface="Helvetica" pitchFamily="2" charset="0"/>
            </a:endParaRPr>
          </a:p>
        </p:txBody>
      </p:sp>
      <p:sp>
        <p:nvSpPr>
          <p:cNvPr id="3" name="TextBox 2">
            <a:extLst>
              <a:ext uri="{FF2B5EF4-FFF2-40B4-BE49-F238E27FC236}">
                <a16:creationId xmlns:a16="http://schemas.microsoft.com/office/drawing/2014/main" id="{FC525C05-1E35-1342-77DC-5CEF4A8D71B0}"/>
              </a:ext>
            </a:extLst>
          </p:cNvPr>
          <p:cNvSpPr txBox="1"/>
          <p:nvPr/>
        </p:nvSpPr>
        <p:spPr>
          <a:xfrm>
            <a:off x="322629" y="5319762"/>
            <a:ext cx="11584025" cy="954107"/>
          </a:xfrm>
          <a:prstGeom prst="rect">
            <a:avLst/>
          </a:prstGeom>
          <a:noFill/>
        </p:spPr>
        <p:txBody>
          <a:bodyPr wrap="square">
            <a:spAutoFit/>
          </a:bodyPr>
          <a:lstStyle/>
          <a:p>
            <a:r>
              <a:rPr lang="en-US" sz="2800" dirty="0">
                <a:effectLst/>
                <a:latin typeface="Helvetica" pitchFamily="2" charset="0"/>
              </a:rPr>
              <a:t>Population growth slows as abundance approaches </a:t>
            </a:r>
            <a:r>
              <a:rPr lang="en-US" sz="2800" b="1" dirty="0">
                <a:solidFill>
                  <a:srgbClr val="C00000"/>
                </a:solidFill>
                <a:effectLst/>
                <a:latin typeface="Helvetica" pitchFamily="2" charset="0"/>
              </a:rPr>
              <a:t>carrying capacity</a:t>
            </a:r>
            <a:r>
              <a:rPr lang="en-US" sz="2800" dirty="0">
                <a:effectLst/>
                <a:latin typeface="Helvetica" pitchFamily="2" charset="0"/>
              </a:rPr>
              <a:t>. </a:t>
            </a:r>
          </a:p>
          <a:p>
            <a:r>
              <a:rPr lang="en-US" sz="2800" dirty="0">
                <a:effectLst/>
                <a:latin typeface="Helvetica" pitchFamily="2" charset="0"/>
              </a:rPr>
              <a:t>Population growth is </a:t>
            </a:r>
            <a:r>
              <a:rPr lang="en-US" sz="2800" b="1" dirty="0">
                <a:solidFill>
                  <a:srgbClr val="C00000"/>
                </a:solidFill>
                <a:effectLst/>
                <a:latin typeface="Helvetica" pitchFamily="2" charset="0"/>
              </a:rPr>
              <a:t>density-dependent</a:t>
            </a:r>
            <a:r>
              <a:rPr lang="en-US" sz="2800" dirty="0">
                <a:effectLst/>
                <a:latin typeface="Helvetica" pitchFamily="2" charset="0"/>
              </a:rPr>
              <a:t>.</a:t>
            </a:r>
          </a:p>
        </p:txBody>
      </p:sp>
    </p:spTree>
    <p:extLst>
      <p:ext uri="{BB962C8B-B14F-4D97-AF65-F5344CB8AC3E}">
        <p14:creationId xmlns:p14="http://schemas.microsoft.com/office/powerpoint/2010/main" val="229046886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3268B-B051-E138-13FA-F39C0B9C40B3}"/>
              </a:ext>
            </a:extLst>
          </p:cNvPr>
          <p:cNvSpPr>
            <a:spLocks noGrp="1"/>
          </p:cNvSpPr>
          <p:nvPr>
            <p:ph type="title"/>
          </p:nvPr>
        </p:nvSpPr>
        <p:spPr>
          <a:xfrm>
            <a:off x="680935" y="173897"/>
            <a:ext cx="11511065" cy="1325563"/>
          </a:xfrm>
        </p:spPr>
        <p:txBody>
          <a:bodyPr/>
          <a:lstStyle/>
          <a:p>
            <a:r>
              <a:rPr lang="en-US" dirty="0"/>
              <a:t>Logistic growth equation</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D336F95-6EE9-4448-8D3D-6ED0BEEDDCAA}"/>
                  </a:ext>
                </a:extLst>
              </p:cNvPr>
              <p:cNvSpPr txBox="1"/>
              <p:nvPr/>
            </p:nvSpPr>
            <p:spPr>
              <a:xfrm>
                <a:off x="6906637" y="393544"/>
                <a:ext cx="3501957" cy="88626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latin typeface="Cambria Math" panose="02040503050406030204" pitchFamily="18" charset="0"/>
                            </a:rPr>
                          </m:ctrlPr>
                        </m:fPr>
                        <m:num>
                          <m:r>
                            <a:rPr lang="en-US" sz="3000" b="0" i="1" smtClean="0">
                              <a:latin typeface="Cambria Math" panose="02040503050406030204" pitchFamily="18" charset="0"/>
                            </a:rPr>
                            <m:t>𝑑𝑁</m:t>
                          </m:r>
                        </m:num>
                        <m:den>
                          <m:r>
                            <a:rPr lang="en-US" sz="3000" b="0" i="1" smtClean="0">
                              <a:latin typeface="Cambria Math" panose="02040503050406030204" pitchFamily="18" charset="0"/>
                            </a:rPr>
                            <m:t>𝑑𝑡</m:t>
                          </m:r>
                        </m:den>
                      </m:f>
                      <m:r>
                        <a:rPr lang="en-US" sz="3000" b="0" i="1" smtClean="0">
                          <a:latin typeface="Cambria Math" panose="02040503050406030204" pitchFamily="18" charset="0"/>
                        </a:rPr>
                        <m:t>=</m:t>
                      </m:r>
                      <m:r>
                        <a:rPr lang="en-US" sz="3000" b="0" i="1" smtClean="0">
                          <a:latin typeface="Cambria Math" panose="02040503050406030204" pitchFamily="18" charset="0"/>
                        </a:rPr>
                        <m:t>𝑟𝑁</m:t>
                      </m:r>
                      <m:d>
                        <m:dPr>
                          <m:ctrlPr>
                            <a:rPr lang="en-US" sz="3000" b="0" i="1" smtClean="0">
                              <a:latin typeface="Cambria Math" panose="02040503050406030204" pitchFamily="18" charset="0"/>
                            </a:rPr>
                          </m:ctrlPr>
                        </m:dPr>
                        <m:e>
                          <m:r>
                            <a:rPr lang="en-US" sz="3000" b="0" i="1" smtClean="0">
                              <a:latin typeface="Cambria Math" panose="02040503050406030204" pitchFamily="18" charset="0"/>
                            </a:rPr>
                            <m:t>1−</m:t>
                          </m:r>
                          <m:f>
                            <m:fPr>
                              <m:ctrlPr>
                                <a:rPr lang="en-US" sz="3000" b="0" i="1" smtClean="0">
                                  <a:latin typeface="Cambria Math" panose="02040503050406030204" pitchFamily="18" charset="0"/>
                                </a:rPr>
                              </m:ctrlPr>
                            </m:fPr>
                            <m:num>
                              <m:r>
                                <a:rPr lang="en-US" sz="3000" b="0" i="1" smtClean="0">
                                  <a:latin typeface="Cambria Math" panose="02040503050406030204" pitchFamily="18" charset="0"/>
                                </a:rPr>
                                <m:t>𝑁</m:t>
                              </m:r>
                            </m:num>
                            <m:den>
                              <m:r>
                                <a:rPr lang="en-US" sz="3000" b="0" i="1" smtClean="0">
                                  <a:latin typeface="Cambria Math" panose="02040503050406030204" pitchFamily="18" charset="0"/>
                                </a:rPr>
                                <m:t>𝐾</m:t>
                              </m:r>
                            </m:den>
                          </m:f>
                        </m:e>
                      </m:d>
                    </m:oMath>
                  </m:oMathPara>
                </a14:m>
                <a:endParaRPr lang="en-US" sz="3000" dirty="0"/>
              </a:p>
            </p:txBody>
          </p:sp>
        </mc:Choice>
        <mc:Fallback xmlns="">
          <p:sp>
            <p:nvSpPr>
              <p:cNvPr id="9" name="TextBox 8">
                <a:extLst>
                  <a:ext uri="{FF2B5EF4-FFF2-40B4-BE49-F238E27FC236}">
                    <a16:creationId xmlns:a16="http://schemas.microsoft.com/office/drawing/2014/main" id="{1D336F95-6EE9-4448-8D3D-6ED0BEEDDCAA}"/>
                  </a:ext>
                </a:extLst>
              </p:cNvPr>
              <p:cNvSpPr txBox="1">
                <a:spLocks noRot="1" noChangeAspect="1" noMove="1" noResize="1" noEditPoints="1" noAdjustHandles="1" noChangeArrowheads="1" noChangeShapeType="1" noTextEdit="1"/>
              </p:cNvSpPr>
              <p:nvPr/>
            </p:nvSpPr>
            <p:spPr>
              <a:xfrm>
                <a:off x="6906637" y="393544"/>
                <a:ext cx="3501957" cy="886268"/>
              </a:xfrm>
              <a:prstGeom prst="rect">
                <a:avLst/>
              </a:prstGeom>
              <a:blipFill>
                <a:blip r:embed="rId3"/>
                <a:stretch>
                  <a:fillRect t="-2857" b="-12857"/>
                </a:stretch>
              </a:blipFill>
            </p:spPr>
            <p:txBody>
              <a:bodyPr/>
              <a:lstStyle/>
              <a:p>
                <a:r>
                  <a:rPr lang="en-US">
                    <a:noFill/>
                  </a:rPr>
                  <a:t> </a:t>
                </a:r>
              </a:p>
            </p:txBody>
          </p:sp>
        </mc:Fallback>
      </mc:AlternateContent>
      <p:pic>
        <p:nvPicPr>
          <p:cNvPr id="5" name="Picture 4" descr="Chart, line chart&#10;&#10;Description automatically generated">
            <a:extLst>
              <a:ext uri="{FF2B5EF4-FFF2-40B4-BE49-F238E27FC236}">
                <a16:creationId xmlns:a16="http://schemas.microsoft.com/office/drawing/2014/main" id="{28394495-517C-3417-C886-696917F90650}"/>
              </a:ext>
            </a:extLst>
          </p:cNvPr>
          <p:cNvPicPr>
            <a:picLocks noChangeAspect="1"/>
          </p:cNvPicPr>
          <p:nvPr/>
        </p:nvPicPr>
        <p:blipFill>
          <a:blip r:embed="rId4"/>
          <a:stretch>
            <a:fillRect/>
          </a:stretch>
        </p:blipFill>
        <p:spPr>
          <a:xfrm>
            <a:off x="680935" y="1640843"/>
            <a:ext cx="6721815" cy="5043260"/>
          </a:xfrm>
          <a:prstGeom prst="rect">
            <a:avLst/>
          </a:prstGeom>
        </p:spPr>
      </p:pic>
      <p:sp>
        <p:nvSpPr>
          <p:cNvPr id="6" name="TextBox 5">
            <a:extLst>
              <a:ext uri="{FF2B5EF4-FFF2-40B4-BE49-F238E27FC236}">
                <a16:creationId xmlns:a16="http://schemas.microsoft.com/office/drawing/2014/main" id="{68DA44A1-D14D-8BED-05AC-9B8B3B161AD3}"/>
              </a:ext>
            </a:extLst>
          </p:cNvPr>
          <p:cNvSpPr txBox="1"/>
          <p:nvPr/>
        </p:nvSpPr>
        <p:spPr>
          <a:xfrm>
            <a:off x="7730247" y="1719107"/>
            <a:ext cx="4176409" cy="3108543"/>
          </a:xfrm>
          <a:prstGeom prst="rect">
            <a:avLst/>
          </a:prstGeom>
          <a:noFill/>
        </p:spPr>
        <p:txBody>
          <a:bodyPr wrap="square">
            <a:spAutoFit/>
          </a:bodyPr>
          <a:lstStyle/>
          <a:p>
            <a:r>
              <a:rPr lang="en-US" sz="2800" dirty="0">
                <a:effectLst/>
                <a:latin typeface="Helvetica" pitchFamily="2" charset="0"/>
              </a:rPr>
              <a:t>Population growth slows to 0 as N approaches </a:t>
            </a:r>
            <a:r>
              <a:rPr lang="en-US" sz="2800" b="1" dirty="0">
                <a:solidFill>
                  <a:srgbClr val="C00000"/>
                </a:solidFill>
                <a:effectLst/>
                <a:latin typeface="Helvetica" pitchFamily="2" charset="0"/>
              </a:rPr>
              <a:t>K</a:t>
            </a:r>
            <a:r>
              <a:rPr lang="en-US" sz="2800" dirty="0">
                <a:effectLst/>
                <a:latin typeface="Helvetica" pitchFamily="2" charset="0"/>
              </a:rPr>
              <a:t>, or – in other words – as the total population size approaches </a:t>
            </a:r>
            <a:r>
              <a:rPr lang="en-US" sz="2800" b="1" dirty="0">
                <a:solidFill>
                  <a:srgbClr val="C00000"/>
                </a:solidFill>
                <a:effectLst/>
                <a:latin typeface="Helvetica" pitchFamily="2" charset="0"/>
              </a:rPr>
              <a:t>carrying capacity</a:t>
            </a:r>
            <a:r>
              <a:rPr lang="en-US" sz="2800" dirty="0">
                <a:effectLst/>
                <a:latin typeface="Helvetica" pitchFamily="2" charset="0"/>
              </a:rPr>
              <a:t>.</a:t>
            </a:r>
          </a:p>
          <a:p>
            <a:endParaRPr lang="en-US" sz="2800" dirty="0">
              <a:effectLst/>
              <a:latin typeface="Helvetica" pitchFamily="2" charset="0"/>
            </a:endParaRPr>
          </a:p>
        </p:txBody>
      </p:sp>
    </p:spTree>
    <p:extLst>
      <p:ext uri="{BB962C8B-B14F-4D97-AF65-F5344CB8AC3E}">
        <p14:creationId xmlns:p14="http://schemas.microsoft.com/office/powerpoint/2010/main" val="99686559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3268B-B051-E138-13FA-F39C0B9C40B3}"/>
              </a:ext>
            </a:extLst>
          </p:cNvPr>
          <p:cNvSpPr>
            <a:spLocks noGrp="1"/>
          </p:cNvSpPr>
          <p:nvPr>
            <p:ph type="title"/>
          </p:nvPr>
        </p:nvSpPr>
        <p:spPr>
          <a:xfrm>
            <a:off x="680935" y="173897"/>
            <a:ext cx="11511065" cy="1325563"/>
          </a:xfrm>
        </p:spPr>
        <p:txBody>
          <a:bodyPr/>
          <a:lstStyle/>
          <a:p>
            <a:r>
              <a:rPr lang="en-US" dirty="0"/>
              <a:t>Logistic growth equation</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D336F95-6EE9-4448-8D3D-6ED0BEEDDCAA}"/>
                  </a:ext>
                </a:extLst>
              </p:cNvPr>
              <p:cNvSpPr txBox="1"/>
              <p:nvPr/>
            </p:nvSpPr>
            <p:spPr>
              <a:xfrm>
                <a:off x="6906637" y="393544"/>
                <a:ext cx="3501957" cy="88626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latin typeface="Cambria Math" panose="02040503050406030204" pitchFamily="18" charset="0"/>
                            </a:rPr>
                          </m:ctrlPr>
                        </m:fPr>
                        <m:num>
                          <m:r>
                            <a:rPr lang="en-US" sz="3000" b="0" i="1" smtClean="0">
                              <a:latin typeface="Cambria Math" panose="02040503050406030204" pitchFamily="18" charset="0"/>
                            </a:rPr>
                            <m:t>𝑑𝑁</m:t>
                          </m:r>
                        </m:num>
                        <m:den>
                          <m:r>
                            <a:rPr lang="en-US" sz="3000" b="0" i="1" smtClean="0">
                              <a:latin typeface="Cambria Math" panose="02040503050406030204" pitchFamily="18" charset="0"/>
                            </a:rPr>
                            <m:t>𝑑𝑡</m:t>
                          </m:r>
                        </m:den>
                      </m:f>
                      <m:r>
                        <a:rPr lang="en-US" sz="3000" b="0" i="1" smtClean="0">
                          <a:latin typeface="Cambria Math" panose="02040503050406030204" pitchFamily="18" charset="0"/>
                        </a:rPr>
                        <m:t>=</m:t>
                      </m:r>
                      <m:r>
                        <a:rPr lang="en-US" sz="3000" b="0" i="1" smtClean="0">
                          <a:latin typeface="Cambria Math" panose="02040503050406030204" pitchFamily="18" charset="0"/>
                        </a:rPr>
                        <m:t>𝑟𝑁</m:t>
                      </m:r>
                      <m:d>
                        <m:dPr>
                          <m:ctrlPr>
                            <a:rPr lang="en-US" sz="3000" b="0" i="1" smtClean="0">
                              <a:latin typeface="Cambria Math" panose="02040503050406030204" pitchFamily="18" charset="0"/>
                            </a:rPr>
                          </m:ctrlPr>
                        </m:dPr>
                        <m:e>
                          <m:r>
                            <a:rPr lang="en-US" sz="3000" b="0" i="1" smtClean="0">
                              <a:latin typeface="Cambria Math" panose="02040503050406030204" pitchFamily="18" charset="0"/>
                            </a:rPr>
                            <m:t>1−</m:t>
                          </m:r>
                          <m:f>
                            <m:fPr>
                              <m:ctrlPr>
                                <a:rPr lang="en-US" sz="3000" b="0" i="1" smtClean="0">
                                  <a:latin typeface="Cambria Math" panose="02040503050406030204" pitchFamily="18" charset="0"/>
                                </a:rPr>
                              </m:ctrlPr>
                            </m:fPr>
                            <m:num>
                              <m:r>
                                <a:rPr lang="en-US" sz="3000" b="0" i="1" smtClean="0">
                                  <a:latin typeface="Cambria Math" panose="02040503050406030204" pitchFamily="18" charset="0"/>
                                </a:rPr>
                                <m:t>𝑁</m:t>
                              </m:r>
                            </m:num>
                            <m:den>
                              <m:r>
                                <a:rPr lang="en-US" sz="3000" b="0" i="1" smtClean="0">
                                  <a:latin typeface="Cambria Math" panose="02040503050406030204" pitchFamily="18" charset="0"/>
                                </a:rPr>
                                <m:t>𝐾</m:t>
                              </m:r>
                            </m:den>
                          </m:f>
                        </m:e>
                      </m:d>
                    </m:oMath>
                  </m:oMathPara>
                </a14:m>
                <a:endParaRPr lang="en-US" sz="3000" dirty="0"/>
              </a:p>
            </p:txBody>
          </p:sp>
        </mc:Choice>
        <mc:Fallback xmlns="">
          <p:sp>
            <p:nvSpPr>
              <p:cNvPr id="9" name="TextBox 8">
                <a:extLst>
                  <a:ext uri="{FF2B5EF4-FFF2-40B4-BE49-F238E27FC236}">
                    <a16:creationId xmlns:a16="http://schemas.microsoft.com/office/drawing/2014/main" id="{1D336F95-6EE9-4448-8D3D-6ED0BEEDDCAA}"/>
                  </a:ext>
                </a:extLst>
              </p:cNvPr>
              <p:cNvSpPr txBox="1">
                <a:spLocks noRot="1" noChangeAspect="1" noMove="1" noResize="1" noEditPoints="1" noAdjustHandles="1" noChangeArrowheads="1" noChangeShapeType="1" noTextEdit="1"/>
              </p:cNvSpPr>
              <p:nvPr/>
            </p:nvSpPr>
            <p:spPr>
              <a:xfrm>
                <a:off x="6906637" y="393544"/>
                <a:ext cx="3501957" cy="886268"/>
              </a:xfrm>
              <a:prstGeom prst="rect">
                <a:avLst/>
              </a:prstGeom>
              <a:blipFill>
                <a:blip r:embed="rId3"/>
                <a:stretch>
                  <a:fillRect t="-2857" b="-12857"/>
                </a:stretch>
              </a:blipFill>
            </p:spPr>
            <p:txBody>
              <a:bodyPr/>
              <a:lstStyle/>
              <a:p>
                <a:r>
                  <a:rPr lang="en-US">
                    <a:noFill/>
                  </a:rPr>
                  <a:t> </a:t>
                </a:r>
              </a:p>
            </p:txBody>
          </p:sp>
        </mc:Fallback>
      </mc:AlternateContent>
      <p:pic>
        <p:nvPicPr>
          <p:cNvPr id="5" name="Picture 4" descr="Chart, line chart&#10;&#10;Description automatically generated">
            <a:extLst>
              <a:ext uri="{FF2B5EF4-FFF2-40B4-BE49-F238E27FC236}">
                <a16:creationId xmlns:a16="http://schemas.microsoft.com/office/drawing/2014/main" id="{28394495-517C-3417-C886-696917F90650}"/>
              </a:ext>
            </a:extLst>
          </p:cNvPr>
          <p:cNvPicPr>
            <a:picLocks noChangeAspect="1"/>
          </p:cNvPicPr>
          <p:nvPr/>
        </p:nvPicPr>
        <p:blipFill>
          <a:blip r:embed="rId4"/>
          <a:stretch>
            <a:fillRect/>
          </a:stretch>
        </p:blipFill>
        <p:spPr>
          <a:xfrm>
            <a:off x="680935" y="1640843"/>
            <a:ext cx="6721815" cy="5043260"/>
          </a:xfrm>
          <a:prstGeom prst="rect">
            <a:avLst/>
          </a:prstGeom>
        </p:spPr>
      </p:pic>
      <p:sp>
        <p:nvSpPr>
          <p:cNvPr id="6" name="TextBox 5">
            <a:extLst>
              <a:ext uri="{FF2B5EF4-FFF2-40B4-BE49-F238E27FC236}">
                <a16:creationId xmlns:a16="http://schemas.microsoft.com/office/drawing/2014/main" id="{68DA44A1-D14D-8BED-05AC-9B8B3B161AD3}"/>
              </a:ext>
            </a:extLst>
          </p:cNvPr>
          <p:cNvSpPr txBox="1"/>
          <p:nvPr/>
        </p:nvSpPr>
        <p:spPr>
          <a:xfrm>
            <a:off x="7730247" y="1719107"/>
            <a:ext cx="4461753" cy="2677656"/>
          </a:xfrm>
          <a:prstGeom prst="rect">
            <a:avLst/>
          </a:prstGeom>
          <a:noFill/>
        </p:spPr>
        <p:txBody>
          <a:bodyPr wrap="square">
            <a:spAutoFit/>
          </a:bodyPr>
          <a:lstStyle/>
          <a:p>
            <a:r>
              <a:rPr lang="en-US" sz="2800" b="1" dirty="0">
                <a:solidFill>
                  <a:srgbClr val="C00000"/>
                </a:solidFill>
                <a:effectLst/>
                <a:latin typeface="Helvetica" pitchFamily="2" charset="0"/>
              </a:rPr>
              <a:t>Carrying capacity=</a:t>
            </a:r>
          </a:p>
          <a:p>
            <a:r>
              <a:rPr lang="en-US" sz="2800" dirty="0">
                <a:effectLst/>
                <a:latin typeface="Helvetica" pitchFamily="2" charset="0"/>
              </a:rPr>
              <a:t>maximum population size an environment can sustain indefinitely.</a:t>
            </a:r>
          </a:p>
          <a:p>
            <a:endParaRPr lang="en-US" sz="2800" i="1" dirty="0">
              <a:latin typeface="Helvetica" pitchFamily="2" charset="0"/>
            </a:endParaRPr>
          </a:p>
          <a:p>
            <a:r>
              <a:rPr lang="en-US" sz="2800" b="1" dirty="0">
                <a:solidFill>
                  <a:srgbClr val="C00000"/>
                </a:solidFill>
                <a:effectLst/>
                <a:latin typeface="Helvetica" pitchFamily="2" charset="0"/>
              </a:rPr>
              <a:t> </a:t>
            </a:r>
            <a:endParaRPr lang="en-US" sz="2800" dirty="0">
              <a:effectLst/>
              <a:latin typeface="Helvetica" pitchFamily="2" charset="0"/>
            </a:endParaRPr>
          </a:p>
        </p:txBody>
      </p:sp>
    </p:spTree>
    <p:extLst>
      <p:ext uri="{BB962C8B-B14F-4D97-AF65-F5344CB8AC3E}">
        <p14:creationId xmlns:p14="http://schemas.microsoft.com/office/powerpoint/2010/main" val="198203617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3268B-B051-E138-13FA-F39C0B9C40B3}"/>
              </a:ext>
            </a:extLst>
          </p:cNvPr>
          <p:cNvSpPr>
            <a:spLocks noGrp="1"/>
          </p:cNvSpPr>
          <p:nvPr>
            <p:ph type="title"/>
          </p:nvPr>
        </p:nvSpPr>
        <p:spPr>
          <a:xfrm>
            <a:off x="680935" y="173897"/>
            <a:ext cx="11511065" cy="1325563"/>
          </a:xfrm>
        </p:spPr>
        <p:txBody>
          <a:bodyPr/>
          <a:lstStyle/>
          <a:p>
            <a:r>
              <a:rPr lang="en-US" dirty="0"/>
              <a:t>Logistic growth equation</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D336F95-6EE9-4448-8D3D-6ED0BEEDDCAA}"/>
                  </a:ext>
                </a:extLst>
              </p:cNvPr>
              <p:cNvSpPr txBox="1"/>
              <p:nvPr/>
            </p:nvSpPr>
            <p:spPr>
              <a:xfrm>
                <a:off x="6906637" y="393544"/>
                <a:ext cx="3501957" cy="88626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latin typeface="Cambria Math" panose="02040503050406030204" pitchFamily="18" charset="0"/>
                            </a:rPr>
                          </m:ctrlPr>
                        </m:fPr>
                        <m:num>
                          <m:r>
                            <a:rPr lang="en-US" sz="3000" b="0" i="1" smtClean="0">
                              <a:latin typeface="Cambria Math" panose="02040503050406030204" pitchFamily="18" charset="0"/>
                            </a:rPr>
                            <m:t>𝑑𝑁</m:t>
                          </m:r>
                        </m:num>
                        <m:den>
                          <m:r>
                            <a:rPr lang="en-US" sz="3000" b="0" i="1" smtClean="0">
                              <a:latin typeface="Cambria Math" panose="02040503050406030204" pitchFamily="18" charset="0"/>
                            </a:rPr>
                            <m:t>𝑑𝑡</m:t>
                          </m:r>
                        </m:den>
                      </m:f>
                      <m:r>
                        <a:rPr lang="en-US" sz="3000" b="0" i="1" smtClean="0">
                          <a:latin typeface="Cambria Math" panose="02040503050406030204" pitchFamily="18" charset="0"/>
                        </a:rPr>
                        <m:t>=</m:t>
                      </m:r>
                      <m:r>
                        <a:rPr lang="en-US" sz="3000" b="0" i="1" smtClean="0">
                          <a:latin typeface="Cambria Math" panose="02040503050406030204" pitchFamily="18" charset="0"/>
                        </a:rPr>
                        <m:t>𝑟𝑁</m:t>
                      </m:r>
                      <m:d>
                        <m:dPr>
                          <m:ctrlPr>
                            <a:rPr lang="en-US" sz="3000" b="0" i="1" smtClean="0">
                              <a:latin typeface="Cambria Math" panose="02040503050406030204" pitchFamily="18" charset="0"/>
                            </a:rPr>
                          </m:ctrlPr>
                        </m:dPr>
                        <m:e>
                          <m:r>
                            <a:rPr lang="en-US" sz="3000" b="0" i="1" smtClean="0">
                              <a:latin typeface="Cambria Math" panose="02040503050406030204" pitchFamily="18" charset="0"/>
                            </a:rPr>
                            <m:t>1−</m:t>
                          </m:r>
                          <m:f>
                            <m:fPr>
                              <m:ctrlPr>
                                <a:rPr lang="en-US" sz="3000" b="0" i="1" smtClean="0">
                                  <a:latin typeface="Cambria Math" panose="02040503050406030204" pitchFamily="18" charset="0"/>
                                </a:rPr>
                              </m:ctrlPr>
                            </m:fPr>
                            <m:num>
                              <m:r>
                                <a:rPr lang="en-US" sz="3000" b="0" i="1" smtClean="0">
                                  <a:latin typeface="Cambria Math" panose="02040503050406030204" pitchFamily="18" charset="0"/>
                                </a:rPr>
                                <m:t>𝑁</m:t>
                              </m:r>
                            </m:num>
                            <m:den>
                              <m:r>
                                <a:rPr lang="en-US" sz="3000" b="0" i="1" smtClean="0">
                                  <a:latin typeface="Cambria Math" panose="02040503050406030204" pitchFamily="18" charset="0"/>
                                </a:rPr>
                                <m:t>𝐾</m:t>
                              </m:r>
                            </m:den>
                          </m:f>
                        </m:e>
                      </m:d>
                    </m:oMath>
                  </m:oMathPara>
                </a14:m>
                <a:endParaRPr lang="en-US" sz="3000" dirty="0"/>
              </a:p>
            </p:txBody>
          </p:sp>
        </mc:Choice>
        <mc:Fallback xmlns="">
          <p:sp>
            <p:nvSpPr>
              <p:cNvPr id="9" name="TextBox 8">
                <a:extLst>
                  <a:ext uri="{FF2B5EF4-FFF2-40B4-BE49-F238E27FC236}">
                    <a16:creationId xmlns:a16="http://schemas.microsoft.com/office/drawing/2014/main" id="{1D336F95-6EE9-4448-8D3D-6ED0BEEDDCAA}"/>
                  </a:ext>
                </a:extLst>
              </p:cNvPr>
              <p:cNvSpPr txBox="1">
                <a:spLocks noRot="1" noChangeAspect="1" noMove="1" noResize="1" noEditPoints="1" noAdjustHandles="1" noChangeArrowheads="1" noChangeShapeType="1" noTextEdit="1"/>
              </p:cNvSpPr>
              <p:nvPr/>
            </p:nvSpPr>
            <p:spPr>
              <a:xfrm>
                <a:off x="6906637" y="393544"/>
                <a:ext cx="3501957" cy="886268"/>
              </a:xfrm>
              <a:prstGeom prst="rect">
                <a:avLst/>
              </a:prstGeom>
              <a:blipFill>
                <a:blip r:embed="rId3"/>
                <a:stretch>
                  <a:fillRect t="-2857" b="-12857"/>
                </a:stretch>
              </a:blipFill>
            </p:spPr>
            <p:txBody>
              <a:bodyPr/>
              <a:lstStyle/>
              <a:p>
                <a:r>
                  <a:rPr lang="en-US">
                    <a:noFill/>
                  </a:rPr>
                  <a:t> </a:t>
                </a:r>
              </a:p>
            </p:txBody>
          </p:sp>
        </mc:Fallback>
      </mc:AlternateContent>
      <p:pic>
        <p:nvPicPr>
          <p:cNvPr id="5" name="Picture 4" descr="Chart, line chart&#10;&#10;Description automatically generated">
            <a:extLst>
              <a:ext uri="{FF2B5EF4-FFF2-40B4-BE49-F238E27FC236}">
                <a16:creationId xmlns:a16="http://schemas.microsoft.com/office/drawing/2014/main" id="{28394495-517C-3417-C886-696917F90650}"/>
              </a:ext>
            </a:extLst>
          </p:cNvPr>
          <p:cNvPicPr>
            <a:picLocks noChangeAspect="1"/>
          </p:cNvPicPr>
          <p:nvPr/>
        </p:nvPicPr>
        <p:blipFill>
          <a:blip r:embed="rId4"/>
          <a:stretch>
            <a:fillRect/>
          </a:stretch>
        </p:blipFill>
        <p:spPr>
          <a:xfrm>
            <a:off x="680935" y="1640843"/>
            <a:ext cx="6721815" cy="5043260"/>
          </a:xfrm>
          <a:prstGeom prst="rect">
            <a:avLst/>
          </a:prstGeom>
        </p:spPr>
      </p:pic>
      <p:sp>
        <p:nvSpPr>
          <p:cNvPr id="6" name="TextBox 5">
            <a:extLst>
              <a:ext uri="{FF2B5EF4-FFF2-40B4-BE49-F238E27FC236}">
                <a16:creationId xmlns:a16="http://schemas.microsoft.com/office/drawing/2014/main" id="{68DA44A1-D14D-8BED-05AC-9B8B3B161AD3}"/>
              </a:ext>
            </a:extLst>
          </p:cNvPr>
          <p:cNvSpPr txBox="1"/>
          <p:nvPr/>
        </p:nvSpPr>
        <p:spPr>
          <a:xfrm>
            <a:off x="7730247" y="1719107"/>
            <a:ext cx="4461753" cy="4401205"/>
          </a:xfrm>
          <a:prstGeom prst="rect">
            <a:avLst/>
          </a:prstGeom>
          <a:noFill/>
        </p:spPr>
        <p:txBody>
          <a:bodyPr wrap="square">
            <a:spAutoFit/>
          </a:bodyPr>
          <a:lstStyle/>
          <a:p>
            <a:r>
              <a:rPr lang="en-US" sz="2800" b="1" dirty="0">
                <a:solidFill>
                  <a:srgbClr val="C00000"/>
                </a:solidFill>
                <a:effectLst/>
                <a:latin typeface="Helvetica" pitchFamily="2" charset="0"/>
              </a:rPr>
              <a:t>Carrying capacity=</a:t>
            </a:r>
          </a:p>
          <a:p>
            <a:r>
              <a:rPr lang="en-US" sz="2800" dirty="0">
                <a:effectLst/>
                <a:latin typeface="Helvetica" pitchFamily="2" charset="0"/>
              </a:rPr>
              <a:t>maximum population size an environment can sustain indefinitely.</a:t>
            </a:r>
          </a:p>
          <a:p>
            <a:endParaRPr lang="en-US" sz="2800" dirty="0">
              <a:latin typeface="Helvetica" pitchFamily="2" charset="0"/>
            </a:endParaRPr>
          </a:p>
          <a:p>
            <a:r>
              <a:rPr lang="en-US" sz="2800" dirty="0">
                <a:latin typeface="Helvetica" pitchFamily="2" charset="0"/>
              </a:rPr>
              <a:t>Ecology = organisms interacting with each other and the </a:t>
            </a:r>
            <a:r>
              <a:rPr lang="en-US" sz="2800" b="1" dirty="0">
                <a:solidFill>
                  <a:srgbClr val="C00000"/>
                </a:solidFill>
                <a:latin typeface="Helvetica" pitchFamily="2" charset="0"/>
              </a:rPr>
              <a:t>environment</a:t>
            </a:r>
            <a:endParaRPr lang="en-US" sz="2800" b="1" dirty="0">
              <a:solidFill>
                <a:srgbClr val="C00000"/>
              </a:solidFill>
              <a:effectLst/>
              <a:latin typeface="Helvetica" pitchFamily="2" charset="0"/>
            </a:endParaRPr>
          </a:p>
          <a:p>
            <a:endParaRPr lang="en-US" sz="2800" i="1" dirty="0">
              <a:latin typeface="Helvetica" pitchFamily="2" charset="0"/>
            </a:endParaRPr>
          </a:p>
          <a:p>
            <a:r>
              <a:rPr lang="en-US" sz="2800" b="1" dirty="0">
                <a:solidFill>
                  <a:srgbClr val="C00000"/>
                </a:solidFill>
                <a:effectLst/>
                <a:latin typeface="Helvetica" pitchFamily="2" charset="0"/>
              </a:rPr>
              <a:t> </a:t>
            </a:r>
            <a:endParaRPr lang="en-US" sz="2800" dirty="0">
              <a:effectLst/>
              <a:latin typeface="Helvetica" pitchFamily="2" charset="0"/>
            </a:endParaRPr>
          </a:p>
        </p:txBody>
      </p:sp>
    </p:spTree>
    <p:extLst>
      <p:ext uri="{BB962C8B-B14F-4D97-AF65-F5344CB8AC3E}">
        <p14:creationId xmlns:p14="http://schemas.microsoft.com/office/powerpoint/2010/main" val="165772565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3268B-B051-E138-13FA-F39C0B9C40B3}"/>
              </a:ext>
            </a:extLst>
          </p:cNvPr>
          <p:cNvSpPr>
            <a:spLocks noGrp="1"/>
          </p:cNvSpPr>
          <p:nvPr>
            <p:ph type="title"/>
          </p:nvPr>
        </p:nvSpPr>
        <p:spPr>
          <a:xfrm>
            <a:off x="680935" y="173897"/>
            <a:ext cx="11511065" cy="1325563"/>
          </a:xfrm>
        </p:spPr>
        <p:txBody>
          <a:bodyPr/>
          <a:lstStyle/>
          <a:p>
            <a:r>
              <a:rPr lang="en-US" dirty="0"/>
              <a:t>Logistic growth equation</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D336F95-6EE9-4448-8D3D-6ED0BEEDDCAA}"/>
                  </a:ext>
                </a:extLst>
              </p:cNvPr>
              <p:cNvSpPr txBox="1"/>
              <p:nvPr/>
            </p:nvSpPr>
            <p:spPr>
              <a:xfrm>
                <a:off x="6906637" y="393544"/>
                <a:ext cx="3501957" cy="88626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latin typeface="Cambria Math" panose="02040503050406030204" pitchFamily="18" charset="0"/>
                            </a:rPr>
                          </m:ctrlPr>
                        </m:fPr>
                        <m:num>
                          <m:r>
                            <a:rPr lang="en-US" sz="3000" b="0" i="1" smtClean="0">
                              <a:latin typeface="Cambria Math" panose="02040503050406030204" pitchFamily="18" charset="0"/>
                            </a:rPr>
                            <m:t>𝑑𝑁</m:t>
                          </m:r>
                        </m:num>
                        <m:den>
                          <m:r>
                            <a:rPr lang="en-US" sz="3000" b="0" i="1" smtClean="0">
                              <a:latin typeface="Cambria Math" panose="02040503050406030204" pitchFamily="18" charset="0"/>
                            </a:rPr>
                            <m:t>𝑑𝑡</m:t>
                          </m:r>
                        </m:den>
                      </m:f>
                      <m:r>
                        <a:rPr lang="en-US" sz="3000" b="0" i="1" smtClean="0">
                          <a:latin typeface="Cambria Math" panose="02040503050406030204" pitchFamily="18" charset="0"/>
                        </a:rPr>
                        <m:t>=</m:t>
                      </m:r>
                      <m:r>
                        <a:rPr lang="en-US" sz="3000" b="0" i="1" smtClean="0">
                          <a:latin typeface="Cambria Math" panose="02040503050406030204" pitchFamily="18" charset="0"/>
                        </a:rPr>
                        <m:t>𝑟𝑁</m:t>
                      </m:r>
                      <m:d>
                        <m:dPr>
                          <m:ctrlPr>
                            <a:rPr lang="en-US" sz="3000" b="0" i="1" smtClean="0">
                              <a:latin typeface="Cambria Math" panose="02040503050406030204" pitchFamily="18" charset="0"/>
                            </a:rPr>
                          </m:ctrlPr>
                        </m:dPr>
                        <m:e>
                          <m:r>
                            <a:rPr lang="en-US" sz="3000" b="0" i="1" smtClean="0">
                              <a:latin typeface="Cambria Math" panose="02040503050406030204" pitchFamily="18" charset="0"/>
                            </a:rPr>
                            <m:t>1−</m:t>
                          </m:r>
                          <m:f>
                            <m:fPr>
                              <m:ctrlPr>
                                <a:rPr lang="en-US" sz="3000" b="0" i="1" smtClean="0">
                                  <a:latin typeface="Cambria Math" panose="02040503050406030204" pitchFamily="18" charset="0"/>
                                </a:rPr>
                              </m:ctrlPr>
                            </m:fPr>
                            <m:num>
                              <m:r>
                                <a:rPr lang="en-US" sz="3000" b="0" i="1" smtClean="0">
                                  <a:latin typeface="Cambria Math" panose="02040503050406030204" pitchFamily="18" charset="0"/>
                                </a:rPr>
                                <m:t>𝑁</m:t>
                              </m:r>
                            </m:num>
                            <m:den>
                              <m:r>
                                <a:rPr lang="en-US" sz="3000" b="0" i="1" smtClean="0">
                                  <a:latin typeface="Cambria Math" panose="02040503050406030204" pitchFamily="18" charset="0"/>
                                </a:rPr>
                                <m:t>𝐾</m:t>
                              </m:r>
                            </m:den>
                          </m:f>
                        </m:e>
                      </m:d>
                    </m:oMath>
                  </m:oMathPara>
                </a14:m>
                <a:endParaRPr lang="en-US" sz="3000" dirty="0"/>
              </a:p>
            </p:txBody>
          </p:sp>
        </mc:Choice>
        <mc:Fallback xmlns="">
          <p:sp>
            <p:nvSpPr>
              <p:cNvPr id="9" name="TextBox 8">
                <a:extLst>
                  <a:ext uri="{FF2B5EF4-FFF2-40B4-BE49-F238E27FC236}">
                    <a16:creationId xmlns:a16="http://schemas.microsoft.com/office/drawing/2014/main" id="{1D336F95-6EE9-4448-8D3D-6ED0BEEDDCAA}"/>
                  </a:ext>
                </a:extLst>
              </p:cNvPr>
              <p:cNvSpPr txBox="1">
                <a:spLocks noRot="1" noChangeAspect="1" noMove="1" noResize="1" noEditPoints="1" noAdjustHandles="1" noChangeArrowheads="1" noChangeShapeType="1" noTextEdit="1"/>
              </p:cNvSpPr>
              <p:nvPr/>
            </p:nvSpPr>
            <p:spPr>
              <a:xfrm>
                <a:off x="6906637" y="393544"/>
                <a:ext cx="3501957" cy="886268"/>
              </a:xfrm>
              <a:prstGeom prst="rect">
                <a:avLst/>
              </a:prstGeom>
              <a:blipFill>
                <a:blip r:embed="rId3"/>
                <a:stretch>
                  <a:fillRect t="-2857" b="-12857"/>
                </a:stretch>
              </a:blipFill>
            </p:spPr>
            <p:txBody>
              <a:bodyPr/>
              <a:lstStyle/>
              <a:p>
                <a:r>
                  <a:rPr lang="en-US">
                    <a:noFill/>
                  </a:rPr>
                  <a:t> </a:t>
                </a:r>
              </a:p>
            </p:txBody>
          </p:sp>
        </mc:Fallback>
      </mc:AlternateContent>
      <p:pic>
        <p:nvPicPr>
          <p:cNvPr id="5" name="Picture 4" descr="Chart, line chart&#10;&#10;Description automatically generated">
            <a:extLst>
              <a:ext uri="{FF2B5EF4-FFF2-40B4-BE49-F238E27FC236}">
                <a16:creationId xmlns:a16="http://schemas.microsoft.com/office/drawing/2014/main" id="{28394495-517C-3417-C886-696917F90650}"/>
              </a:ext>
            </a:extLst>
          </p:cNvPr>
          <p:cNvPicPr>
            <a:picLocks noChangeAspect="1"/>
          </p:cNvPicPr>
          <p:nvPr/>
        </p:nvPicPr>
        <p:blipFill>
          <a:blip r:embed="rId4"/>
          <a:stretch>
            <a:fillRect/>
          </a:stretch>
        </p:blipFill>
        <p:spPr>
          <a:xfrm>
            <a:off x="680935" y="1640843"/>
            <a:ext cx="6721815" cy="5043260"/>
          </a:xfrm>
          <a:prstGeom prst="rect">
            <a:avLst/>
          </a:prstGeom>
        </p:spPr>
      </p:pic>
      <p:sp>
        <p:nvSpPr>
          <p:cNvPr id="6" name="TextBox 5">
            <a:extLst>
              <a:ext uri="{FF2B5EF4-FFF2-40B4-BE49-F238E27FC236}">
                <a16:creationId xmlns:a16="http://schemas.microsoft.com/office/drawing/2014/main" id="{68DA44A1-D14D-8BED-05AC-9B8B3B161AD3}"/>
              </a:ext>
            </a:extLst>
          </p:cNvPr>
          <p:cNvSpPr txBox="1"/>
          <p:nvPr/>
        </p:nvSpPr>
        <p:spPr>
          <a:xfrm>
            <a:off x="7730247" y="1719107"/>
            <a:ext cx="4461753" cy="5262979"/>
          </a:xfrm>
          <a:prstGeom prst="rect">
            <a:avLst/>
          </a:prstGeom>
          <a:noFill/>
        </p:spPr>
        <p:txBody>
          <a:bodyPr wrap="square">
            <a:spAutoFit/>
          </a:bodyPr>
          <a:lstStyle/>
          <a:p>
            <a:r>
              <a:rPr lang="en-US" sz="2800" b="1" dirty="0">
                <a:solidFill>
                  <a:srgbClr val="C00000"/>
                </a:solidFill>
                <a:effectLst/>
                <a:latin typeface="Helvetica" pitchFamily="2" charset="0"/>
              </a:rPr>
              <a:t>Carrying capacity=</a:t>
            </a:r>
          </a:p>
          <a:p>
            <a:r>
              <a:rPr lang="en-US" sz="2800" dirty="0">
                <a:effectLst/>
                <a:latin typeface="Helvetica" pitchFamily="2" charset="0"/>
              </a:rPr>
              <a:t>maximum population size an environment can sustain indefinitely.</a:t>
            </a:r>
          </a:p>
          <a:p>
            <a:endParaRPr lang="en-US" sz="2800" dirty="0">
              <a:latin typeface="Helvetica" pitchFamily="2" charset="0"/>
            </a:endParaRPr>
          </a:p>
          <a:p>
            <a:r>
              <a:rPr lang="en-US" sz="2800" dirty="0">
                <a:latin typeface="Helvetica" pitchFamily="2" charset="0"/>
              </a:rPr>
              <a:t>Ecology = organisms interacting with each other and the </a:t>
            </a:r>
            <a:r>
              <a:rPr lang="en-US" sz="2800" b="1" dirty="0">
                <a:solidFill>
                  <a:srgbClr val="C00000"/>
                </a:solidFill>
                <a:latin typeface="Helvetica" pitchFamily="2" charset="0"/>
              </a:rPr>
              <a:t>environment</a:t>
            </a:r>
          </a:p>
          <a:p>
            <a:endParaRPr lang="en-US" sz="2800" b="1" dirty="0">
              <a:solidFill>
                <a:srgbClr val="C00000"/>
              </a:solidFill>
              <a:effectLst/>
              <a:latin typeface="Helvetica" pitchFamily="2" charset="0"/>
            </a:endParaRPr>
          </a:p>
          <a:p>
            <a:r>
              <a:rPr lang="en-US" sz="2800" b="1" dirty="0">
                <a:solidFill>
                  <a:srgbClr val="C00000"/>
                </a:solidFill>
                <a:latin typeface="Helvetica" pitchFamily="2" charset="0"/>
              </a:rPr>
              <a:t>K</a:t>
            </a:r>
            <a:r>
              <a:rPr lang="en-US" sz="2800" dirty="0">
                <a:latin typeface="Helvetica" pitchFamily="2" charset="0"/>
              </a:rPr>
              <a:t> can change!</a:t>
            </a:r>
            <a:endParaRPr lang="en-US" sz="2800" b="1" dirty="0">
              <a:solidFill>
                <a:srgbClr val="C00000"/>
              </a:solidFill>
              <a:effectLst/>
              <a:latin typeface="Helvetica" pitchFamily="2" charset="0"/>
            </a:endParaRPr>
          </a:p>
          <a:p>
            <a:endParaRPr lang="en-US" sz="2800" i="1" dirty="0">
              <a:latin typeface="Helvetica" pitchFamily="2" charset="0"/>
            </a:endParaRPr>
          </a:p>
          <a:p>
            <a:r>
              <a:rPr lang="en-US" sz="2800" b="1" dirty="0">
                <a:solidFill>
                  <a:srgbClr val="C00000"/>
                </a:solidFill>
                <a:effectLst/>
                <a:latin typeface="Helvetica" pitchFamily="2" charset="0"/>
              </a:rPr>
              <a:t> </a:t>
            </a:r>
            <a:endParaRPr lang="en-US" sz="2800" dirty="0">
              <a:effectLst/>
              <a:latin typeface="Helvetica" pitchFamily="2" charset="0"/>
            </a:endParaRPr>
          </a:p>
        </p:txBody>
      </p:sp>
    </p:spTree>
    <p:extLst>
      <p:ext uri="{BB962C8B-B14F-4D97-AF65-F5344CB8AC3E}">
        <p14:creationId xmlns:p14="http://schemas.microsoft.com/office/powerpoint/2010/main" val="103252350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3268B-B051-E138-13FA-F39C0B9C40B3}"/>
              </a:ext>
            </a:extLst>
          </p:cNvPr>
          <p:cNvSpPr>
            <a:spLocks noGrp="1"/>
          </p:cNvSpPr>
          <p:nvPr>
            <p:ph type="title"/>
          </p:nvPr>
        </p:nvSpPr>
        <p:spPr>
          <a:xfrm>
            <a:off x="680935" y="173897"/>
            <a:ext cx="11511065" cy="1325563"/>
          </a:xfrm>
        </p:spPr>
        <p:txBody>
          <a:bodyPr/>
          <a:lstStyle/>
          <a:p>
            <a:r>
              <a:rPr lang="en-US" dirty="0"/>
              <a:t>Logistic growth equation</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D336F95-6EE9-4448-8D3D-6ED0BEEDDCAA}"/>
                  </a:ext>
                </a:extLst>
              </p:cNvPr>
              <p:cNvSpPr txBox="1"/>
              <p:nvPr/>
            </p:nvSpPr>
            <p:spPr>
              <a:xfrm>
                <a:off x="6906637" y="393544"/>
                <a:ext cx="3501957" cy="88626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latin typeface="Cambria Math" panose="02040503050406030204" pitchFamily="18" charset="0"/>
                            </a:rPr>
                          </m:ctrlPr>
                        </m:fPr>
                        <m:num>
                          <m:r>
                            <a:rPr lang="en-US" sz="3000" b="0" i="1" smtClean="0">
                              <a:latin typeface="Cambria Math" panose="02040503050406030204" pitchFamily="18" charset="0"/>
                            </a:rPr>
                            <m:t>𝑑𝑁</m:t>
                          </m:r>
                        </m:num>
                        <m:den>
                          <m:r>
                            <a:rPr lang="en-US" sz="3000" b="0" i="1" smtClean="0">
                              <a:latin typeface="Cambria Math" panose="02040503050406030204" pitchFamily="18" charset="0"/>
                            </a:rPr>
                            <m:t>𝑑𝑡</m:t>
                          </m:r>
                        </m:den>
                      </m:f>
                      <m:r>
                        <a:rPr lang="en-US" sz="3000" b="0" i="1" smtClean="0">
                          <a:latin typeface="Cambria Math" panose="02040503050406030204" pitchFamily="18" charset="0"/>
                        </a:rPr>
                        <m:t>=</m:t>
                      </m:r>
                      <m:r>
                        <a:rPr lang="en-US" sz="3000" b="0" i="1" smtClean="0">
                          <a:latin typeface="Cambria Math" panose="02040503050406030204" pitchFamily="18" charset="0"/>
                        </a:rPr>
                        <m:t>𝑟𝑁</m:t>
                      </m:r>
                      <m:d>
                        <m:dPr>
                          <m:ctrlPr>
                            <a:rPr lang="en-US" sz="3000" b="0" i="1" smtClean="0">
                              <a:latin typeface="Cambria Math" panose="02040503050406030204" pitchFamily="18" charset="0"/>
                            </a:rPr>
                          </m:ctrlPr>
                        </m:dPr>
                        <m:e>
                          <m:r>
                            <a:rPr lang="en-US" sz="3000" b="0" i="1" smtClean="0">
                              <a:latin typeface="Cambria Math" panose="02040503050406030204" pitchFamily="18" charset="0"/>
                            </a:rPr>
                            <m:t>1−</m:t>
                          </m:r>
                          <m:f>
                            <m:fPr>
                              <m:ctrlPr>
                                <a:rPr lang="en-US" sz="3000" b="0" i="1" smtClean="0">
                                  <a:latin typeface="Cambria Math" panose="02040503050406030204" pitchFamily="18" charset="0"/>
                                </a:rPr>
                              </m:ctrlPr>
                            </m:fPr>
                            <m:num>
                              <m:r>
                                <a:rPr lang="en-US" sz="3000" b="0" i="1" smtClean="0">
                                  <a:latin typeface="Cambria Math" panose="02040503050406030204" pitchFamily="18" charset="0"/>
                                </a:rPr>
                                <m:t>𝑁</m:t>
                              </m:r>
                            </m:num>
                            <m:den>
                              <m:r>
                                <a:rPr lang="en-US" sz="3000" b="0" i="1" smtClean="0">
                                  <a:latin typeface="Cambria Math" panose="02040503050406030204" pitchFamily="18" charset="0"/>
                                </a:rPr>
                                <m:t>𝐾</m:t>
                              </m:r>
                            </m:den>
                          </m:f>
                        </m:e>
                      </m:d>
                    </m:oMath>
                  </m:oMathPara>
                </a14:m>
                <a:endParaRPr lang="en-US" sz="3000" dirty="0"/>
              </a:p>
            </p:txBody>
          </p:sp>
        </mc:Choice>
        <mc:Fallback xmlns="">
          <p:sp>
            <p:nvSpPr>
              <p:cNvPr id="9" name="TextBox 8">
                <a:extLst>
                  <a:ext uri="{FF2B5EF4-FFF2-40B4-BE49-F238E27FC236}">
                    <a16:creationId xmlns:a16="http://schemas.microsoft.com/office/drawing/2014/main" id="{1D336F95-6EE9-4448-8D3D-6ED0BEEDDCAA}"/>
                  </a:ext>
                </a:extLst>
              </p:cNvPr>
              <p:cNvSpPr txBox="1">
                <a:spLocks noRot="1" noChangeAspect="1" noMove="1" noResize="1" noEditPoints="1" noAdjustHandles="1" noChangeArrowheads="1" noChangeShapeType="1" noTextEdit="1"/>
              </p:cNvSpPr>
              <p:nvPr/>
            </p:nvSpPr>
            <p:spPr>
              <a:xfrm>
                <a:off x="6906637" y="393544"/>
                <a:ext cx="3501957" cy="886268"/>
              </a:xfrm>
              <a:prstGeom prst="rect">
                <a:avLst/>
              </a:prstGeom>
              <a:blipFill>
                <a:blip r:embed="rId3"/>
                <a:stretch>
                  <a:fillRect t="-2857" b="-12857"/>
                </a:stretch>
              </a:blipFill>
            </p:spPr>
            <p:txBody>
              <a:bodyPr/>
              <a:lstStyle/>
              <a:p>
                <a:r>
                  <a:rPr lang="en-US">
                    <a:noFill/>
                  </a:rPr>
                  <a:t> </a:t>
                </a:r>
              </a:p>
            </p:txBody>
          </p:sp>
        </mc:Fallback>
      </mc:AlternateContent>
      <p:pic>
        <p:nvPicPr>
          <p:cNvPr id="5" name="Picture 4" descr="Chart, line chart&#10;&#10;Description automatically generated">
            <a:extLst>
              <a:ext uri="{FF2B5EF4-FFF2-40B4-BE49-F238E27FC236}">
                <a16:creationId xmlns:a16="http://schemas.microsoft.com/office/drawing/2014/main" id="{28394495-517C-3417-C886-696917F90650}"/>
              </a:ext>
            </a:extLst>
          </p:cNvPr>
          <p:cNvPicPr>
            <a:picLocks noChangeAspect="1"/>
          </p:cNvPicPr>
          <p:nvPr/>
        </p:nvPicPr>
        <p:blipFill>
          <a:blip r:embed="rId4"/>
          <a:stretch>
            <a:fillRect/>
          </a:stretch>
        </p:blipFill>
        <p:spPr>
          <a:xfrm>
            <a:off x="680935" y="1640843"/>
            <a:ext cx="6721815" cy="5043260"/>
          </a:xfrm>
          <a:prstGeom prst="rect">
            <a:avLst/>
          </a:prstGeom>
        </p:spPr>
      </p:pic>
      <p:sp>
        <p:nvSpPr>
          <p:cNvPr id="6" name="TextBox 5">
            <a:extLst>
              <a:ext uri="{FF2B5EF4-FFF2-40B4-BE49-F238E27FC236}">
                <a16:creationId xmlns:a16="http://schemas.microsoft.com/office/drawing/2014/main" id="{68DA44A1-D14D-8BED-05AC-9B8B3B161AD3}"/>
              </a:ext>
            </a:extLst>
          </p:cNvPr>
          <p:cNvSpPr txBox="1"/>
          <p:nvPr/>
        </p:nvSpPr>
        <p:spPr>
          <a:xfrm>
            <a:off x="7730247" y="1641287"/>
            <a:ext cx="4461753" cy="6555641"/>
          </a:xfrm>
          <a:prstGeom prst="rect">
            <a:avLst/>
          </a:prstGeom>
          <a:noFill/>
        </p:spPr>
        <p:txBody>
          <a:bodyPr wrap="square">
            <a:spAutoFit/>
          </a:bodyPr>
          <a:lstStyle/>
          <a:p>
            <a:r>
              <a:rPr lang="en-US" sz="2800" b="1" dirty="0">
                <a:solidFill>
                  <a:srgbClr val="C00000"/>
                </a:solidFill>
                <a:effectLst/>
                <a:latin typeface="Helvetica" pitchFamily="2" charset="0"/>
              </a:rPr>
              <a:t>Carrying capacity=</a:t>
            </a:r>
          </a:p>
          <a:p>
            <a:r>
              <a:rPr lang="en-US" sz="2800" dirty="0">
                <a:effectLst/>
                <a:latin typeface="Helvetica" pitchFamily="2" charset="0"/>
              </a:rPr>
              <a:t>maximum population size an environment can sustain indefinitely.</a:t>
            </a:r>
          </a:p>
          <a:p>
            <a:endParaRPr lang="en-US" sz="2800" dirty="0">
              <a:latin typeface="Helvetica" pitchFamily="2" charset="0"/>
            </a:endParaRPr>
          </a:p>
          <a:p>
            <a:r>
              <a:rPr lang="en-US" sz="2800" dirty="0">
                <a:latin typeface="Helvetica" pitchFamily="2" charset="0"/>
              </a:rPr>
              <a:t>Ecology = organisms interacting with each other and the </a:t>
            </a:r>
            <a:r>
              <a:rPr lang="en-US" sz="2800" b="1" dirty="0">
                <a:solidFill>
                  <a:srgbClr val="C00000"/>
                </a:solidFill>
                <a:latin typeface="Helvetica" pitchFamily="2" charset="0"/>
              </a:rPr>
              <a:t>environment</a:t>
            </a:r>
          </a:p>
          <a:p>
            <a:endParaRPr lang="en-US" sz="2800" b="1" dirty="0">
              <a:solidFill>
                <a:srgbClr val="C00000"/>
              </a:solidFill>
              <a:effectLst/>
              <a:latin typeface="Helvetica" pitchFamily="2" charset="0"/>
            </a:endParaRPr>
          </a:p>
          <a:p>
            <a:r>
              <a:rPr lang="en-US" sz="2800" b="1" dirty="0">
                <a:solidFill>
                  <a:srgbClr val="C00000"/>
                </a:solidFill>
                <a:latin typeface="Helvetica" pitchFamily="2" charset="0"/>
              </a:rPr>
              <a:t>K</a:t>
            </a:r>
            <a:r>
              <a:rPr lang="en-US" sz="2800" dirty="0">
                <a:latin typeface="Helvetica" pitchFamily="2" charset="0"/>
              </a:rPr>
              <a:t> can change!</a:t>
            </a:r>
          </a:p>
          <a:p>
            <a:endParaRPr lang="en-US" sz="2800" b="1" dirty="0">
              <a:solidFill>
                <a:srgbClr val="C00000"/>
              </a:solidFill>
              <a:effectLst/>
              <a:latin typeface="Helvetica" pitchFamily="2" charset="0"/>
            </a:endParaRPr>
          </a:p>
          <a:p>
            <a:r>
              <a:rPr lang="en-US" sz="2800" dirty="0">
                <a:latin typeface="Helvetica" pitchFamily="2" charset="0"/>
              </a:rPr>
              <a:t>‘</a:t>
            </a:r>
            <a:r>
              <a:rPr lang="en-US" sz="2800" b="1" dirty="0">
                <a:solidFill>
                  <a:srgbClr val="C00000"/>
                </a:solidFill>
                <a:latin typeface="Helvetica" pitchFamily="2" charset="0"/>
              </a:rPr>
              <a:t>r</a:t>
            </a:r>
            <a:r>
              <a:rPr lang="en-US" sz="2800" dirty="0">
                <a:latin typeface="Helvetica" pitchFamily="2" charset="0"/>
              </a:rPr>
              <a:t>’</a:t>
            </a:r>
            <a:r>
              <a:rPr lang="en-US" sz="2800" b="1" dirty="0">
                <a:solidFill>
                  <a:srgbClr val="C00000"/>
                </a:solidFill>
                <a:latin typeface="Helvetica" pitchFamily="2" charset="0"/>
              </a:rPr>
              <a:t> </a:t>
            </a:r>
            <a:r>
              <a:rPr lang="en-US" sz="2800" dirty="0">
                <a:latin typeface="Helvetica" pitchFamily="2" charset="0"/>
              </a:rPr>
              <a:t>vs. ‘</a:t>
            </a:r>
            <a:r>
              <a:rPr lang="en-US" sz="2800" b="1" dirty="0">
                <a:solidFill>
                  <a:srgbClr val="C00000"/>
                </a:solidFill>
                <a:latin typeface="Helvetica" pitchFamily="2" charset="0"/>
              </a:rPr>
              <a:t>K</a:t>
            </a:r>
            <a:r>
              <a:rPr lang="en-US" sz="2800" dirty="0">
                <a:latin typeface="Helvetica" pitchFamily="2" charset="0"/>
              </a:rPr>
              <a:t>’-selected species</a:t>
            </a:r>
          </a:p>
          <a:p>
            <a:endParaRPr lang="en-US" sz="2800" b="1" dirty="0">
              <a:solidFill>
                <a:srgbClr val="C00000"/>
              </a:solidFill>
              <a:effectLst/>
              <a:latin typeface="Helvetica" pitchFamily="2" charset="0"/>
            </a:endParaRPr>
          </a:p>
          <a:p>
            <a:endParaRPr lang="en-US" sz="2800" i="1" dirty="0">
              <a:latin typeface="Helvetica" pitchFamily="2" charset="0"/>
            </a:endParaRPr>
          </a:p>
          <a:p>
            <a:r>
              <a:rPr lang="en-US" sz="2800" b="1" dirty="0">
                <a:solidFill>
                  <a:srgbClr val="C00000"/>
                </a:solidFill>
                <a:effectLst/>
                <a:latin typeface="Helvetica" pitchFamily="2" charset="0"/>
              </a:rPr>
              <a:t> </a:t>
            </a:r>
            <a:endParaRPr lang="en-US" sz="2800" dirty="0">
              <a:effectLst/>
              <a:latin typeface="Helvetica" pitchFamily="2" charset="0"/>
            </a:endParaRPr>
          </a:p>
        </p:txBody>
      </p:sp>
    </p:spTree>
    <p:extLst>
      <p:ext uri="{BB962C8B-B14F-4D97-AF65-F5344CB8AC3E}">
        <p14:creationId xmlns:p14="http://schemas.microsoft.com/office/powerpoint/2010/main" val="135289155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3268B-B051-E138-13FA-F39C0B9C40B3}"/>
              </a:ext>
            </a:extLst>
          </p:cNvPr>
          <p:cNvSpPr>
            <a:spLocks noGrp="1"/>
          </p:cNvSpPr>
          <p:nvPr>
            <p:ph type="title"/>
          </p:nvPr>
        </p:nvSpPr>
        <p:spPr>
          <a:xfrm>
            <a:off x="680935" y="173897"/>
            <a:ext cx="11511065" cy="1325563"/>
          </a:xfrm>
        </p:spPr>
        <p:txBody>
          <a:bodyPr/>
          <a:lstStyle/>
          <a:p>
            <a:r>
              <a:rPr lang="en-US" dirty="0"/>
              <a:t>Logistic growth and equilibrium</a:t>
            </a:r>
          </a:p>
        </p:txBody>
      </p:sp>
      <p:pic>
        <p:nvPicPr>
          <p:cNvPr id="5" name="Picture 4" descr="Chart, line chart&#10;&#10;Description automatically generated">
            <a:extLst>
              <a:ext uri="{FF2B5EF4-FFF2-40B4-BE49-F238E27FC236}">
                <a16:creationId xmlns:a16="http://schemas.microsoft.com/office/drawing/2014/main" id="{28394495-517C-3417-C886-696917F90650}"/>
              </a:ext>
            </a:extLst>
          </p:cNvPr>
          <p:cNvPicPr>
            <a:picLocks noChangeAspect="1"/>
          </p:cNvPicPr>
          <p:nvPr/>
        </p:nvPicPr>
        <p:blipFill>
          <a:blip r:embed="rId3"/>
          <a:stretch>
            <a:fillRect/>
          </a:stretch>
        </p:blipFill>
        <p:spPr>
          <a:xfrm>
            <a:off x="680935" y="1640843"/>
            <a:ext cx="6721815" cy="5043260"/>
          </a:xfrm>
          <a:prstGeom prst="rect">
            <a:avLst/>
          </a:prstGeom>
        </p:spPr>
      </p:pic>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66F7DFF-E784-EBAA-E365-41E269C74F89}"/>
                  </a:ext>
                </a:extLst>
              </p:cNvPr>
              <p:cNvSpPr txBox="1"/>
              <p:nvPr/>
            </p:nvSpPr>
            <p:spPr>
              <a:xfrm>
                <a:off x="8009108" y="398006"/>
                <a:ext cx="3501957" cy="88626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latin typeface="Cambria Math" panose="02040503050406030204" pitchFamily="18" charset="0"/>
                            </a:rPr>
                          </m:ctrlPr>
                        </m:fPr>
                        <m:num>
                          <m:r>
                            <a:rPr lang="en-US" sz="3000" b="0" i="1" smtClean="0">
                              <a:latin typeface="Cambria Math" panose="02040503050406030204" pitchFamily="18" charset="0"/>
                            </a:rPr>
                            <m:t>𝑑𝑁</m:t>
                          </m:r>
                        </m:num>
                        <m:den>
                          <m:r>
                            <a:rPr lang="en-US" sz="3000" b="0" i="1" smtClean="0">
                              <a:latin typeface="Cambria Math" panose="02040503050406030204" pitchFamily="18" charset="0"/>
                            </a:rPr>
                            <m:t>𝑑𝑡</m:t>
                          </m:r>
                        </m:den>
                      </m:f>
                      <m:r>
                        <a:rPr lang="en-US" sz="3000" b="0" i="1" smtClean="0">
                          <a:latin typeface="Cambria Math" panose="02040503050406030204" pitchFamily="18" charset="0"/>
                        </a:rPr>
                        <m:t>=</m:t>
                      </m:r>
                      <m:r>
                        <a:rPr lang="en-US" sz="3000" b="0" i="1" smtClean="0">
                          <a:latin typeface="Cambria Math" panose="02040503050406030204" pitchFamily="18" charset="0"/>
                        </a:rPr>
                        <m:t>𝑟𝑁</m:t>
                      </m:r>
                      <m:d>
                        <m:dPr>
                          <m:ctrlPr>
                            <a:rPr lang="en-US" sz="3000" b="0" i="1" smtClean="0">
                              <a:latin typeface="Cambria Math" panose="02040503050406030204" pitchFamily="18" charset="0"/>
                            </a:rPr>
                          </m:ctrlPr>
                        </m:dPr>
                        <m:e>
                          <m:r>
                            <a:rPr lang="en-US" sz="3000" b="0" i="1" smtClean="0">
                              <a:latin typeface="Cambria Math" panose="02040503050406030204" pitchFamily="18" charset="0"/>
                            </a:rPr>
                            <m:t>1−</m:t>
                          </m:r>
                          <m:f>
                            <m:fPr>
                              <m:ctrlPr>
                                <a:rPr lang="en-US" sz="3000" b="0" i="1" smtClean="0">
                                  <a:latin typeface="Cambria Math" panose="02040503050406030204" pitchFamily="18" charset="0"/>
                                </a:rPr>
                              </m:ctrlPr>
                            </m:fPr>
                            <m:num>
                              <m:r>
                                <a:rPr lang="en-US" sz="3000" b="0" i="1" smtClean="0">
                                  <a:latin typeface="Cambria Math" panose="02040503050406030204" pitchFamily="18" charset="0"/>
                                </a:rPr>
                                <m:t>𝑁</m:t>
                              </m:r>
                            </m:num>
                            <m:den>
                              <m:r>
                                <a:rPr lang="en-US" sz="3000" b="0" i="1" smtClean="0">
                                  <a:latin typeface="Cambria Math" panose="02040503050406030204" pitchFamily="18" charset="0"/>
                                </a:rPr>
                                <m:t>𝐾</m:t>
                              </m:r>
                            </m:den>
                          </m:f>
                        </m:e>
                      </m:d>
                    </m:oMath>
                  </m:oMathPara>
                </a14:m>
                <a:endParaRPr lang="en-US" sz="3000" dirty="0"/>
              </a:p>
            </p:txBody>
          </p:sp>
        </mc:Choice>
        <mc:Fallback xmlns="">
          <p:sp>
            <p:nvSpPr>
              <p:cNvPr id="3" name="TextBox 2">
                <a:extLst>
                  <a:ext uri="{FF2B5EF4-FFF2-40B4-BE49-F238E27FC236}">
                    <a16:creationId xmlns:a16="http://schemas.microsoft.com/office/drawing/2014/main" id="{B66F7DFF-E784-EBAA-E365-41E269C74F89}"/>
                  </a:ext>
                </a:extLst>
              </p:cNvPr>
              <p:cNvSpPr txBox="1">
                <a:spLocks noRot="1" noChangeAspect="1" noMove="1" noResize="1" noEditPoints="1" noAdjustHandles="1" noChangeArrowheads="1" noChangeShapeType="1" noTextEdit="1"/>
              </p:cNvSpPr>
              <p:nvPr/>
            </p:nvSpPr>
            <p:spPr>
              <a:xfrm>
                <a:off x="8009108" y="398006"/>
                <a:ext cx="3501957" cy="886268"/>
              </a:xfrm>
              <a:prstGeom prst="rect">
                <a:avLst/>
              </a:prstGeom>
              <a:blipFill>
                <a:blip r:embed="rId4"/>
                <a:stretch>
                  <a:fillRect t="-1408" b="-1126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C2817DF7-60E5-E532-0DFD-BDF806C3FC7E}"/>
                  </a:ext>
                </a:extLst>
              </p:cNvPr>
              <p:cNvSpPr txBox="1"/>
              <p:nvPr/>
            </p:nvSpPr>
            <p:spPr>
              <a:xfrm>
                <a:off x="8230409" y="1508383"/>
                <a:ext cx="1400784" cy="88626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latin typeface="Cambria Math" panose="02040503050406030204" pitchFamily="18" charset="0"/>
                            </a:rPr>
                          </m:ctrlPr>
                        </m:fPr>
                        <m:num>
                          <m:r>
                            <a:rPr lang="en-US" sz="3000" b="0" i="1" smtClean="0">
                              <a:latin typeface="Cambria Math" panose="02040503050406030204" pitchFamily="18" charset="0"/>
                            </a:rPr>
                            <m:t>𝑑𝑁</m:t>
                          </m:r>
                        </m:num>
                        <m:den>
                          <m:r>
                            <a:rPr lang="en-US" sz="3000" b="0" i="1" smtClean="0">
                              <a:latin typeface="Cambria Math" panose="02040503050406030204" pitchFamily="18" charset="0"/>
                            </a:rPr>
                            <m:t>𝑑𝑡</m:t>
                          </m:r>
                        </m:den>
                      </m:f>
                      <m:r>
                        <a:rPr lang="en-US" sz="3000" b="0" i="1" smtClean="0">
                          <a:latin typeface="Cambria Math" panose="02040503050406030204" pitchFamily="18" charset="0"/>
                        </a:rPr>
                        <m:t>=0</m:t>
                      </m:r>
                    </m:oMath>
                  </m:oMathPara>
                </a14:m>
                <a:endParaRPr lang="en-US" sz="3000" dirty="0"/>
              </a:p>
            </p:txBody>
          </p:sp>
        </mc:Choice>
        <mc:Fallback xmlns="">
          <p:sp>
            <p:nvSpPr>
              <p:cNvPr id="4" name="TextBox 3">
                <a:extLst>
                  <a:ext uri="{FF2B5EF4-FFF2-40B4-BE49-F238E27FC236}">
                    <a16:creationId xmlns:a16="http://schemas.microsoft.com/office/drawing/2014/main" id="{C2817DF7-60E5-E532-0DFD-BDF806C3FC7E}"/>
                  </a:ext>
                </a:extLst>
              </p:cNvPr>
              <p:cNvSpPr txBox="1">
                <a:spLocks noRot="1" noChangeAspect="1" noMove="1" noResize="1" noEditPoints="1" noAdjustHandles="1" noChangeArrowheads="1" noChangeShapeType="1" noTextEdit="1"/>
              </p:cNvSpPr>
              <p:nvPr/>
            </p:nvSpPr>
            <p:spPr>
              <a:xfrm>
                <a:off x="8230409" y="1508383"/>
                <a:ext cx="1400784" cy="886268"/>
              </a:xfrm>
              <a:prstGeom prst="rect">
                <a:avLst/>
              </a:prstGeom>
              <a:blipFill>
                <a:blip r:embed="rId5"/>
                <a:stretch>
                  <a:fillRect l="-3604" t="-1408" r="-2703" b="-12676"/>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B824A7F1-2064-2E0A-E94A-2BA435A5DB39}"/>
              </a:ext>
            </a:extLst>
          </p:cNvPr>
          <p:cNvSpPr txBox="1"/>
          <p:nvPr/>
        </p:nvSpPr>
        <p:spPr>
          <a:xfrm>
            <a:off x="7955601" y="2632978"/>
            <a:ext cx="4236399" cy="1292662"/>
          </a:xfrm>
          <a:prstGeom prst="rect">
            <a:avLst/>
          </a:prstGeom>
          <a:noFill/>
        </p:spPr>
        <p:txBody>
          <a:bodyPr wrap="square">
            <a:spAutoFit/>
          </a:bodyPr>
          <a:lstStyle/>
          <a:p>
            <a:r>
              <a:rPr lang="en-US" sz="2600" dirty="0">
                <a:effectLst/>
                <a:latin typeface="Helvetica" pitchFamily="2" charset="0"/>
              </a:rPr>
              <a:t>When population size is not changing, the population is said to be at </a:t>
            </a:r>
            <a:r>
              <a:rPr lang="en-US" sz="2600" b="1" dirty="0">
                <a:solidFill>
                  <a:srgbClr val="C00000"/>
                </a:solidFill>
                <a:effectLst/>
                <a:latin typeface="Helvetica" pitchFamily="2" charset="0"/>
              </a:rPr>
              <a:t>equilibrium</a:t>
            </a:r>
            <a:r>
              <a:rPr lang="en-US" sz="2600" dirty="0">
                <a:effectLst/>
                <a:latin typeface="Helvetica" pitchFamily="2" charset="0"/>
              </a:rPr>
              <a:t>.</a:t>
            </a:r>
          </a:p>
        </p:txBody>
      </p:sp>
    </p:spTree>
    <p:extLst>
      <p:ext uri="{BB962C8B-B14F-4D97-AF65-F5344CB8AC3E}">
        <p14:creationId xmlns:p14="http://schemas.microsoft.com/office/powerpoint/2010/main" val="117118387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3268B-B051-E138-13FA-F39C0B9C40B3}"/>
              </a:ext>
            </a:extLst>
          </p:cNvPr>
          <p:cNvSpPr>
            <a:spLocks noGrp="1"/>
          </p:cNvSpPr>
          <p:nvPr>
            <p:ph type="title"/>
          </p:nvPr>
        </p:nvSpPr>
        <p:spPr>
          <a:xfrm>
            <a:off x="680935" y="173897"/>
            <a:ext cx="11511065" cy="1325563"/>
          </a:xfrm>
        </p:spPr>
        <p:txBody>
          <a:bodyPr/>
          <a:lstStyle/>
          <a:p>
            <a:r>
              <a:rPr lang="en-US" dirty="0"/>
              <a:t>Logistic growth and equilibrium</a:t>
            </a:r>
          </a:p>
        </p:txBody>
      </p:sp>
      <p:pic>
        <p:nvPicPr>
          <p:cNvPr id="5" name="Picture 4" descr="Chart, line chart&#10;&#10;Description automatically generated">
            <a:extLst>
              <a:ext uri="{FF2B5EF4-FFF2-40B4-BE49-F238E27FC236}">
                <a16:creationId xmlns:a16="http://schemas.microsoft.com/office/drawing/2014/main" id="{28394495-517C-3417-C886-696917F90650}"/>
              </a:ext>
            </a:extLst>
          </p:cNvPr>
          <p:cNvPicPr>
            <a:picLocks noChangeAspect="1"/>
          </p:cNvPicPr>
          <p:nvPr/>
        </p:nvPicPr>
        <p:blipFill>
          <a:blip r:embed="rId3"/>
          <a:stretch>
            <a:fillRect/>
          </a:stretch>
        </p:blipFill>
        <p:spPr>
          <a:xfrm>
            <a:off x="680935" y="1640843"/>
            <a:ext cx="6721815" cy="5043260"/>
          </a:xfrm>
          <a:prstGeom prst="rect">
            <a:avLst/>
          </a:prstGeom>
        </p:spPr>
      </p:pic>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66F7DFF-E784-EBAA-E365-41E269C74F89}"/>
                  </a:ext>
                </a:extLst>
              </p:cNvPr>
              <p:cNvSpPr txBox="1"/>
              <p:nvPr/>
            </p:nvSpPr>
            <p:spPr>
              <a:xfrm>
                <a:off x="8009108" y="398006"/>
                <a:ext cx="3501957" cy="88626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latin typeface="Cambria Math" panose="02040503050406030204" pitchFamily="18" charset="0"/>
                            </a:rPr>
                          </m:ctrlPr>
                        </m:fPr>
                        <m:num>
                          <m:r>
                            <a:rPr lang="en-US" sz="3000" b="0" i="1" smtClean="0">
                              <a:latin typeface="Cambria Math" panose="02040503050406030204" pitchFamily="18" charset="0"/>
                            </a:rPr>
                            <m:t>𝑑𝑁</m:t>
                          </m:r>
                        </m:num>
                        <m:den>
                          <m:r>
                            <a:rPr lang="en-US" sz="3000" b="0" i="1" smtClean="0">
                              <a:latin typeface="Cambria Math" panose="02040503050406030204" pitchFamily="18" charset="0"/>
                            </a:rPr>
                            <m:t>𝑑𝑡</m:t>
                          </m:r>
                        </m:den>
                      </m:f>
                      <m:r>
                        <a:rPr lang="en-US" sz="3000" b="0" i="1" smtClean="0">
                          <a:latin typeface="Cambria Math" panose="02040503050406030204" pitchFamily="18" charset="0"/>
                        </a:rPr>
                        <m:t>=</m:t>
                      </m:r>
                      <m:r>
                        <a:rPr lang="en-US" sz="3000" b="0" i="1" smtClean="0">
                          <a:latin typeface="Cambria Math" panose="02040503050406030204" pitchFamily="18" charset="0"/>
                        </a:rPr>
                        <m:t>𝑟𝑁</m:t>
                      </m:r>
                      <m:d>
                        <m:dPr>
                          <m:ctrlPr>
                            <a:rPr lang="en-US" sz="3000" b="0" i="1" smtClean="0">
                              <a:latin typeface="Cambria Math" panose="02040503050406030204" pitchFamily="18" charset="0"/>
                            </a:rPr>
                          </m:ctrlPr>
                        </m:dPr>
                        <m:e>
                          <m:r>
                            <a:rPr lang="en-US" sz="3000" b="0" i="1" smtClean="0">
                              <a:latin typeface="Cambria Math" panose="02040503050406030204" pitchFamily="18" charset="0"/>
                            </a:rPr>
                            <m:t>1−</m:t>
                          </m:r>
                          <m:f>
                            <m:fPr>
                              <m:ctrlPr>
                                <a:rPr lang="en-US" sz="3000" b="0" i="1" smtClean="0">
                                  <a:latin typeface="Cambria Math" panose="02040503050406030204" pitchFamily="18" charset="0"/>
                                </a:rPr>
                              </m:ctrlPr>
                            </m:fPr>
                            <m:num>
                              <m:r>
                                <a:rPr lang="en-US" sz="3000" b="0" i="1" smtClean="0">
                                  <a:latin typeface="Cambria Math" panose="02040503050406030204" pitchFamily="18" charset="0"/>
                                </a:rPr>
                                <m:t>𝑁</m:t>
                              </m:r>
                            </m:num>
                            <m:den>
                              <m:r>
                                <a:rPr lang="en-US" sz="3000" b="0" i="1" smtClean="0">
                                  <a:latin typeface="Cambria Math" panose="02040503050406030204" pitchFamily="18" charset="0"/>
                                </a:rPr>
                                <m:t>𝐾</m:t>
                              </m:r>
                            </m:den>
                          </m:f>
                        </m:e>
                      </m:d>
                    </m:oMath>
                  </m:oMathPara>
                </a14:m>
                <a:endParaRPr lang="en-US" sz="3000" dirty="0"/>
              </a:p>
            </p:txBody>
          </p:sp>
        </mc:Choice>
        <mc:Fallback xmlns="">
          <p:sp>
            <p:nvSpPr>
              <p:cNvPr id="3" name="TextBox 2">
                <a:extLst>
                  <a:ext uri="{FF2B5EF4-FFF2-40B4-BE49-F238E27FC236}">
                    <a16:creationId xmlns:a16="http://schemas.microsoft.com/office/drawing/2014/main" id="{B66F7DFF-E784-EBAA-E365-41E269C74F89}"/>
                  </a:ext>
                </a:extLst>
              </p:cNvPr>
              <p:cNvSpPr txBox="1">
                <a:spLocks noRot="1" noChangeAspect="1" noMove="1" noResize="1" noEditPoints="1" noAdjustHandles="1" noChangeArrowheads="1" noChangeShapeType="1" noTextEdit="1"/>
              </p:cNvSpPr>
              <p:nvPr/>
            </p:nvSpPr>
            <p:spPr>
              <a:xfrm>
                <a:off x="8009108" y="398006"/>
                <a:ext cx="3501957" cy="886268"/>
              </a:xfrm>
              <a:prstGeom prst="rect">
                <a:avLst/>
              </a:prstGeom>
              <a:blipFill>
                <a:blip r:embed="rId4"/>
                <a:stretch>
                  <a:fillRect t="-1408" b="-1126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C2817DF7-60E5-E532-0DFD-BDF806C3FC7E}"/>
                  </a:ext>
                </a:extLst>
              </p:cNvPr>
              <p:cNvSpPr txBox="1"/>
              <p:nvPr/>
            </p:nvSpPr>
            <p:spPr>
              <a:xfrm>
                <a:off x="8230409" y="1508383"/>
                <a:ext cx="1400784" cy="88626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latin typeface="Cambria Math" panose="02040503050406030204" pitchFamily="18" charset="0"/>
                            </a:rPr>
                          </m:ctrlPr>
                        </m:fPr>
                        <m:num>
                          <m:r>
                            <a:rPr lang="en-US" sz="3000" b="0" i="1" smtClean="0">
                              <a:latin typeface="Cambria Math" panose="02040503050406030204" pitchFamily="18" charset="0"/>
                            </a:rPr>
                            <m:t>𝑑𝑁</m:t>
                          </m:r>
                        </m:num>
                        <m:den>
                          <m:r>
                            <a:rPr lang="en-US" sz="3000" b="0" i="1" smtClean="0">
                              <a:latin typeface="Cambria Math" panose="02040503050406030204" pitchFamily="18" charset="0"/>
                            </a:rPr>
                            <m:t>𝑑𝑡</m:t>
                          </m:r>
                        </m:den>
                      </m:f>
                      <m:r>
                        <a:rPr lang="en-US" sz="3000" b="0" i="1" smtClean="0">
                          <a:latin typeface="Cambria Math" panose="02040503050406030204" pitchFamily="18" charset="0"/>
                        </a:rPr>
                        <m:t>=0</m:t>
                      </m:r>
                    </m:oMath>
                  </m:oMathPara>
                </a14:m>
                <a:endParaRPr lang="en-US" sz="3000" dirty="0"/>
              </a:p>
            </p:txBody>
          </p:sp>
        </mc:Choice>
        <mc:Fallback xmlns="">
          <p:sp>
            <p:nvSpPr>
              <p:cNvPr id="4" name="TextBox 3">
                <a:extLst>
                  <a:ext uri="{FF2B5EF4-FFF2-40B4-BE49-F238E27FC236}">
                    <a16:creationId xmlns:a16="http://schemas.microsoft.com/office/drawing/2014/main" id="{C2817DF7-60E5-E532-0DFD-BDF806C3FC7E}"/>
                  </a:ext>
                </a:extLst>
              </p:cNvPr>
              <p:cNvSpPr txBox="1">
                <a:spLocks noRot="1" noChangeAspect="1" noMove="1" noResize="1" noEditPoints="1" noAdjustHandles="1" noChangeArrowheads="1" noChangeShapeType="1" noTextEdit="1"/>
              </p:cNvSpPr>
              <p:nvPr/>
            </p:nvSpPr>
            <p:spPr>
              <a:xfrm>
                <a:off x="8230409" y="1508383"/>
                <a:ext cx="1400784" cy="886268"/>
              </a:xfrm>
              <a:prstGeom prst="rect">
                <a:avLst/>
              </a:prstGeom>
              <a:blipFill>
                <a:blip r:embed="rId5"/>
                <a:stretch>
                  <a:fillRect l="-3604" t="-1408" r="-2703" b="-1267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4C9593A0-5B0C-3BEE-0AA1-0344A2FDB795}"/>
                  </a:ext>
                </a:extLst>
              </p:cNvPr>
              <p:cNvSpPr txBox="1"/>
              <p:nvPr/>
            </p:nvSpPr>
            <p:spPr>
              <a:xfrm>
                <a:off x="8209334" y="2394651"/>
                <a:ext cx="3229583" cy="87408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000" i="1" smtClean="0">
                          <a:latin typeface="Cambria Math" panose="02040503050406030204" pitchFamily="18" charset="0"/>
                        </a:rPr>
                        <m:t>0</m:t>
                      </m:r>
                      <m:r>
                        <a:rPr lang="en-US" sz="3000" b="0" i="1" smtClean="0">
                          <a:latin typeface="Cambria Math" panose="02040503050406030204" pitchFamily="18" charset="0"/>
                        </a:rPr>
                        <m:t>=</m:t>
                      </m:r>
                      <m:r>
                        <a:rPr lang="en-US" sz="3000" b="0" i="1" smtClean="0">
                          <a:latin typeface="Cambria Math" panose="02040503050406030204" pitchFamily="18" charset="0"/>
                        </a:rPr>
                        <m:t>𝑟𝑁</m:t>
                      </m:r>
                      <m:d>
                        <m:dPr>
                          <m:ctrlPr>
                            <a:rPr lang="en-US" sz="3000" b="0" i="1" smtClean="0">
                              <a:latin typeface="Cambria Math" panose="02040503050406030204" pitchFamily="18" charset="0"/>
                            </a:rPr>
                          </m:ctrlPr>
                        </m:dPr>
                        <m:e>
                          <m:r>
                            <a:rPr lang="en-US" sz="3000" b="0" i="1" smtClean="0">
                              <a:latin typeface="Cambria Math" panose="02040503050406030204" pitchFamily="18" charset="0"/>
                            </a:rPr>
                            <m:t>1−</m:t>
                          </m:r>
                          <m:f>
                            <m:fPr>
                              <m:ctrlPr>
                                <a:rPr lang="en-US" sz="3000" b="0" i="1" smtClean="0">
                                  <a:latin typeface="Cambria Math" panose="02040503050406030204" pitchFamily="18" charset="0"/>
                                </a:rPr>
                              </m:ctrlPr>
                            </m:fPr>
                            <m:num>
                              <m:r>
                                <a:rPr lang="en-US" sz="3000" b="0" i="1" smtClean="0">
                                  <a:latin typeface="Cambria Math" panose="02040503050406030204" pitchFamily="18" charset="0"/>
                                </a:rPr>
                                <m:t>𝑁</m:t>
                              </m:r>
                            </m:num>
                            <m:den>
                              <m:r>
                                <a:rPr lang="en-US" sz="3000" b="0" i="1" smtClean="0">
                                  <a:latin typeface="Cambria Math" panose="02040503050406030204" pitchFamily="18" charset="0"/>
                                </a:rPr>
                                <m:t>𝐾</m:t>
                              </m:r>
                            </m:den>
                          </m:f>
                        </m:e>
                      </m:d>
                    </m:oMath>
                  </m:oMathPara>
                </a14:m>
                <a:endParaRPr lang="en-US" sz="3000" dirty="0"/>
              </a:p>
            </p:txBody>
          </p:sp>
        </mc:Choice>
        <mc:Fallback xmlns="">
          <p:sp>
            <p:nvSpPr>
              <p:cNvPr id="6" name="TextBox 5">
                <a:extLst>
                  <a:ext uri="{FF2B5EF4-FFF2-40B4-BE49-F238E27FC236}">
                    <a16:creationId xmlns:a16="http://schemas.microsoft.com/office/drawing/2014/main" id="{4C9593A0-5B0C-3BEE-0AA1-0344A2FDB795}"/>
                  </a:ext>
                </a:extLst>
              </p:cNvPr>
              <p:cNvSpPr txBox="1">
                <a:spLocks noRot="1" noChangeAspect="1" noMove="1" noResize="1" noEditPoints="1" noAdjustHandles="1" noChangeArrowheads="1" noChangeShapeType="1" noTextEdit="1"/>
              </p:cNvSpPr>
              <p:nvPr/>
            </p:nvSpPr>
            <p:spPr>
              <a:xfrm>
                <a:off x="8209334" y="2394651"/>
                <a:ext cx="3229583" cy="874085"/>
              </a:xfrm>
              <a:prstGeom prst="rect">
                <a:avLst/>
              </a:prstGeom>
              <a:blipFill>
                <a:blip r:embed="rId6"/>
                <a:stretch>
                  <a:fillRect t="-1429" b="-1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2B6985B8-9EEF-C535-AC1E-6266F51688EE}"/>
                  </a:ext>
                </a:extLst>
              </p:cNvPr>
              <p:cNvSpPr txBox="1"/>
              <p:nvPr/>
            </p:nvSpPr>
            <p:spPr>
              <a:xfrm>
                <a:off x="7402750" y="3491393"/>
                <a:ext cx="3229583" cy="46166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000" b="0" i="1" smtClean="0">
                          <a:latin typeface="Cambria Math" panose="02040503050406030204" pitchFamily="18" charset="0"/>
                        </a:rPr>
                        <m:t>𝑁</m:t>
                      </m:r>
                      <m:r>
                        <a:rPr lang="en-US" sz="3000" b="0" i="1" smtClean="0">
                          <a:latin typeface="Cambria Math" panose="02040503050406030204" pitchFamily="18" charset="0"/>
                        </a:rPr>
                        <m:t>=</m:t>
                      </m:r>
                      <m:r>
                        <a:rPr lang="en-US" sz="3000" b="0" i="1" smtClean="0">
                          <a:latin typeface="Cambria Math" panose="02040503050406030204" pitchFamily="18" charset="0"/>
                        </a:rPr>
                        <m:t>𝐾</m:t>
                      </m:r>
                    </m:oMath>
                  </m:oMathPara>
                </a14:m>
                <a:endParaRPr lang="en-US" sz="3000" dirty="0"/>
              </a:p>
            </p:txBody>
          </p:sp>
        </mc:Choice>
        <mc:Fallback xmlns="">
          <p:sp>
            <p:nvSpPr>
              <p:cNvPr id="8" name="TextBox 7">
                <a:extLst>
                  <a:ext uri="{FF2B5EF4-FFF2-40B4-BE49-F238E27FC236}">
                    <a16:creationId xmlns:a16="http://schemas.microsoft.com/office/drawing/2014/main" id="{2B6985B8-9EEF-C535-AC1E-6266F51688EE}"/>
                  </a:ext>
                </a:extLst>
              </p:cNvPr>
              <p:cNvSpPr txBox="1">
                <a:spLocks noRot="1" noChangeAspect="1" noMove="1" noResize="1" noEditPoints="1" noAdjustHandles="1" noChangeArrowheads="1" noChangeShapeType="1" noTextEdit="1"/>
              </p:cNvSpPr>
              <p:nvPr/>
            </p:nvSpPr>
            <p:spPr>
              <a:xfrm>
                <a:off x="7402750" y="3491393"/>
                <a:ext cx="3229583" cy="461665"/>
              </a:xfrm>
              <a:prstGeom prst="rect">
                <a:avLst/>
              </a:prstGeom>
              <a:blipFill>
                <a:blip r:embed="rId7"/>
                <a:stretch>
                  <a:fillRect b="-2703"/>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19451AF5-03D6-681F-8210-FB6C4F854698}"/>
              </a:ext>
            </a:extLst>
          </p:cNvPr>
          <p:cNvSpPr txBox="1"/>
          <p:nvPr/>
        </p:nvSpPr>
        <p:spPr>
          <a:xfrm>
            <a:off x="7671068" y="4415476"/>
            <a:ext cx="4520932" cy="1292662"/>
          </a:xfrm>
          <a:prstGeom prst="rect">
            <a:avLst/>
          </a:prstGeom>
          <a:noFill/>
        </p:spPr>
        <p:txBody>
          <a:bodyPr wrap="square">
            <a:spAutoFit/>
          </a:bodyPr>
          <a:lstStyle/>
          <a:p>
            <a:r>
              <a:rPr lang="en-US" sz="2600" dirty="0">
                <a:effectLst/>
                <a:latin typeface="Helvetica" pitchFamily="2" charset="0"/>
              </a:rPr>
              <a:t>A little algebra shows that the population at carrying capacity is at </a:t>
            </a:r>
            <a:r>
              <a:rPr lang="en-US" sz="2600" b="1" dirty="0">
                <a:solidFill>
                  <a:srgbClr val="C00000"/>
                </a:solidFill>
                <a:effectLst/>
                <a:latin typeface="Helvetica" pitchFamily="2" charset="0"/>
              </a:rPr>
              <a:t>equilibrium</a:t>
            </a:r>
            <a:r>
              <a:rPr lang="en-US" sz="2600" dirty="0">
                <a:effectLst/>
                <a:latin typeface="Helvetica" pitchFamily="2" charset="0"/>
              </a:rPr>
              <a:t>.</a:t>
            </a:r>
          </a:p>
        </p:txBody>
      </p:sp>
      <p:cxnSp>
        <p:nvCxnSpPr>
          <p:cNvPr id="10" name="Straight Arrow Connector 9">
            <a:extLst>
              <a:ext uri="{FF2B5EF4-FFF2-40B4-BE49-F238E27FC236}">
                <a16:creationId xmlns:a16="http://schemas.microsoft.com/office/drawing/2014/main" id="{250CEBDB-F123-D5B6-E8B1-1D8AA70290F6}"/>
              </a:ext>
            </a:extLst>
          </p:cNvPr>
          <p:cNvCxnSpPr>
            <a:cxnSpLocks/>
          </p:cNvCxnSpPr>
          <p:nvPr/>
        </p:nvCxnSpPr>
        <p:spPr>
          <a:xfrm flipH="1" flipV="1">
            <a:off x="7637022" y="4162473"/>
            <a:ext cx="372086" cy="25300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5C1A7483-4541-8A3D-15BE-81BFBA0326B5}"/>
              </a:ext>
            </a:extLst>
          </p:cNvPr>
          <p:cNvCxnSpPr>
            <a:cxnSpLocks/>
          </p:cNvCxnSpPr>
          <p:nvPr/>
        </p:nvCxnSpPr>
        <p:spPr>
          <a:xfrm flipH="1" flipV="1">
            <a:off x="7485025" y="2018408"/>
            <a:ext cx="745384" cy="203935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4951311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3268B-B051-E138-13FA-F39C0B9C40B3}"/>
              </a:ext>
            </a:extLst>
          </p:cNvPr>
          <p:cNvSpPr>
            <a:spLocks noGrp="1"/>
          </p:cNvSpPr>
          <p:nvPr>
            <p:ph type="title"/>
          </p:nvPr>
        </p:nvSpPr>
        <p:spPr>
          <a:xfrm>
            <a:off x="680935" y="173897"/>
            <a:ext cx="11511065" cy="1325563"/>
          </a:xfrm>
        </p:spPr>
        <p:txBody>
          <a:bodyPr/>
          <a:lstStyle/>
          <a:p>
            <a:r>
              <a:rPr lang="en-US" dirty="0"/>
              <a:t>Logistic growth and equilibrium</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66F7DFF-E784-EBAA-E365-41E269C74F89}"/>
                  </a:ext>
                </a:extLst>
              </p:cNvPr>
              <p:cNvSpPr txBox="1"/>
              <p:nvPr/>
            </p:nvSpPr>
            <p:spPr>
              <a:xfrm>
                <a:off x="8009108" y="398006"/>
                <a:ext cx="3501957" cy="88626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latin typeface="Cambria Math" panose="02040503050406030204" pitchFamily="18" charset="0"/>
                            </a:rPr>
                          </m:ctrlPr>
                        </m:fPr>
                        <m:num>
                          <m:r>
                            <a:rPr lang="en-US" sz="3000" b="0" i="1" smtClean="0">
                              <a:latin typeface="Cambria Math" panose="02040503050406030204" pitchFamily="18" charset="0"/>
                            </a:rPr>
                            <m:t>𝑑𝑁</m:t>
                          </m:r>
                        </m:num>
                        <m:den>
                          <m:r>
                            <a:rPr lang="en-US" sz="3000" b="0" i="1" smtClean="0">
                              <a:latin typeface="Cambria Math" panose="02040503050406030204" pitchFamily="18" charset="0"/>
                            </a:rPr>
                            <m:t>𝑑𝑡</m:t>
                          </m:r>
                        </m:den>
                      </m:f>
                      <m:r>
                        <a:rPr lang="en-US" sz="3000" b="0" i="1" smtClean="0">
                          <a:latin typeface="Cambria Math" panose="02040503050406030204" pitchFamily="18" charset="0"/>
                        </a:rPr>
                        <m:t>=</m:t>
                      </m:r>
                      <m:r>
                        <a:rPr lang="en-US" sz="3000" b="0" i="1" smtClean="0">
                          <a:latin typeface="Cambria Math" panose="02040503050406030204" pitchFamily="18" charset="0"/>
                        </a:rPr>
                        <m:t>𝑟𝑁</m:t>
                      </m:r>
                      <m:d>
                        <m:dPr>
                          <m:ctrlPr>
                            <a:rPr lang="en-US" sz="3000" b="0" i="1" smtClean="0">
                              <a:latin typeface="Cambria Math" panose="02040503050406030204" pitchFamily="18" charset="0"/>
                            </a:rPr>
                          </m:ctrlPr>
                        </m:dPr>
                        <m:e>
                          <m:r>
                            <a:rPr lang="en-US" sz="3000" b="0" i="1" smtClean="0">
                              <a:latin typeface="Cambria Math" panose="02040503050406030204" pitchFamily="18" charset="0"/>
                            </a:rPr>
                            <m:t>1−</m:t>
                          </m:r>
                          <m:f>
                            <m:fPr>
                              <m:ctrlPr>
                                <a:rPr lang="en-US" sz="3000" b="0" i="1" smtClean="0">
                                  <a:latin typeface="Cambria Math" panose="02040503050406030204" pitchFamily="18" charset="0"/>
                                </a:rPr>
                              </m:ctrlPr>
                            </m:fPr>
                            <m:num>
                              <m:r>
                                <a:rPr lang="en-US" sz="3000" b="0" i="1" smtClean="0">
                                  <a:latin typeface="Cambria Math" panose="02040503050406030204" pitchFamily="18" charset="0"/>
                                </a:rPr>
                                <m:t>𝑁</m:t>
                              </m:r>
                            </m:num>
                            <m:den>
                              <m:r>
                                <a:rPr lang="en-US" sz="3000" b="0" i="1" smtClean="0">
                                  <a:latin typeface="Cambria Math" panose="02040503050406030204" pitchFamily="18" charset="0"/>
                                </a:rPr>
                                <m:t>𝐾</m:t>
                              </m:r>
                            </m:den>
                          </m:f>
                        </m:e>
                      </m:d>
                    </m:oMath>
                  </m:oMathPara>
                </a14:m>
                <a:endParaRPr lang="en-US" sz="3000" dirty="0"/>
              </a:p>
            </p:txBody>
          </p:sp>
        </mc:Choice>
        <mc:Fallback xmlns="">
          <p:sp>
            <p:nvSpPr>
              <p:cNvPr id="3" name="TextBox 2">
                <a:extLst>
                  <a:ext uri="{FF2B5EF4-FFF2-40B4-BE49-F238E27FC236}">
                    <a16:creationId xmlns:a16="http://schemas.microsoft.com/office/drawing/2014/main" id="{B66F7DFF-E784-EBAA-E365-41E269C74F89}"/>
                  </a:ext>
                </a:extLst>
              </p:cNvPr>
              <p:cNvSpPr txBox="1">
                <a:spLocks noRot="1" noChangeAspect="1" noMove="1" noResize="1" noEditPoints="1" noAdjustHandles="1" noChangeArrowheads="1" noChangeShapeType="1" noTextEdit="1"/>
              </p:cNvSpPr>
              <p:nvPr/>
            </p:nvSpPr>
            <p:spPr>
              <a:xfrm>
                <a:off x="8009108" y="398006"/>
                <a:ext cx="3501957" cy="886268"/>
              </a:xfrm>
              <a:prstGeom prst="rect">
                <a:avLst/>
              </a:prstGeom>
              <a:blipFill>
                <a:blip r:embed="rId3"/>
                <a:stretch>
                  <a:fillRect t="-1408" b="-1126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C2817DF7-60E5-E532-0DFD-BDF806C3FC7E}"/>
                  </a:ext>
                </a:extLst>
              </p:cNvPr>
              <p:cNvSpPr txBox="1"/>
              <p:nvPr/>
            </p:nvSpPr>
            <p:spPr>
              <a:xfrm>
                <a:off x="8230409" y="1508383"/>
                <a:ext cx="1400784" cy="88626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latin typeface="Cambria Math" panose="02040503050406030204" pitchFamily="18" charset="0"/>
                            </a:rPr>
                          </m:ctrlPr>
                        </m:fPr>
                        <m:num>
                          <m:r>
                            <a:rPr lang="en-US" sz="3000" b="0" i="1" smtClean="0">
                              <a:latin typeface="Cambria Math" panose="02040503050406030204" pitchFamily="18" charset="0"/>
                            </a:rPr>
                            <m:t>𝑑𝑁</m:t>
                          </m:r>
                        </m:num>
                        <m:den>
                          <m:r>
                            <a:rPr lang="en-US" sz="3000" b="0" i="1" smtClean="0">
                              <a:latin typeface="Cambria Math" panose="02040503050406030204" pitchFamily="18" charset="0"/>
                            </a:rPr>
                            <m:t>𝑑𝑡</m:t>
                          </m:r>
                        </m:den>
                      </m:f>
                      <m:r>
                        <a:rPr lang="en-US" sz="3000" b="0" i="1" smtClean="0">
                          <a:latin typeface="Cambria Math" panose="02040503050406030204" pitchFamily="18" charset="0"/>
                        </a:rPr>
                        <m:t>=0</m:t>
                      </m:r>
                    </m:oMath>
                  </m:oMathPara>
                </a14:m>
                <a:endParaRPr lang="en-US" sz="3000" dirty="0"/>
              </a:p>
            </p:txBody>
          </p:sp>
        </mc:Choice>
        <mc:Fallback xmlns="">
          <p:sp>
            <p:nvSpPr>
              <p:cNvPr id="4" name="TextBox 3">
                <a:extLst>
                  <a:ext uri="{FF2B5EF4-FFF2-40B4-BE49-F238E27FC236}">
                    <a16:creationId xmlns:a16="http://schemas.microsoft.com/office/drawing/2014/main" id="{C2817DF7-60E5-E532-0DFD-BDF806C3FC7E}"/>
                  </a:ext>
                </a:extLst>
              </p:cNvPr>
              <p:cNvSpPr txBox="1">
                <a:spLocks noRot="1" noChangeAspect="1" noMove="1" noResize="1" noEditPoints="1" noAdjustHandles="1" noChangeArrowheads="1" noChangeShapeType="1" noTextEdit="1"/>
              </p:cNvSpPr>
              <p:nvPr/>
            </p:nvSpPr>
            <p:spPr>
              <a:xfrm>
                <a:off x="8230409" y="1508383"/>
                <a:ext cx="1400784" cy="886268"/>
              </a:xfrm>
              <a:prstGeom prst="rect">
                <a:avLst/>
              </a:prstGeom>
              <a:blipFill>
                <a:blip r:embed="rId4"/>
                <a:stretch>
                  <a:fillRect l="-3604" t="-1408" r="-2703" b="-1267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4C9593A0-5B0C-3BEE-0AA1-0344A2FDB795}"/>
                  </a:ext>
                </a:extLst>
              </p:cNvPr>
              <p:cNvSpPr txBox="1"/>
              <p:nvPr/>
            </p:nvSpPr>
            <p:spPr>
              <a:xfrm>
                <a:off x="8209334" y="2394651"/>
                <a:ext cx="3229583" cy="87408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000" i="1" smtClean="0">
                          <a:latin typeface="Cambria Math" panose="02040503050406030204" pitchFamily="18" charset="0"/>
                        </a:rPr>
                        <m:t>0</m:t>
                      </m:r>
                      <m:r>
                        <a:rPr lang="en-US" sz="3000" b="0" i="1" smtClean="0">
                          <a:latin typeface="Cambria Math" panose="02040503050406030204" pitchFamily="18" charset="0"/>
                        </a:rPr>
                        <m:t>=</m:t>
                      </m:r>
                      <m:r>
                        <a:rPr lang="en-US" sz="3000" b="0" i="1" smtClean="0">
                          <a:latin typeface="Cambria Math" panose="02040503050406030204" pitchFamily="18" charset="0"/>
                        </a:rPr>
                        <m:t>𝑟𝑁</m:t>
                      </m:r>
                      <m:d>
                        <m:dPr>
                          <m:ctrlPr>
                            <a:rPr lang="en-US" sz="3000" b="0" i="1" smtClean="0">
                              <a:latin typeface="Cambria Math" panose="02040503050406030204" pitchFamily="18" charset="0"/>
                            </a:rPr>
                          </m:ctrlPr>
                        </m:dPr>
                        <m:e>
                          <m:r>
                            <a:rPr lang="en-US" sz="3000" b="0" i="1" smtClean="0">
                              <a:latin typeface="Cambria Math" panose="02040503050406030204" pitchFamily="18" charset="0"/>
                            </a:rPr>
                            <m:t>1−</m:t>
                          </m:r>
                          <m:f>
                            <m:fPr>
                              <m:ctrlPr>
                                <a:rPr lang="en-US" sz="3000" b="0" i="1" smtClean="0">
                                  <a:latin typeface="Cambria Math" panose="02040503050406030204" pitchFamily="18" charset="0"/>
                                </a:rPr>
                              </m:ctrlPr>
                            </m:fPr>
                            <m:num>
                              <m:r>
                                <a:rPr lang="en-US" sz="3000" b="0" i="1" smtClean="0">
                                  <a:latin typeface="Cambria Math" panose="02040503050406030204" pitchFamily="18" charset="0"/>
                                </a:rPr>
                                <m:t>𝑁</m:t>
                              </m:r>
                            </m:num>
                            <m:den>
                              <m:r>
                                <a:rPr lang="en-US" sz="3000" b="0" i="1" smtClean="0">
                                  <a:latin typeface="Cambria Math" panose="02040503050406030204" pitchFamily="18" charset="0"/>
                                </a:rPr>
                                <m:t>𝐾</m:t>
                              </m:r>
                            </m:den>
                          </m:f>
                        </m:e>
                      </m:d>
                    </m:oMath>
                  </m:oMathPara>
                </a14:m>
                <a:endParaRPr lang="en-US" sz="3000" dirty="0"/>
              </a:p>
            </p:txBody>
          </p:sp>
        </mc:Choice>
        <mc:Fallback xmlns="">
          <p:sp>
            <p:nvSpPr>
              <p:cNvPr id="6" name="TextBox 5">
                <a:extLst>
                  <a:ext uri="{FF2B5EF4-FFF2-40B4-BE49-F238E27FC236}">
                    <a16:creationId xmlns:a16="http://schemas.microsoft.com/office/drawing/2014/main" id="{4C9593A0-5B0C-3BEE-0AA1-0344A2FDB795}"/>
                  </a:ext>
                </a:extLst>
              </p:cNvPr>
              <p:cNvSpPr txBox="1">
                <a:spLocks noRot="1" noChangeAspect="1" noMove="1" noResize="1" noEditPoints="1" noAdjustHandles="1" noChangeArrowheads="1" noChangeShapeType="1" noTextEdit="1"/>
              </p:cNvSpPr>
              <p:nvPr/>
            </p:nvSpPr>
            <p:spPr>
              <a:xfrm>
                <a:off x="8209334" y="2394651"/>
                <a:ext cx="3229583" cy="874085"/>
              </a:xfrm>
              <a:prstGeom prst="rect">
                <a:avLst/>
              </a:prstGeom>
              <a:blipFill>
                <a:blip r:embed="rId5"/>
                <a:stretch>
                  <a:fillRect t="-1429" b="-1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2B6985B8-9EEF-C535-AC1E-6266F51688EE}"/>
                  </a:ext>
                </a:extLst>
              </p:cNvPr>
              <p:cNvSpPr txBox="1"/>
              <p:nvPr/>
            </p:nvSpPr>
            <p:spPr>
              <a:xfrm>
                <a:off x="7551099" y="4163927"/>
                <a:ext cx="3229583" cy="46166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000" b="0" i="1" smtClean="0">
                          <a:latin typeface="Cambria Math" panose="02040503050406030204" pitchFamily="18" charset="0"/>
                        </a:rPr>
                        <m:t>𝑁</m:t>
                      </m:r>
                      <m:r>
                        <a:rPr lang="en-US" sz="3000" b="0" i="1" smtClean="0">
                          <a:latin typeface="Cambria Math" panose="02040503050406030204" pitchFamily="18" charset="0"/>
                        </a:rPr>
                        <m:t>=</m:t>
                      </m:r>
                      <m:r>
                        <a:rPr lang="en-US" sz="3000" b="0" i="1" smtClean="0">
                          <a:latin typeface="Cambria Math" panose="02040503050406030204" pitchFamily="18" charset="0"/>
                        </a:rPr>
                        <m:t>𝐾</m:t>
                      </m:r>
                      <m:r>
                        <a:rPr lang="en-US" sz="3000" b="0" i="1" smtClean="0">
                          <a:latin typeface="Cambria Math" panose="02040503050406030204" pitchFamily="18" charset="0"/>
                        </a:rPr>
                        <m:t> </m:t>
                      </m:r>
                      <m:r>
                        <m:rPr>
                          <m:sty m:val="p"/>
                        </m:rPr>
                        <a:rPr lang="en-US" sz="3000" b="0" i="0" smtClean="0">
                          <a:latin typeface="Cambria Math" panose="02040503050406030204" pitchFamily="18" charset="0"/>
                        </a:rPr>
                        <m:t>or</m:t>
                      </m:r>
                    </m:oMath>
                  </m:oMathPara>
                </a14:m>
                <a:endParaRPr lang="en-US" sz="3000" dirty="0"/>
              </a:p>
            </p:txBody>
          </p:sp>
        </mc:Choice>
        <mc:Fallback xmlns="">
          <p:sp>
            <p:nvSpPr>
              <p:cNvPr id="8" name="TextBox 7">
                <a:extLst>
                  <a:ext uri="{FF2B5EF4-FFF2-40B4-BE49-F238E27FC236}">
                    <a16:creationId xmlns:a16="http://schemas.microsoft.com/office/drawing/2014/main" id="{2B6985B8-9EEF-C535-AC1E-6266F51688EE}"/>
                  </a:ext>
                </a:extLst>
              </p:cNvPr>
              <p:cNvSpPr txBox="1">
                <a:spLocks noRot="1" noChangeAspect="1" noMove="1" noResize="1" noEditPoints="1" noAdjustHandles="1" noChangeArrowheads="1" noChangeShapeType="1" noTextEdit="1"/>
              </p:cNvSpPr>
              <p:nvPr/>
            </p:nvSpPr>
            <p:spPr>
              <a:xfrm>
                <a:off x="7551099" y="4163927"/>
                <a:ext cx="3229583" cy="461665"/>
              </a:xfrm>
              <a:prstGeom prst="rect">
                <a:avLst/>
              </a:prstGeom>
              <a:blipFill>
                <a:blip r:embed="rId6"/>
                <a:stretch>
                  <a:fillRect t="-7895" b="-34211"/>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19451AF5-03D6-681F-8210-FB6C4F854698}"/>
              </a:ext>
            </a:extLst>
          </p:cNvPr>
          <p:cNvSpPr txBox="1"/>
          <p:nvPr/>
        </p:nvSpPr>
        <p:spPr>
          <a:xfrm>
            <a:off x="10337266" y="4163927"/>
            <a:ext cx="1854734" cy="1292662"/>
          </a:xfrm>
          <a:prstGeom prst="rect">
            <a:avLst/>
          </a:prstGeom>
          <a:noFill/>
        </p:spPr>
        <p:txBody>
          <a:bodyPr wrap="square">
            <a:spAutoFit/>
          </a:bodyPr>
          <a:lstStyle/>
          <a:p>
            <a:pPr algn="ctr"/>
            <a:r>
              <a:rPr lang="en-US" sz="2600" dirty="0">
                <a:latin typeface="Helvetica" pitchFamily="2" charset="0"/>
              </a:rPr>
              <a:t>l</a:t>
            </a:r>
            <a:r>
              <a:rPr lang="en-US" sz="2600" dirty="0">
                <a:effectLst/>
                <a:latin typeface="Helvetica" pitchFamily="2" charset="0"/>
              </a:rPr>
              <a:t>ogistic growth </a:t>
            </a:r>
            <a:r>
              <a:rPr lang="en-US" sz="2600" b="1" dirty="0">
                <a:solidFill>
                  <a:srgbClr val="C00000"/>
                </a:solidFill>
                <a:effectLst/>
                <a:latin typeface="Helvetica" pitchFamily="2" charset="0"/>
              </a:rPr>
              <a:t>equilibria</a:t>
            </a:r>
            <a:endParaRPr lang="en-US" sz="2600" dirty="0">
              <a:effectLst/>
              <a:latin typeface="Helvetica" pitchFamily="2" charset="0"/>
            </a:endParaRPr>
          </a:p>
        </p:txBody>
      </p:sp>
      <p:pic>
        <p:nvPicPr>
          <p:cNvPr id="11" name="Picture 10" descr="Chart, line chart&#10;&#10;Description automatically generated">
            <a:extLst>
              <a:ext uri="{FF2B5EF4-FFF2-40B4-BE49-F238E27FC236}">
                <a16:creationId xmlns:a16="http://schemas.microsoft.com/office/drawing/2014/main" id="{F347B846-D59F-E029-35B8-C0FBCAAB2F3D}"/>
              </a:ext>
            </a:extLst>
          </p:cNvPr>
          <p:cNvPicPr>
            <a:picLocks noChangeAspect="1"/>
          </p:cNvPicPr>
          <p:nvPr/>
        </p:nvPicPr>
        <p:blipFill>
          <a:blip r:embed="rId7"/>
          <a:stretch>
            <a:fillRect/>
          </a:stretch>
        </p:blipFill>
        <p:spPr>
          <a:xfrm>
            <a:off x="667151" y="1647685"/>
            <a:ext cx="6145347" cy="4610746"/>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16F361B-9C91-E47A-9144-D897B2607589}"/>
                  </a:ext>
                </a:extLst>
              </p:cNvPr>
              <p:cNvSpPr txBox="1"/>
              <p:nvPr/>
            </p:nvSpPr>
            <p:spPr>
              <a:xfrm>
                <a:off x="7298183" y="4690596"/>
                <a:ext cx="3229583" cy="46166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000" b="0" i="1" smtClean="0">
                          <a:latin typeface="Cambria Math" panose="02040503050406030204" pitchFamily="18" charset="0"/>
                        </a:rPr>
                        <m:t>𝑁</m:t>
                      </m:r>
                      <m:r>
                        <a:rPr lang="en-US" sz="3000" b="0" i="1" smtClean="0">
                          <a:latin typeface="Cambria Math" panose="02040503050406030204" pitchFamily="18" charset="0"/>
                        </a:rPr>
                        <m:t>=0</m:t>
                      </m:r>
                    </m:oMath>
                  </m:oMathPara>
                </a14:m>
                <a:endParaRPr lang="en-US" sz="3000" dirty="0"/>
              </a:p>
            </p:txBody>
          </p:sp>
        </mc:Choice>
        <mc:Fallback xmlns="">
          <p:sp>
            <p:nvSpPr>
              <p:cNvPr id="12" name="TextBox 11">
                <a:extLst>
                  <a:ext uri="{FF2B5EF4-FFF2-40B4-BE49-F238E27FC236}">
                    <a16:creationId xmlns:a16="http://schemas.microsoft.com/office/drawing/2014/main" id="{A16F361B-9C91-E47A-9144-D897B2607589}"/>
                  </a:ext>
                </a:extLst>
              </p:cNvPr>
              <p:cNvSpPr txBox="1">
                <a:spLocks noRot="1" noChangeAspect="1" noMove="1" noResize="1" noEditPoints="1" noAdjustHandles="1" noChangeArrowheads="1" noChangeShapeType="1" noTextEdit="1"/>
              </p:cNvSpPr>
              <p:nvPr/>
            </p:nvSpPr>
            <p:spPr>
              <a:xfrm>
                <a:off x="7298183" y="4690596"/>
                <a:ext cx="3229583" cy="461665"/>
              </a:xfrm>
              <a:prstGeom prst="rect">
                <a:avLst/>
              </a:prstGeom>
              <a:blipFill>
                <a:blip r:embed="rId8"/>
                <a:stretch>
                  <a:fillRect b="-5405"/>
                </a:stretch>
              </a:blipFill>
            </p:spPr>
            <p:txBody>
              <a:bodyPr/>
              <a:lstStyle/>
              <a:p>
                <a:r>
                  <a:rPr lang="en-US">
                    <a:noFill/>
                  </a:rPr>
                  <a:t> </a:t>
                </a:r>
              </a:p>
            </p:txBody>
          </p:sp>
        </mc:Fallback>
      </mc:AlternateContent>
      <p:sp>
        <p:nvSpPr>
          <p:cNvPr id="13" name="Right Brace 12">
            <a:extLst>
              <a:ext uri="{FF2B5EF4-FFF2-40B4-BE49-F238E27FC236}">
                <a16:creationId xmlns:a16="http://schemas.microsoft.com/office/drawing/2014/main" id="{35476969-7979-34E0-7E50-F6934E3CBFCF}"/>
              </a:ext>
            </a:extLst>
          </p:cNvPr>
          <p:cNvSpPr/>
          <p:nvPr/>
        </p:nvSpPr>
        <p:spPr>
          <a:xfrm>
            <a:off x="9918977" y="4196429"/>
            <a:ext cx="418289" cy="988334"/>
          </a:xfrm>
          <a:prstGeom prst="righ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62192769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3268B-B051-E138-13FA-F39C0B9C40B3}"/>
              </a:ext>
            </a:extLst>
          </p:cNvPr>
          <p:cNvSpPr>
            <a:spLocks noGrp="1"/>
          </p:cNvSpPr>
          <p:nvPr>
            <p:ph type="title"/>
          </p:nvPr>
        </p:nvSpPr>
        <p:spPr>
          <a:xfrm>
            <a:off x="680935" y="173897"/>
            <a:ext cx="11511065" cy="1325563"/>
          </a:xfrm>
        </p:spPr>
        <p:txBody>
          <a:bodyPr/>
          <a:lstStyle/>
          <a:p>
            <a:r>
              <a:rPr lang="en-US" dirty="0"/>
              <a:t>Logistic growth and equilibrium</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66F7DFF-E784-EBAA-E365-41E269C74F89}"/>
                  </a:ext>
                </a:extLst>
              </p:cNvPr>
              <p:cNvSpPr txBox="1"/>
              <p:nvPr/>
            </p:nvSpPr>
            <p:spPr>
              <a:xfrm>
                <a:off x="8009108" y="398006"/>
                <a:ext cx="3501957" cy="88626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latin typeface="Cambria Math" panose="02040503050406030204" pitchFamily="18" charset="0"/>
                            </a:rPr>
                          </m:ctrlPr>
                        </m:fPr>
                        <m:num>
                          <m:r>
                            <a:rPr lang="en-US" sz="3000" b="0" i="1" smtClean="0">
                              <a:latin typeface="Cambria Math" panose="02040503050406030204" pitchFamily="18" charset="0"/>
                            </a:rPr>
                            <m:t>𝑑𝑁</m:t>
                          </m:r>
                        </m:num>
                        <m:den>
                          <m:r>
                            <a:rPr lang="en-US" sz="3000" b="0" i="1" smtClean="0">
                              <a:latin typeface="Cambria Math" panose="02040503050406030204" pitchFamily="18" charset="0"/>
                            </a:rPr>
                            <m:t>𝑑𝑡</m:t>
                          </m:r>
                        </m:den>
                      </m:f>
                      <m:r>
                        <a:rPr lang="en-US" sz="3000" b="0" i="1" smtClean="0">
                          <a:latin typeface="Cambria Math" panose="02040503050406030204" pitchFamily="18" charset="0"/>
                        </a:rPr>
                        <m:t>=</m:t>
                      </m:r>
                      <m:r>
                        <a:rPr lang="en-US" sz="3000" b="0" i="1" smtClean="0">
                          <a:latin typeface="Cambria Math" panose="02040503050406030204" pitchFamily="18" charset="0"/>
                        </a:rPr>
                        <m:t>𝑟𝑁</m:t>
                      </m:r>
                      <m:d>
                        <m:dPr>
                          <m:ctrlPr>
                            <a:rPr lang="en-US" sz="3000" b="0" i="1" smtClean="0">
                              <a:latin typeface="Cambria Math" panose="02040503050406030204" pitchFamily="18" charset="0"/>
                            </a:rPr>
                          </m:ctrlPr>
                        </m:dPr>
                        <m:e>
                          <m:r>
                            <a:rPr lang="en-US" sz="3000" b="0" i="1" smtClean="0">
                              <a:latin typeface="Cambria Math" panose="02040503050406030204" pitchFamily="18" charset="0"/>
                            </a:rPr>
                            <m:t>1−</m:t>
                          </m:r>
                          <m:f>
                            <m:fPr>
                              <m:ctrlPr>
                                <a:rPr lang="en-US" sz="3000" b="0" i="1" smtClean="0">
                                  <a:latin typeface="Cambria Math" panose="02040503050406030204" pitchFamily="18" charset="0"/>
                                </a:rPr>
                              </m:ctrlPr>
                            </m:fPr>
                            <m:num>
                              <m:r>
                                <a:rPr lang="en-US" sz="3000" b="0" i="1" smtClean="0">
                                  <a:latin typeface="Cambria Math" panose="02040503050406030204" pitchFamily="18" charset="0"/>
                                </a:rPr>
                                <m:t>𝑁</m:t>
                              </m:r>
                            </m:num>
                            <m:den>
                              <m:r>
                                <a:rPr lang="en-US" sz="3000" b="0" i="1" smtClean="0">
                                  <a:latin typeface="Cambria Math" panose="02040503050406030204" pitchFamily="18" charset="0"/>
                                </a:rPr>
                                <m:t>𝐾</m:t>
                              </m:r>
                            </m:den>
                          </m:f>
                        </m:e>
                      </m:d>
                    </m:oMath>
                  </m:oMathPara>
                </a14:m>
                <a:endParaRPr lang="en-US" sz="3000" dirty="0"/>
              </a:p>
            </p:txBody>
          </p:sp>
        </mc:Choice>
        <mc:Fallback xmlns="">
          <p:sp>
            <p:nvSpPr>
              <p:cNvPr id="3" name="TextBox 2">
                <a:extLst>
                  <a:ext uri="{FF2B5EF4-FFF2-40B4-BE49-F238E27FC236}">
                    <a16:creationId xmlns:a16="http://schemas.microsoft.com/office/drawing/2014/main" id="{B66F7DFF-E784-EBAA-E365-41E269C74F89}"/>
                  </a:ext>
                </a:extLst>
              </p:cNvPr>
              <p:cNvSpPr txBox="1">
                <a:spLocks noRot="1" noChangeAspect="1" noMove="1" noResize="1" noEditPoints="1" noAdjustHandles="1" noChangeArrowheads="1" noChangeShapeType="1" noTextEdit="1"/>
              </p:cNvSpPr>
              <p:nvPr/>
            </p:nvSpPr>
            <p:spPr>
              <a:xfrm>
                <a:off x="8009108" y="398006"/>
                <a:ext cx="3501957" cy="886268"/>
              </a:xfrm>
              <a:prstGeom prst="rect">
                <a:avLst/>
              </a:prstGeom>
              <a:blipFill>
                <a:blip r:embed="rId3"/>
                <a:stretch>
                  <a:fillRect t="-1408" b="-1126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C2817DF7-60E5-E532-0DFD-BDF806C3FC7E}"/>
                  </a:ext>
                </a:extLst>
              </p:cNvPr>
              <p:cNvSpPr txBox="1"/>
              <p:nvPr/>
            </p:nvSpPr>
            <p:spPr>
              <a:xfrm>
                <a:off x="8230409" y="1508383"/>
                <a:ext cx="1400784" cy="88626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latin typeface="Cambria Math" panose="02040503050406030204" pitchFamily="18" charset="0"/>
                            </a:rPr>
                          </m:ctrlPr>
                        </m:fPr>
                        <m:num>
                          <m:r>
                            <a:rPr lang="en-US" sz="3000" b="0" i="1" smtClean="0">
                              <a:latin typeface="Cambria Math" panose="02040503050406030204" pitchFamily="18" charset="0"/>
                            </a:rPr>
                            <m:t>𝑑𝑁</m:t>
                          </m:r>
                        </m:num>
                        <m:den>
                          <m:r>
                            <a:rPr lang="en-US" sz="3000" b="0" i="1" smtClean="0">
                              <a:latin typeface="Cambria Math" panose="02040503050406030204" pitchFamily="18" charset="0"/>
                            </a:rPr>
                            <m:t>𝑑𝑡</m:t>
                          </m:r>
                        </m:den>
                      </m:f>
                      <m:r>
                        <a:rPr lang="en-US" sz="3000" b="0" i="1" smtClean="0">
                          <a:latin typeface="Cambria Math" panose="02040503050406030204" pitchFamily="18" charset="0"/>
                        </a:rPr>
                        <m:t>=0</m:t>
                      </m:r>
                    </m:oMath>
                  </m:oMathPara>
                </a14:m>
                <a:endParaRPr lang="en-US" sz="3000" dirty="0"/>
              </a:p>
            </p:txBody>
          </p:sp>
        </mc:Choice>
        <mc:Fallback xmlns="">
          <p:sp>
            <p:nvSpPr>
              <p:cNvPr id="4" name="TextBox 3">
                <a:extLst>
                  <a:ext uri="{FF2B5EF4-FFF2-40B4-BE49-F238E27FC236}">
                    <a16:creationId xmlns:a16="http://schemas.microsoft.com/office/drawing/2014/main" id="{C2817DF7-60E5-E532-0DFD-BDF806C3FC7E}"/>
                  </a:ext>
                </a:extLst>
              </p:cNvPr>
              <p:cNvSpPr txBox="1">
                <a:spLocks noRot="1" noChangeAspect="1" noMove="1" noResize="1" noEditPoints="1" noAdjustHandles="1" noChangeArrowheads="1" noChangeShapeType="1" noTextEdit="1"/>
              </p:cNvSpPr>
              <p:nvPr/>
            </p:nvSpPr>
            <p:spPr>
              <a:xfrm>
                <a:off x="8230409" y="1508383"/>
                <a:ext cx="1400784" cy="886268"/>
              </a:xfrm>
              <a:prstGeom prst="rect">
                <a:avLst/>
              </a:prstGeom>
              <a:blipFill>
                <a:blip r:embed="rId4"/>
                <a:stretch>
                  <a:fillRect l="-3604" t="-1408" r="-2703" b="-1267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4C9593A0-5B0C-3BEE-0AA1-0344A2FDB795}"/>
                  </a:ext>
                </a:extLst>
              </p:cNvPr>
              <p:cNvSpPr txBox="1"/>
              <p:nvPr/>
            </p:nvSpPr>
            <p:spPr>
              <a:xfrm>
                <a:off x="8209334" y="2394651"/>
                <a:ext cx="3229583" cy="87408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000" i="1" smtClean="0">
                          <a:latin typeface="Cambria Math" panose="02040503050406030204" pitchFamily="18" charset="0"/>
                        </a:rPr>
                        <m:t>0</m:t>
                      </m:r>
                      <m:r>
                        <a:rPr lang="en-US" sz="3000" b="0" i="1" smtClean="0">
                          <a:latin typeface="Cambria Math" panose="02040503050406030204" pitchFamily="18" charset="0"/>
                        </a:rPr>
                        <m:t>=</m:t>
                      </m:r>
                      <m:r>
                        <a:rPr lang="en-US" sz="3000" b="0" i="1" smtClean="0">
                          <a:latin typeface="Cambria Math" panose="02040503050406030204" pitchFamily="18" charset="0"/>
                        </a:rPr>
                        <m:t>𝑟𝑁</m:t>
                      </m:r>
                      <m:d>
                        <m:dPr>
                          <m:ctrlPr>
                            <a:rPr lang="en-US" sz="3000" b="0" i="1" smtClean="0">
                              <a:latin typeface="Cambria Math" panose="02040503050406030204" pitchFamily="18" charset="0"/>
                            </a:rPr>
                          </m:ctrlPr>
                        </m:dPr>
                        <m:e>
                          <m:r>
                            <a:rPr lang="en-US" sz="3000" b="0" i="1" smtClean="0">
                              <a:latin typeface="Cambria Math" panose="02040503050406030204" pitchFamily="18" charset="0"/>
                            </a:rPr>
                            <m:t>1−</m:t>
                          </m:r>
                          <m:f>
                            <m:fPr>
                              <m:ctrlPr>
                                <a:rPr lang="en-US" sz="3000" b="0" i="1" smtClean="0">
                                  <a:latin typeface="Cambria Math" panose="02040503050406030204" pitchFamily="18" charset="0"/>
                                </a:rPr>
                              </m:ctrlPr>
                            </m:fPr>
                            <m:num>
                              <m:r>
                                <a:rPr lang="en-US" sz="3000" b="0" i="1" smtClean="0">
                                  <a:latin typeface="Cambria Math" panose="02040503050406030204" pitchFamily="18" charset="0"/>
                                </a:rPr>
                                <m:t>𝑁</m:t>
                              </m:r>
                            </m:num>
                            <m:den>
                              <m:r>
                                <a:rPr lang="en-US" sz="3000" b="0" i="1" smtClean="0">
                                  <a:latin typeface="Cambria Math" panose="02040503050406030204" pitchFamily="18" charset="0"/>
                                </a:rPr>
                                <m:t>𝐾</m:t>
                              </m:r>
                            </m:den>
                          </m:f>
                        </m:e>
                      </m:d>
                    </m:oMath>
                  </m:oMathPara>
                </a14:m>
                <a:endParaRPr lang="en-US" sz="3000" dirty="0"/>
              </a:p>
            </p:txBody>
          </p:sp>
        </mc:Choice>
        <mc:Fallback xmlns="">
          <p:sp>
            <p:nvSpPr>
              <p:cNvPr id="6" name="TextBox 5">
                <a:extLst>
                  <a:ext uri="{FF2B5EF4-FFF2-40B4-BE49-F238E27FC236}">
                    <a16:creationId xmlns:a16="http://schemas.microsoft.com/office/drawing/2014/main" id="{4C9593A0-5B0C-3BEE-0AA1-0344A2FDB795}"/>
                  </a:ext>
                </a:extLst>
              </p:cNvPr>
              <p:cNvSpPr txBox="1">
                <a:spLocks noRot="1" noChangeAspect="1" noMove="1" noResize="1" noEditPoints="1" noAdjustHandles="1" noChangeArrowheads="1" noChangeShapeType="1" noTextEdit="1"/>
              </p:cNvSpPr>
              <p:nvPr/>
            </p:nvSpPr>
            <p:spPr>
              <a:xfrm>
                <a:off x="8209334" y="2394651"/>
                <a:ext cx="3229583" cy="874085"/>
              </a:xfrm>
              <a:prstGeom prst="rect">
                <a:avLst/>
              </a:prstGeom>
              <a:blipFill>
                <a:blip r:embed="rId5"/>
                <a:stretch>
                  <a:fillRect t="-1429" b="-1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2B6985B8-9EEF-C535-AC1E-6266F51688EE}"/>
                  </a:ext>
                </a:extLst>
              </p:cNvPr>
              <p:cNvSpPr txBox="1"/>
              <p:nvPr/>
            </p:nvSpPr>
            <p:spPr>
              <a:xfrm>
                <a:off x="7551099" y="4163927"/>
                <a:ext cx="3229583" cy="46166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000" b="0" i="1" smtClean="0">
                          <a:latin typeface="Cambria Math" panose="02040503050406030204" pitchFamily="18" charset="0"/>
                        </a:rPr>
                        <m:t>𝑁</m:t>
                      </m:r>
                      <m:r>
                        <a:rPr lang="en-US" sz="3000" b="0" i="1" smtClean="0">
                          <a:latin typeface="Cambria Math" panose="02040503050406030204" pitchFamily="18" charset="0"/>
                        </a:rPr>
                        <m:t>=</m:t>
                      </m:r>
                      <m:r>
                        <a:rPr lang="en-US" sz="3000" b="0" i="1" smtClean="0">
                          <a:latin typeface="Cambria Math" panose="02040503050406030204" pitchFamily="18" charset="0"/>
                        </a:rPr>
                        <m:t>𝐾</m:t>
                      </m:r>
                      <m:r>
                        <a:rPr lang="en-US" sz="3000" b="0" i="1" smtClean="0">
                          <a:latin typeface="Cambria Math" panose="02040503050406030204" pitchFamily="18" charset="0"/>
                        </a:rPr>
                        <m:t> </m:t>
                      </m:r>
                      <m:r>
                        <m:rPr>
                          <m:sty m:val="p"/>
                        </m:rPr>
                        <a:rPr lang="en-US" sz="3000" b="0" i="0" smtClean="0">
                          <a:latin typeface="Cambria Math" panose="02040503050406030204" pitchFamily="18" charset="0"/>
                        </a:rPr>
                        <m:t>or</m:t>
                      </m:r>
                    </m:oMath>
                  </m:oMathPara>
                </a14:m>
                <a:endParaRPr lang="en-US" sz="3000" dirty="0"/>
              </a:p>
            </p:txBody>
          </p:sp>
        </mc:Choice>
        <mc:Fallback xmlns="">
          <p:sp>
            <p:nvSpPr>
              <p:cNvPr id="8" name="TextBox 7">
                <a:extLst>
                  <a:ext uri="{FF2B5EF4-FFF2-40B4-BE49-F238E27FC236}">
                    <a16:creationId xmlns:a16="http://schemas.microsoft.com/office/drawing/2014/main" id="{2B6985B8-9EEF-C535-AC1E-6266F51688EE}"/>
                  </a:ext>
                </a:extLst>
              </p:cNvPr>
              <p:cNvSpPr txBox="1">
                <a:spLocks noRot="1" noChangeAspect="1" noMove="1" noResize="1" noEditPoints="1" noAdjustHandles="1" noChangeArrowheads="1" noChangeShapeType="1" noTextEdit="1"/>
              </p:cNvSpPr>
              <p:nvPr/>
            </p:nvSpPr>
            <p:spPr>
              <a:xfrm>
                <a:off x="7551099" y="4163927"/>
                <a:ext cx="3229583" cy="461665"/>
              </a:xfrm>
              <a:prstGeom prst="rect">
                <a:avLst/>
              </a:prstGeom>
              <a:blipFill>
                <a:blip r:embed="rId6"/>
                <a:stretch>
                  <a:fillRect t="-7895" b="-34211"/>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19451AF5-03D6-681F-8210-FB6C4F854698}"/>
              </a:ext>
            </a:extLst>
          </p:cNvPr>
          <p:cNvSpPr txBox="1"/>
          <p:nvPr/>
        </p:nvSpPr>
        <p:spPr>
          <a:xfrm>
            <a:off x="10337266" y="4163927"/>
            <a:ext cx="1854734" cy="1292662"/>
          </a:xfrm>
          <a:prstGeom prst="rect">
            <a:avLst/>
          </a:prstGeom>
          <a:noFill/>
        </p:spPr>
        <p:txBody>
          <a:bodyPr wrap="square">
            <a:spAutoFit/>
          </a:bodyPr>
          <a:lstStyle/>
          <a:p>
            <a:pPr algn="ctr"/>
            <a:r>
              <a:rPr lang="en-US" sz="2600" dirty="0">
                <a:latin typeface="Helvetica" pitchFamily="2" charset="0"/>
              </a:rPr>
              <a:t>l</a:t>
            </a:r>
            <a:r>
              <a:rPr lang="en-US" sz="2600" dirty="0">
                <a:effectLst/>
                <a:latin typeface="Helvetica" pitchFamily="2" charset="0"/>
              </a:rPr>
              <a:t>ogistic growth </a:t>
            </a:r>
            <a:r>
              <a:rPr lang="en-US" sz="2600" b="1" dirty="0">
                <a:solidFill>
                  <a:srgbClr val="C00000"/>
                </a:solidFill>
                <a:effectLst/>
                <a:latin typeface="Helvetica" pitchFamily="2" charset="0"/>
              </a:rPr>
              <a:t>equilibria</a:t>
            </a:r>
            <a:endParaRPr lang="en-US" sz="2600" dirty="0">
              <a:effectLst/>
              <a:latin typeface="Helvetica" pitchFamily="2" charset="0"/>
            </a:endParaRPr>
          </a:p>
        </p:txBody>
      </p:sp>
      <p:pic>
        <p:nvPicPr>
          <p:cNvPr id="11" name="Picture 10" descr="Chart, line chart&#10;&#10;Description automatically generated">
            <a:extLst>
              <a:ext uri="{FF2B5EF4-FFF2-40B4-BE49-F238E27FC236}">
                <a16:creationId xmlns:a16="http://schemas.microsoft.com/office/drawing/2014/main" id="{F347B846-D59F-E029-35B8-C0FBCAAB2F3D}"/>
              </a:ext>
            </a:extLst>
          </p:cNvPr>
          <p:cNvPicPr>
            <a:picLocks noChangeAspect="1"/>
          </p:cNvPicPr>
          <p:nvPr/>
        </p:nvPicPr>
        <p:blipFill>
          <a:blip r:embed="rId7"/>
          <a:stretch>
            <a:fillRect/>
          </a:stretch>
        </p:blipFill>
        <p:spPr>
          <a:xfrm>
            <a:off x="667151" y="1647685"/>
            <a:ext cx="6145347" cy="4610746"/>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16F361B-9C91-E47A-9144-D897B2607589}"/>
                  </a:ext>
                </a:extLst>
              </p:cNvPr>
              <p:cNvSpPr txBox="1"/>
              <p:nvPr/>
            </p:nvSpPr>
            <p:spPr>
              <a:xfrm>
                <a:off x="7298183" y="4690596"/>
                <a:ext cx="3229583" cy="46166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000" b="0" i="1" smtClean="0">
                          <a:latin typeface="Cambria Math" panose="02040503050406030204" pitchFamily="18" charset="0"/>
                        </a:rPr>
                        <m:t>𝑁</m:t>
                      </m:r>
                      <m:r>
                        <a:rPr lang="en-US" sz="3000" b="0" i="1" smtClean="0">
                          <a:latin typeface="Cambria Math" panose="02040503050406030204" pitchFamily="18" charset="0"/>
                        </a:rPr>
                        <m:t>=0</m:t>
                      </m:r>
                    </m:oMath>
                  </m:oMathPara>
                </a14:m>
                <a:endParaRPr lang="en-US" sz="3000" dirty="0"/>
              </a:p>
            </p:txBody>
          </p:sp>
        </mc:Choice>
        <mc:Fallback xmlns="">
          <p:sp>
            <p:nvSpPr>
              <p:cNvPr id="12" name="TextBox 11">
                <a:extLst>
                  <a:ext uri="{FF2B5EF4-FFF2-40B4-BE49-F238E27FC236}">
                    <a16:creationId xmlns:a16="http://schemas.microsoft.com/office/drawing/2014/main" id="{A16F361B-9C91-E47A-9144-D897B2607589}"/>
                  </a:ext>
                </a:extLst>
              </p:cNvPr>
              <p:cNvSpPr txBox="1">
                <a:spLocks noRot="1" noChangeAspect="1" noMove="1" noResize="1" noEditPoints="1" noAdjustHandles="1" noChangeArrowheads="1" noChangeShapeType="1" noTextEdit="1"/>
              </p:cNvSpPr>
              <p:nvPr/>
            </p:nvSpPr>
            <p:spPr>
              <a:xfrm>
                <a:off x="7298183" y="4690596"/>
                <a:ext cx="3229583" cy="461665"/>
              </a:xfrm>
              <a:prstGeom prst="rect">
                <a:avLst/>
              </a:prstGeom>
              <a:blipFill>
                <a:blip r:embed="rId8"/>
                <a:stretch>
                  <a:fillRect b="-5405"/>
                </a:stretch>
              </a:blipFill>
            </p:spPr>
            <p:txBody>
              <a:bodyPr/>
              <a:lstStyle/>
              <a:p>
                <a:r>
                  <a:rPr lang="en-US">
                    <a:noFill/>
                  </a:rPr>
                  <a:t> </a:t>
                </a:r>
              </a:p>
            </p:txBody>
          </p:sp>
        </mc:Fallback>
      </mc:AlternateContent>
      <p:sp>
        <p:nvSpPr>
          <p:cNvPr id="13" name="Right Brace 12">
            <a:extLst>
              <a:ext uri="{FF2B5EF4-FFF2-40B4-BE49-F238E27FC236}">
                <a16:creationId xmlns:a16="http://schemas.microsoft.com/office/drawing/2014/main" id="{35476969-7979-34E0-7E50-F6934E3CBFCF}"/>
              </a:ext>
            </a:extLst>
          </p:cNvPr>
          <p:cNvSpPr/>
          <p:nvPr/>
        </p:nvSpPr>
        <p:spPr>
          <a:xfrm>
            <a:off x="9918977" y="4196429"/>
            <a:ext cx="418289" cy="988334"/>
          </a:xfrm>
          <a:prstGeom prst="righ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TextBox 4">
            <a:extLst>
              <a:ext uri="{FF2B5EF4-FFF2-40B4-BE49-F238E27FC236}">
                <a16:creationId xmlns:a16="http://schemas.microsoft.com/office/drawing/2014/main" id="{693483D1-B4B0-948D-2657-4B8E1020E502}"/>
              </a:ext>
            </a:extLst>
          </p:cNvPr>
          <p:cNvSpPr txBox="1"/>
          <p:nvPr/>
        </p:nvSpPr>
        <p:spPr>
          <a:xfrm>
            <a:off x="-71450" y="6204885"/>
            <a:ext cx="2718071" cy="492443"/>
          </a:xfrm>
          <a:prstGeom prst="rect">
            <a:avLst/>
          </a:prstGeom>
          <a:noFill/>
        </p:spPr>
        <p:txBody>
          <a:bodyPr wrap="square">
            <a:spAutoFit/>
          </a:bodyPr>
          <a:lstStyle/>
          <a:p>
            <a:pPr algn="ctr"/>
            <a:r>
              <a:rPr lang="en-US" sz="2600" dirty="0">
                <a:latin typeface="Helvetica" pitchFamily="2" charset="0"/>
              </a:rPr>
              <a:t>What is </a:t>
            </a:r>
            <a:r>
              <a:rPr lang="en-US" sz="2600" b="1" dirty="0">
                <a:solidFill>
                  <a:srgbClr val="C00000"/>
                </a:solidFill>
                <a:latin typeface="Helvetica" pitchFamily="2" charset="0"/>
              </a:rPr>
              <a:t>K</a:t>
            </a:r>
            <a:r>
              <a:rPr lang="en-US" sz="2600" dirty="0">
                <a:latin typeface="Helvetica" pitchFamily="2" charset="0"/>
              </a:rPr>
              <a:t>?</a:t>
            </a:r>
            <a:endParaRPr lang="en-US" sz="2600" dirty="0">
              <a:effectLst/>
              <a:latin typeface="Helvetica" pitchFamily="2" charset="0"/>
            </a:endParaRPr>
          </a:p>
        </p:txBody>
      </p:sp>
    </p:spTree>
    <p:extLst>
      <p:ext uri="{BB962C8B-B14F-4D97-AF65-F5344CB8AC3E}">
        <p14:creationId xmlns:p14="http://schemas.microsoft.com/office/powerpoint/2010/main" val="15752952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06AA878-DAED-C747-ACAC-D9A089A963F4}"/>
              </a:ext>
            </a:extLst>
          </p:cNvPr>
          <p:cNvSpPr/>
          <p:nvPr/>
        </p:nvSpPr>
        <p:spPr>
          <a:xfrm>
            <a:off x="5014723" y="3429001"/>
            <a:ext cx="5412813" cy="3008188"/>
          </a:xfrm>
          <a:prstGeom prst="rect">
            <a:avLst/>
          </a:prstGeom>
          <a:solidFill>
            <a:srgbClr val="F1C782"/>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5" descr="A close up of text on a white background&#10;&#10;Description automatically generated">
            <a:extLst>
              <a:ext uri="{FF2B5EF4-FFF2-40B4-BE49-F238E27FC236}">
                <a16:creationId xmlns:a16="http://schemas.microsoft.com/office/drawing/2014/main" id="{81042D63-B4C8-AD4D-B1B4-C82B837CB2B8}"/>
              </a:ext>
            </a:extLst>
          </p:cNvPr>
          <p:cNvPicPr>
            <a:picLocks noChangeAspect="1"/>
          </p:cNvPicPr>
          <p:nvPr/>
        </p:nvPicPr>
        <p:blipFill rotWithShape="1">
          <a:blip r:embed="rId3"/>
          <a:srcRect l="6701" r="8687" b="-2"/>
          <a:stretch/>
        </p:blipFill>
        <p:spPr>
          <a:xfrm>
            <a:off x="1762227" y="321733"/>
            <a:ext cx="3120339" cy="6214534"/>
          </a:xfrm>
          <a:prstGeom prst="rect">
            <a:avLst/>
          </a:prstGeom>
        </p:spPr>
      </p:pic>
      <p:pic>
        <p:nvPicPr>
          <p:cNvPr id="6" name="Picture 5" descr="A picture containing indoor, table, filled, sitting&#10;&#10;Description automatically generated">
            <a:extLst>
              <a:ext uri="{FF2B5EF4-FFF2-40B4-BE49-F238E27FC236}">
                <a16:creationId xmlns:a16="http://schemas.microsoft.com/office/drawing/2014/main" id="{D9CD38A2-A996-8D48-976E-833444456F90}"/>
              </a:ext>
            </a:extLst>
          </p:cNvPr>
          <p:cNvPicPr>
            <a:picLocks noChangeAspect="1"/>
          </p:cNvPicPr>
          <p:nvPr/>
        </p:nvPicPr>
        <p:blipFill rotWithShape="1">
          <a:blip r:embed="rId4"/>
          <a:srcRect t="1199"/>
          <a:stretch/>
        </p:blipFill>
        <p:spPr>
          <a:xfrm>
            <a:off x="5014723" y="299363"/>
            <a:ext cx="5412813" cy="3008188"/>
          </a:xfrm>
          <a:prstGeom prst="rect">
            <a:avLst/>
          </a:prstGeom>
        </p:spPr>
      </p:pic>
      <p:sp>
        <p:nvSpPr>
          <p:cNvPr id="9" name="Title 1">
            <a:extLst>
              <a:ext uri="{FF2B5EF4-FFF2-40B4-BE49-F238E27FC236}">
                <a16:creationId xmlns:a16="http://schemas.microsoft.com/office/drawing/2014/main" id="{F7D0AA47-3046-BE4B-B296-14C86471CD77}"/>
              </a:ext>
            </a:extLst>
          </p:cNvPr>
          <p:cNvSpPr txBox="1">
            <a:spLocks/>
          </p:cNvSpPr>
          <p:nvPr/>
        </p:nvSpPr>
        <p:spPr>
          <a:xfrm>
            <a:off x="5247287" y="4933096"/>
            <a:ext cx="4947682" cy="1199917"/>
          </a:xfrm>
          <a:prstGeom prst="rect">
            <a:avLst/>
          </a:prstGeom>
        </p:spPr>
        <p:txBody>
          <a:bodyPr vert="horz" lIns="91440" tIns="45720" rIns="91440" bIns="45720" rtlCol="0" anchor="b">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defTabSz="914400">
              <a:spcAft>
                <a:spcPts val="600"/>
              </a:spcAft>
            </a:pPr>
            <a:r>
              <a:rPr lang="en-US" sz="2800" dirty="0">
                <a:latin typeface="+mn-lt"/>
              </a:rPr>
              <a:t>Natural history gave way to the </a:t>
            </a:r>
            <a:r>
              <a:rPr lang="en-US" sz="2800" b="1" dirty="0">
                <a:solidFill>
                  <a:srgbClr val="C00000"/>
                </a:solidFill>
                <a:latin typeface="+mn-lt"/>
              </a:rPr>
              <a:t>natural sciences </a:t>
            </a:r>
            <a:r>
              <a:rPr lang="en-US" sz="2800" dirty="0">
                <a:latin typeface="+mn-lt"/>
              </a:rPr>
              <a:t>when those observations became </a:t>
            </a:r>
            <a:r>
              <a:rPr lang="en-US" sz="2800" b="1" dirty="0">
                <a:solidFill>
                  <a:srgbClr val="C00000"/>
                </a:solidFill>
                <a:latin typeface="+mn-lt"/>
              </a:rPr>
              <a:t>systematic</a:t>
            </a:r>
            <a:r>
              <a:rPr lang="en-US" sz="2800" dirty="0">
                <a:latin typeface="+mn-lt"/>
              </a:rPr>
              <a:t> and were used to support </a:t>
            </a:r>
            <a:r>
              <a:rPr lang="en-US" sz="2800" b="1" dirty="0">
                <a:solidFill>
                  <a:srgbClr val="C00000"/>
                </a:solidFill>
                <a:latin typeface="+mn-lt"/>
              </a:rPr>
              <a:t>general laws and principles </a:t>
            </a:r>
            <a:r>
              <a:rPr lang="en-US" sz="2800" dirty="0">
                <a:latin typeface="+mn-lt"/>
              </a:rPr>
              <a:t>describing the natural world.</a:t>
            </a:r>
            <a:endParaRPr lang="en-US" sz="2800" dirty="0">
              <a:solidFill>
                <a:srgbClr val="FFFFFF"/>
              </a:solidFill>
              <a:latin typeface="+mn-lt"/>
            </a:endParaRPr>
          </a:p>
        </p:txBody>
      </p:sp>
    </p:spTree>
    <p:extLst>
      <p:ext uri="{BB962C8B-B14F-4D97-AF65-F5344CB8AC3E}">
        <p14:creationId xmlns:p14="http://schemas.microsoft.com/office/powerpoint/2010/main" val="227228512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3268B-B051-E138-13FA-F39C0B9C40B3}"/>
              </a:ext>
            </a:extLst>
          </p:cNvPr>
          <p:cNvSpPr>
            <a:spLocks noGrp="1"/>
          </p:cNvSpPr>
          <p:nvPr>
            <p:ph type="title"/>
          </p:nvPr>
        </p:nvSpPr>
        <p:spPr>
          <a:xfrm>
            <a:off x="680935" y="173897"/>
            <a:ext cx="11511065" cy="1325563"/>
          </a:xfrm>
        </p:spPr>
        <p:txBody>
          <a:bodyPr/>
          <a:lstStyle/>
          <a:p>
            <a:r>
              <a:rPr lang="en-US" dirty="0"/>
              <a:t>Logistic growth and equilibrium</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66F7DFF-E784-EBAA-E365-41E269C74F89}"/>
                  </a:ext>
                </a:extLst>
              </p:cNvPr>
              <p:cNvSpPr txBox="1"/>
              <p:nvPr/>
            </p:nvSpPr>
            <p:spPr>
              <a:xfrm>
                <a:off x="8009108" y="398006"/>
                <a:ext cx="3501957" cy="88626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latin typeface="Cambria Math" panose="02040503050406030204" pitchFamily="18" charset="0"/>
                            </a:rPr>
                          </m:ctrlPr>
                        </m:fPr>
                        <m:num>
                          <m:r>
                            <a:rPr lang="en-US" sz="3000" b="0" i="1" smtClean="0">
                              <a:latin typeface="Cambria Math" panose="02040503050406030204" pitchFamily="18" charset="0"/>
                            </a:rPr>
                            <m:t>𝑑𝑁</m:t>
                          </m:r>
                        </m:num>
                        <m:den>
                          <m:r>
                            <a:rPr lang="en-US" sz="3000" b="0" i="1" smtClean="0">
                              <a:latin typeface="Cambria Math" panose="02040503050406030204" pitchFamily="18" charset="0"/>
                            </a:rPr>
                            <m:t>𝑑𝑡</m:t>
                          </m:r>
                        </m:den>
                      </m:f>
                      <m:r>
                        <a:rPr lang="en-US" sz="3000" b="0" i="1" smtClean="0">
                          <a:latin typeface="Cambria Math" panose="02040503050406030204" pitchFamily="18" charset="0"/>
                        </a:rPr>
                        <m:t>=</m:t>
                      </m:r>
                      <m:r>
                        <a:rPr lang="en-US" sz="3000" b="0" i="1" smtClean="0">
                          <a:latin typeface="Cambria Math" panose="02040503050406030204" pitchFamily="18" charset="0"/>
                        </a:rPr>
                        <m:t>𝑟𝑁</m:t>
                      </m:r>
                      <m:d>
                        <m:dPr>
                          <m:ctrlPr>
                            <a:rPr lang="en-US" sz="3000" b="0" i="1" smtClean="0">
                              <a:latin typeface="Cambria Math" panose="02040503050406030204" pitchFamily="18" charset="0"/>
                            </a:rPr>
                          </m:ctrlPr>
                        </m:dPr>
                        <m:e>
                          <m:r>
                            <a:rPr lang="en-US" sz="3000" b="0" i="1" smtClean="0">
                              <a:latin typeface="Cambria Math" panose="02040503050406030204" pitchFamily="18" charset="0"/>
                            </a:rPr>
                            <m:t>1−</m:t>
                          </m:r>
                          <m:f>
                            <m:fPr>
                              <m:ctrlPr>
                                <a:rPr lang="en-US" sz="3000" b="0" i="1" smtClean="0">
                                  <a:latin typeface="Cambria Math" panose="02040503050406030204" pitchFamily="18" charset="0"/>
                                </a:rPr>
                              </m:ctrlPr>
                            </m:fPr>
                            <m:num>
                              <m:r>
                                <a:rPr lang="en-US" sz="3000" b="0" i="1" smtClean="0">
                                  <a:latin typeface="Cambria Math" panose="02040503050406030204" pitchFamily="18" charset="0"/>
                                </a:rPr>
                                <m:t>𝑁</m:t>
                              </m:r>
                            </m:num>
                            <m:den>
                              <m:r>
                                <a:rPr lang="en-US" sz="3000" b="0" i="1" smtClean="0">
                                  <a:latin typeface="Cambria Math" panose="02040503050406030204" pitchFamily="18" charset="0"/>
                                </a:rPr>
                                <m:t>𝐾</m:t>
                              </m:r>
                            </m:den>
                          </m:f>
                        </m:e>
                      </m:d>
                    </m:oMath>
                  </m:oMathPara>
                </a14:m>
                <a:endParaRPr lang="en-US" sz="3000" dirty="0"/>
              </a:p>
            </p:txBody>
          </p:sp>
        </mc:Choice>
        <mc:Fallback xmlns="">
          <p:sp>
            <p:nvSpPr>
              <p:cNvPr id="3" name="TextBox 2">
                <a:extLst>
                  <a:ext uri="{FF2B5EF4-FFF2-40B4-BE49-F238E27FC236}">
                    <a16:creationId xmlns:a16="http://schemas.microsoft.com/office/drawing/2014/main" id="{B66F7DFF-E784-EBAA-E365-41E269C74F89}"/>
                  </a:ext>
                </a:extLst>
              </p:cNvPr>
              <p:cNvSpPr txBox="1">
                <a:spLocks noRot="1" noChangeAspect="1" noMove="1" noResize="1" noEditPoints="1" noAdjustHandles="1" noChangeArrowheads="1" noChangeShapeType="1" noTextEdit="1"/>
              </p:cNvSpPr>
              <p:nvPr/>
            </p:nvSpPr>
            <p:spPr>
              <a:xfrm>
                <a:off x="8009108" y="398006"/>
                <a:ext cx="3501957" cy="886268"/>
              </a:xfrm>
              <a:prstGeom prst="rect">
                <a:avLst/>
              </a:prstGeom>
              <a:blipFill>
                <a:blip r:embed="rId3"/>
                <a:stretch>
                  <a:fillRect t="-1408" b="-1126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C2817DF7-60E5-E532-0DFD-BDF806C3FC7E}"/>
                  </a:ext>
                </a:extLst>
              </p:cNvPr>
              <p:cNvSpPr txBox="1"/>
              <p:nvPr/>
            </p:nvSpPr>
            <p:spPr>
              <a:xfrm>
                <a:off x="8230409" y="1508383"/>
                <a:ext cx="1400784" cy="88626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latin typeface="Cambria Math" panose="02040503050406030204" pitchFamily="18" charset="0"/>
                            </a:rPr>
                          </m:ctrlPr>
                        </m:fPr>
                        <m:num>
                          <m:r>
                            <a:rPr lang="en-US" sz="3000" b="0" i="1" smtClean="0">
                              <a:latin typeface="Cambria Math" panose="02040503050406030204" pitchFamily="18" charset="0"/>
                            </a:rPr>
                            <m:t>𝑑𝑁</m:t>
                          </m:r>
                        </m:num>
                        <m:den>
                          <m:r>
                            <a:rPr lang="en-US" sz="3000" b="0" i="1" smtClean="0">
                              <a:latin typeface="Cambria Math" panose="02040503050406030204" pitchFamily="18" charset="0"/>
                            </a:rPr>
                            <m:t>𝑑𝑡</m:t>
                          </m:r>
                        </m:den>
                      </m:f>
                      <m:r>
                        <a:rPr lang="en-US" sz="3000" b="0" i="1" smtClean="0">
                          <a:latin typeface="Cambria Math" panose="02040503050406030204" pitchFamily="18" charset="0"/>
                        </a:rPr>
                        <m:t>=0</m:t>
                      </m:r>
                    </m:oMath>
                  </m:oMathPara>
                </a14:m>
                <a:endParaRPr lang="en-US" sz="3000" dirty="0"/>
              </a:p>
            </p:txBody>
          </p:sp>
        </mc:Choice>
        <mc:Fallback xmlns="">
          <p:sp>
            <p:nvSpPr>
              <p:cNvPr id="4" name="TextBox 3">
                <a:extLst>
                  <a:ext uri="{FF2B5EF4-FFF2-40B4-BE49-F238E27FC236}">
                    <a16:creationId xmlns:a16="http://schemas.microsoft.com/office/drawing/2014/main" id="{C2817DF7-60E5-E532-0DFD-BDF806C3FC7E}"/>
                  </a:ext>
                </a:extLst>
              </p:cNvPr>
              <p:cNvSpPr txBox="1">
                <a:spLocks noRot="1" noChangeAspect="1" noMove="1" noResize="1" noEditPoints="1" noAdjustHandles="1" noChangeArrowheads="1" noChangeShapeType="1" noTextEdit="1"/>
              </p:cNvSpPr>
              <p:nvPr/>
            </p:nvSpPr>
            <p:spPr>
              <a:xfrm>
                <a:off x="8230409" y="1508383"/>
                <a:ext cx="1400784" cy="886268"/>
              </a:xfrm>
              <a:prstGeom prst="rect">
                <a:avLst/>
              </a:prstGeom>
              <a:blipFill>
                <a:blip r:embed="rId4"/>
                <a:stretch>
                  <a:fillRect l="-3604" t="-1408" r="-2703" b="-1267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4C9593A0-5B0C-3BEE-0AA1-0344A2FDB795}"/>
                  </a:ext>
                </a:extLst>
              </p:cNvPr>
              <p:cNvSpPr txBox="1"/>
              <p:nvPr/>
            </p:nvSpPr>
            <p:spPr>
              <a:xfrm>
                <a:off x="8209334" y="2394651"/>
                <a:ext cx="3229583" cy="87408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000" i="1" smtClean="0">
                          <a:latin typeface="Cambria Math" panose="02040503050406030204" pitchFamily="18" charset="0"/>
                        </a:rPr>
                        <m:t>0</m:t>
                      </m:r>
                      <m:r>
                        <a:rPr lang="en-US" sz="3000" b="0" i="1" smtClean="0">
                          <a:latin typeface="Cambria Math" panose="02040503050406030204" pitchFamily="18" charset="0"/>
                        </a:rPr>
                        <m:t>=</m:t>
                      </m:r>
                      <m:r>
                        <a:rPr lang="en-US" sz="3000" b="0" i="1" smtClean="0">
                          <a:latin typeface="Cambria Math" panose="02040503050406030204" pitchFamily="18" charset="0"/>
                        </a:rPr>
                        <m:t>𝑟𝑁</m:t>
                      </m:r>
                      <m:d>
                        <m:dPr>
                          <m:ctrlPr>
                            <a:rPr lang="en-US" sz="3000" b="0" i="1" smtClean="0">
                              <a:latin typeface="Cambria Math" panose="02040503050406030204" pitchFamily="18" charset="0"/>
                            </a:rPr>
                          </m:ctrlPr>
                        </m:dPr>
                        <m:e>
                          <m:r>
                            <a:rPr lang="en-US" sz="3000" b="0" i="1" smtClean="0">
                              <a:latin typeface="Cambria Math" panose="02040503050406030204" pitchFamily="18" charset="0"/>
                            </a:rPr>
                            <m:t>1−</m:t>
                          </m:r>
                          <m:f>
                            <m:fPr>
                              <m:ctrlPr>
                                <a:rPr lang="en-US" sz="3000" b="0" i="1" smtClean="0">
                                  <a:latin typeface="Cambria Math" panose="02040503050406030204" pitchFamily="18" charset="0"/>
                                </a:rPr>
                              </m:ctrlPr>
                            </m:fPr>
                            <m:num>
                              <m:r>
                                <a:rPr lang="en-US" sz="3000" b="0" i="1" smtClean="0">
                                  <a:latin typeface="Cambria Math" panose="02040503050406030204" pitchFamily="18" charset="0"/>
                                </a:rPr>
                                <m:t>𝑁</m:t>
                              </m:r>
                            </m:num>
                            <m:den>
                              <m:r>
                                <a:rPr lang="en-US" sz="3000" b="0" i="1" smtClean="0">
                                  <a:latin typeface="Cambria Math" panose="02040503050406030204" pitchFamily="18" charset="0"/>
                                </a:rPr>
                                <m:t>𝐾</m:t>
                              </m:r>
                            </m:den>
                          </m:f>
                        </m:e>
                      </m:d>
                    </m:oMath>
                  </m:oMathPara>
                </a14:m>
                <a:endParaRPr lang="en-US" sz="3000" dirty="0"/>
              </a:p>
            </p:txBody>
          </p:sp>
        </mc:Choice>
        <mc:Fallback xmlns="">
          <p:sp>
            <p:nvSpPr>
              <p:cNvPr id="6" name="TextBox 5">
                <a:extLst>
                  <a:ext uri="{FF2B5EF4-FFF2-40B4-BE49-F238E27FC236}">
                    <a16:creationId xmlns:a16="http://schemas.microsoft.com/office/drawing/2014/main" id="{4C9593A0-5B0C-3BEE-0AA1-0344A2FDB795}"/>
                  </a:ext>
                </a:extLst>
              </p:cNvPr>
              <p:cNvSpPr txBox="1">
                <a:spLocks noRot="1" noChangeAspect="1" noMove="1" noResize="1" noEditPoints="1" noAdjustHandles="1" noChangeArrowheads="1" noChangeShapeType="1" noTextEdit="1"/>
              </p:cNvSpPr>
              <p:nvPr/>
            </p:nvSpPr>
            <p:spPr>
              <a:xfrm>
                <a:off x="8209334" y="2394651"/>
                <a:ext cx="3229583" cy="874085"/>
              </a:xfrm>
              <a:prstGeom prst="rect">
                <a:avLst/>
              </a:prstGeom>
              <a:blipFill>
                <a:blip r:embed="rId5"/>
                <a:stretch>
                  <a:fillRect t="-1429" b="-1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2B6985B8-9EEF-C535-AC1E-6266F51688EE}"/>
                  </a:ext>
                </a:extLst>
              </p:cNvPr>
              <p:cNvSpPr txBox="1"/>
              <p:nvPr/>
            </p:nvSpPr>
            <p:spPr>
              <a:xfrm>
                <a:off x="7551099" y="4163927"/>
                <a:ext cx="3229583" cy="46166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000" b="0" i="1" smtClean="0">
                          <a:latin typeface="Cambria Math" panose="02040503050406030204" pitchFamily="18" charset="0"/>
                        </a:rPr>
                        <m:t>𝑁</m:t>
                      </m:r>
                      <m:r>
                        <a:rPr lang="en-US" sz="3000" b="0" i="1" smtClean="0">
                          <a:latin typeface="Cambria Math" panose="02040503050406030204" pitchFamily="18" charset="0"/>
                        </a:rPr>
                        <m:t>=</m:t>
                      </m:r>
                      <m:r>
                        <a:rPr lang="en-US" sz="3000" b="0" i="1" smtClean="0">
                          <a:latin typeface="Cambria Math" panose="02040503050406030204" pitchFamily="18" charset="0"/>
                        </a:rPr>
                        <m:t>𝐾</m:t>
                      </m:r>
                      <m:r>
                        <a:rPr lang="en-US" sz="3000" b="0" i="1" smtClean="0">
                          <a:latin typeface="Cambria Math" panose="02040503050406030204" pitchFamily="18" charset="0"/>
                        </a:rPr>
                        <m:t> </m:t>
                      </m:r>
                      <m:r>
                        <m:rPr>
                          <m:sty m:val="p"/>
                        </m:rPr>
                        <a:rPr lang="en-US" sz="3000" b="0" i="0" smtClean="0">
                          <a:latin typeface="Cambria Math" panose="02040503050406030204" pitchFamily="18" charset="0"/>
                        </a:rPr>
                        <m:t>or</m:t>
                      </m:r>
                    </m:oMath>
                  </m:oMathPara>
                </a14:m>
                <a:endParaRPr lang="en-US" sz="3000" dirty="0"/>
              </a:p>
            </p:txBody>
          </p:sp>
        </mc:Choice>
        <mc:Fallback xmlns="">
          <p:sp>
            <p:nvSpPr>
              <p:cNvPr id="8" name="TextBox 7">
                <a:extLst>
                  <a:ext uri="{FF2B5EF4-FFF2-40B4-BE49-F238E27FC236}">
                    <a16:creationId xmlns:a16="http://schemas.microsoft.com/office/drawing/2014/main" id="{2B6985B8-9EEF-C535-AC1E-6266F51688EE}"/>
                  </a:ext>
                </a:extLst>
              </p:cNvPr>
              <p:cNvSpPr txBox="1">
                <a:spLocks noRot="1" noChangeAspect="1" noMove="1" noResize="1" noEditPoints="1" noAdjustHandles="1" noChangeArrowheads="1" noChangeShapeType="1" noTextEdit="1"/>
              </p:cNvSpPr>
              <p:nvPr/>
            </p:nvSpPr>
            <p:spPr>
              <a:xfrm>
                <a:off x="7551099" y="4163927"/>
                <a:ext cx="3229583" cy="461665"/>
              </a:xfrm>
              <a:prstGeom prst="rect">
                <a:avLst/>
              </a:prstGeom>
              <a:blipFill>
                <a:blip r:embed="rId6"/>
                <a:stretch>
                  <a:fillRect t="-7895" b="-34211"/>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19451AF5-03D6-681F-8210-FB6C4F854698}"/>
              </a:ext>
            </a:extLst>
          </p:cNvPr>
          <p:cNvSpPr txBox="1"/>
          <p:nvPr/>
        </p:nvSpPr>
        <p:spPr>
          <a:xfrm>
            <a:off x="10337266" y="4163927"/>
            <a:ext cx="1854734" cy="1292662"/>
          </a:xfrm>
          <a:prstGeom prst="rect">
            <a:avLst/>
          </a:prstGeom>
          <a:noFill/>
        </p:spPr>
        <p:txBody>
          <a:bodyPr wrap="square">
            <a:spAutoFit/>
          </a:bodyPr>
          <a:lstStyle/>
          <a:p>
            <a:pPr algn="ctr"/>
            <a:r>
              <a:rPr lang="en-US" sz="2600" dirty="0">
                <a:latin typeface="Helvetica" pitchFamily="2" charset="0"/>
              </a:rPr>
              <a:t>l</a:t>
            </a:r>
            <a:r>
              <a:rPr lang="en-US" sz="2600" dirty="0">
                <a:effectLst/>
                <a:latin typeface="Helvetica" pitchFamily="2" charset="0"/>
              </a:rPr>
              <a:t>ogistic growth </a:t>
            </a:r>
            <a:r>
              <a:rPr lang="en-US" sz="2600" b="1" dirty="0">
                <a:solidFill>
                  <a:srgbClr val="C00000"/>
                </a:solidFill>
                <a:effectLst/>
                <a:latin typeface="Helvetica" pitchFamily="2" charset="0"/>
              </a:rPr>
              <a:t>equilibria</a:t>
            </a:r>
            <a:endParaRPr lang="en-US" sz="2600" dirty="0">
              <a:effectLst/>
              <a:latin typeface="Helvetica" pitchFamily="2" charset="0"/>
            </a:endParaRPr>
          </a:p>
        </p:txBody>
      </p:sp>
      <p:pic>
        <p:nvPicPr>
          <p:cNvPr id="11" name="Picture 10" descr="Chart, line chart&#10;&#10;Description automatically generated">
            <a:extLst>
              <a:ext uri="{FF2B5EF4-FFF2-40B4-BE49-F238E27FC236}">
                <a16:creationId xmlns:a16="http://schemas.microsoft.com/office/drawing/2014/main" id="{F347B846-D59F-E029-35B8-C0FBCAAB2F3D}"/>
              </a:ext>
            </a:extLst>
          </p:cNvPr>
          <p:cNvPicPr>
            <a:picLocks noChangeAspect="1"/>
          </p:cNvPicPr>
          <p:nvPr/>
        </p:nvPicPr>
        <p:blipFill>
          <a:blip r:embed="rId7"/>
          <a:stretch>
            <a:fillRect/>
          </a:stretch>
        </p:blipFill>
        <p:spPr>
          <a:xfrm>
            <a:off x="667151" y="1647685"/>
            <a:ext cx="6145347" cy="4610746"/>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16F361B-9C91-E47A-9144-D897B2607589}"/>
                  </a:ext>
                </a:extLst>
              </p:cNvPr>
              <p:cNvSpPr txBox="1"/>
              <p:nvPr/>
            </p:nvSpPr>
            <p:spPr>
              <a:xfrm>
                <a:off x="7298183" y="4690596"/>
                <a:ext cx="3229583" cy="46166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000" b="0" i="1" smtClean="0">
                          <a:latin typeface="Cambria Math" panose="02040503050406030204" pitchFamily="18" charset="0"/>
                        </a:rPr>
                        <m:t>𝑁</m:t>
                      </m:r>
                      <m:r>
                        <a:rPr lang="en-US" sz="3000" b="0" i="1" smtClean="0">
                          <a:latin typeface="Cambria Math" panose="02040503050406030204" pitchFamily="18" charset="0"/>
                        </a:rPr>
                        <m:t>=0</m:t>
                      </m:r>
                    </m:oMath>
                  </m:oMathPara>
                </a14:m>
                <a:endParaRPr lang="en-US" sz="3000" dirty="0"/>
              </a:p>
            </p:txBody>
          </p:sp>
        </mc:Choice>
        <mc:Fallback xmlns="">
          <p:sp>
            <p:nvSpPr>
              <p:cNvPr id="12" name="TextBox 11">
                <a:extLst>
                  <a:ext uri="{FF2B5EF4-FFF2-40B4-BE49-F238E27FC236}">
                    <a16:creationId xmlns:a16="http://schemas.microsoft.com/office/drawing/2014/main" id="{A16F361B-9C91-E47A-9144-D897B2607589}"/>
                  </a:ext>
                </a:extLst>
              </p:cNvPr>
              <p:cNvSpPr txBox="1">
                <a:spLocks noRot="1" noChangeAspect="1" noMove="1" noResize="1" noEditPoints="1" noAdjustHandles="1" noChangeArrowheads="1" noChangeShapeType="1" noTextEdit="1"/>
              </p:cNvSpPr>
              <p:nvPr/>
            </p:nvSpPr>
            <p:spPr>
              <a:xfrm>
                <a:off x="7298183" y="4690596"/>
                <a:ext cx="3229583" cy="461665"/>
              </a:xfrm>
              <a:prstGeom prst="rect">
                <a:avLst/>
              </a:prstGeom>
              <a:blipFill>
                <a:blip r:embed="rId8"/>
                <a:stretch>
                  <a:fillRect b="-5405"/>
                </a:stretch>
              </a:blipFill>
            </p:spPr>
            <p:txBody>
              <a:bodyPr/>
              <a:lstStyle/>
              <a:p>
                <a:r>
                  <a:rPr lang="en-US">
                    <a:noFill/>
                  </a:rPr>
                  <a:t> </a:t>
                </a:r>
              </a:p>
            </p:txBody>
          </p:sp>
        </mc:Fallback>
      </mc:AlternateContent>
      <p:sp>
        <p:nvSpPr>
          <p:cNvPr id="13" name="Right Brace 12">
            <a:extLst>
              <a:ext uri="{FF2B5EF4-FFF2-40B4-BE49-F238E27FC236}">
                <a16:creationId xmlns:a16="http://schemas.microsoft.com/office/drawing/2014/main" id="{35476969-7979-34E0-7E50-F6934E3CBFCF}"/>
              </a:ext>
            </a:extLst>
          </p:cNvPr>
          <p:cNvSpPr/>
          <p:nvPr/>
        </p:nvSpPr>
        <p:spPr>
          <a:xfrm>
            <a:off x="9918977" y="4196429"/>
            <a:ext cx="418289" cy="988334"/>
          </a:xfrm>
          <a:prstGeom prst="righ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TextBox 4">
            <a:extLst>
              <a:ext uri="{FF2B5EF4-FFF2-40B4-BE49-F238E27FC236}">
                <a16:creationId xmlns:a16="http://schemas.microsoft.com/office/drawing/2014/main" id="{693483D1-B4B0-948D-2657-4B8E1020E502}"/>
              </a:ext>
            </a:extLst>
          </p:cNvPr>
          <p:cNvSpPr txBox="1"/>
          <p:nvPr/>
        </p:nvSpPr>
        <p:spPr>
          <a:xfrm>
            <a:off x="-71450" y="6204885"/>
            <a:ext cx="2718071" cy="492443"/>
          </a:xfrm>
          <a:prstGeom prst="rect">
            <a:avLst/>
          </a:prstGeom>
          <a:noFill/>
        </p:spPr>
        <p:txBody>
          <a:bodyPr wrap="square">
            <a:spAutoFit/>
          </a:bodyPr>
          <a:lstStyle/>
          <a:p>
            <a:pPr algn="ctr"/>
            <a:r>
              <a:rPr lang="en-US" sz="2600" dirty="0">
                <a:latin typeface="Helvetica" pitchFamily="2" charset="0"/>
              </a:rPr>
              <a:t>What is </a:t>
            </a:r>
            <a:r>
              <a:rPr lang="en-US" sz="2600" b="1" dirty="0">
                <a:solidFill>
                  <a:srgbClr val="C00000"/>
                </a:solidFill>
                <a:latin typeface="Helvetica" pitchFamily="2" charset="0"/>
              </a:rPr>
              <a:t>K</a:t>
            </a:r>
            <a:r>
              <a:rPr lang="en-US" sz="2600" dirty="0">
                <a:latin typeface="Helvetica" pitchFamily="2" charset="0"/>
              </a:rPr>
              <a:t>?</a:t>
            </a:r>
            <a:endParaRPr lang="en-US" sz="2600" dirty="0">
              <a:effectLst/>
              <a:latin typeface="Helvetica" pitchFamily="2" charset="0"/>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899C609-3F86-B1AE-F935-606F18EC198D}"/>
                  </a:ext>
                </a:extLst>
              </p:cNvPr>
              <p:cNvSpPr txBox="1"/>
              <p:nvPr/>
            </p:nvSpPr>
            <p:spPr>
              <a:xfrm>
                <a:off x="4481208" y="1815143"/>
                <a:ext cx="3229583" cy="46166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000" b="1" i="1" smtClean="0">
                          <a:solidFill>
                            <a:srgbClr val="C00000"/>
                          </a:solidFill>
                          <a:latin typeface="Cambria Math" panose="02040503050406030204" pitchFamily="18" charset="0"/>
                        </a:rPr>
                        <m:t>𝑲</m:t>
                      </m:r>
                      <m:r>
                        <a:rPr lang="en-US" sz="3000" b="0" i="1" smtClean="0">
                          <a:latin typeface="Cambria Math" panose="02040503050406030204" pitchFamily="18" charset="0"/>
                        </a:rPr>
                        <m:t>=5</m:t>
                      </m:r>
                    </m:oMath>
                  </m:oMathPara>
                </a14:m>
                <a:endParaRPr lang="en-US" sz="3000" dirty="0"/>
              </a:p>
            </p:txBody>
          </p:sp>
        </mc:Choice>
        <mc:Fallback xmlns="">
          <p:sp>
            <p:nvSpPr>
              <p:cNvPr id="7" name="TextBox 6">
                <a:extLst>
                  <a:ext uri="{FF2B5EF4-FFF2-40B4-BE49-F238E27FC236}">
                    <a16:creationId xmlns:a16="http://schemas.microsoft.com/office/drawing/2014/main" id="{D899C609-3F86-B1AE-F935-606F18EC198D}"/>
                  </a:ext>
                </a:extLst>
              </p:cNvPr>
              <p:cNvSpPr txBox="1">
                <a:spLocks noRot="1" noChangeAspect="1" noMove="1" noResize="1" noEditPoints="1" noAdjustHandles="1" noChangeArrowheads="1" noChangeShapeType="1" noTextEdit="1"/>
              </p:cNvSpPr>
              <p:nvPr/>
            </p:nvSpPr>
            <p:spPr>
              <a:xfrm>
                <a:off x="4481208" y="1815143"/>
                <a:ext cx="3229583" cy="461665"/>
              </a:xfrm>
              <a:prstGeom prst="rect">
                <a:avLst/>
              </a:prstGeom>
              <a:blipFill>
                <a:blip r:embed="rId9"/>
                <a:stretch>
                  <a:fillRect b="-5405"/>
                </a:stretch>
              </a:blipFill>
            </p:spPr>
            <p:txBody>
              <a:bodyPr/>
              <a:lstStyle/>
              <a:p>
                <a:r>
                  <a:rPr lang="en-US">
                    <a:noFill/>
                  </a:rPr>
                  <a:t> </a:t>
                </a:r>
              </a:p>
            </p:txBody>
          </p:sp>
        </mc:Fallback>
      </mc:AlternateContent>
    </p:spTree>
    <p:extLst>
      <p:ext uri="{BB962C8B-B14F-4D97-AF65-F5344CB8AC3E}">
        <p14:creationId xmlns:p14="http://schemas.microsoft.com/office/powerpoint/2010/main" val="131383975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3268B-B051-E138-13FA-F39C0B9C40B3}"/>
              </a:ext>
            </a:extLst>
          </p:cNvPr>
          <p:cNvSpPr>
            <a:spLocks noGrp="1"/>
          </p:cNvSpPr>
          <p:nvPr>
            <p:ph type="title"/>
          </p:nvPr>
        </p:nvSpPr>
        <p:spPr>
          <a:xfrm>
            <a:off x="680935" y="173897"/>
            <a:ext cx="11511065" cy="1325563"/>
          </a:xfrm>
        </p:spPr>
        <p:txBody>
          <a:bodyPr/>
          <a:lstStyle/>
          <a:p>
            <a:r>
              <a:rPr lang="en-US" dirty="0"/>
              <a:t>Logistic growth and equilibrium</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66F7DFF-E784-EBAA-E365-41E269C74F89}"/>
                  </a:ext>
                </a:extLst>
              </p:cNvPr>
              <p:cNvSpPr txBox="1"/>
              <p:nvPr/>
            </p:nvSpPr>
            <p:spPr>
              <a:xfrm>
                <a:off x="8009108" y="398006"/>
                <a:ext cx="3501957" cy="88626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latin typeface="Cambria Math" panose="02040503050406030204" pitchFamily="18" charset="0"/>
                            </a:rPr>
                          </m:ctrlPr>
                        </m:fPr>
                        <m:num>
                          <m:r>
                            <a:rPr lang="en-US" sz="3000" b="0" i="1" smtClean="0">
                              <a:latin typeface="Cambria Math" panose="02040503050406030204" pitchFamily="18" charset="0"/>
                            </a:rPr>
                            <m:t>𝑑𝑁</m:t>
                          </m:r>
                        </m:num>
                        <m:den>
                          <m:r>
                            <a:rPr lang="en-US" sz="3000" b="0" i="1" smtClean="0">
                              <a:latin typeface="Cambria Math" panose="02040503050406030204" pitchFamily="18" charset="0"/>
                            </a:rPr>
                            <m:t>𝑑𝑡</m:t>
                          </m:r>
                        </m:den>
                      </m:f>
                      <m:r>
                        <a:rPr lang="en-US" sz="3000" b="0" i="1" smtClean="0">
                          <a:latin typeface="Cambria Math" panose="02040503050406030204" pitchFamily="18" charset="0"/>
                        </a:rPr>
                        <m:t>=</m:t>
                      </m:r>
                      <m:r>
                        <a:rPr lang="en-US" sz="3000" b="0" i="1" smtClean="0">
                          <a:latin typeface="Cambria Math" panose="02040503050406030204" pitchFamily="18" charset="0"/>
                        </a:rPr>
                        <m:t>𝑟𝑁</m:t>
                      </m:r>
                      <m:d>
                        <m:dPr>
                          <m:ctrlPr>
                            <a:rPr lang="en-US" sz="3000" b="0" i="1" smtClean="0">
                              <a:latin typeface="Cambria Math" panose="02040503050406030204" pitchFamily="18" charset="0"/>
                            </a:rPr>
                          </m:ctrlPr>
                        </m:dPr>
                        <m:e>
                          <m:r>
                            <a:rPr lang="en-US" sz="3000" b="0" i="1" smtClean="0">
                              <a:latin typeface="Cambria Math" panose="02040503050406030204" pitchFamily="18" charset="0"/>
                            </a:rPr>
                            <m:t>1−</m:t>
                          </m:r>
                          <m:f>
                            <m:fPr>
                              <m:ctrlPr>
                                <a:rPr lang="en-US" sz="3000" b="0" i="1" smtClean="0">
                                  <a:latin typeface="Cambria Math" panose="02040503050406030204" pitchFamily="18" charset="0"/>
                                </a:rPr>
                              </m:ctrlPr>
                            </m:fPr>
                            <m:num>
                              <m:r>
                                <a:rPr lang="en-US" sz="3000" b="0" i="1" smtClean="0">
                                  <a:latin typeface="Cambria Math" panose="02040503050406030204" pitchFamily="18" charset="0"/>
                                </a:rPr>
                                <m:t>𝑁</m:t>
                              </m:r>
                            </m:num>
                            <m:den>
                              <m:r>
                                <a:rPr lang="en-US" sz="3000" b="0" i="1" smtClean="0">
                                  <a:latin typeface="Cambria Math" panose="02040503050406030204" pitchFamily="18" charset="0"/>
                                </a:rPr>
                                <m:t>𝐾</m:t>
                              </m:r>
                            </m:den>
                          </m:f>
                        </m:e>
                      </m:d>
                    </m:oMath>
                  </m:oMathPara>
                </a14:m>
                <a:endParaRPr lang="en-US" sz="3000" dirty="0"/>
              </a:p>
            </p:txBody>
          </p:sp>
        </mc:Choice>
        <mc:Fallback xmlns="">
          <p:sp>
            <p:nvSpPr>
              <p:cNvPr id="3" name="TextBox 2">
                <a:extLst>
                  <a:ext uri="{FF2B5EF4-FFF2-40B4-BE49-F238E27FC236}">
                    <a16:creationId xmlns:a16="http://schemas.microsoft.com/office/drawing/2014/main" id="{B66F7DFF-E784-EBAA-E365-41E269C74F89}"/>
                  </a:ext>
                </a:extLst>
              </p:cNvPr>
              <p:cNvSpPr txBox="1">
                <a:spLocks noRot="1" noChangeAspect="1" noMove="1" noResize="1" noEditPoints="1" noAdjustHandles="1" noChangeArrowheads="1" noChangeShapeType="1" noTextEdit="1"/>
              </p:cNvSpPr>
              <p:nvPr/>
            </p:nvSpPr>
            <p:spPr>
              <a:xfrm>
                <a:off x="8009108" y="398006"/>
                <a:ext cx="3501957" cy="886268"/>
              </a:xfrm>
              <a:prstGeom prst="rect">
                <a:avLst/>
              </a:prstGeom>
              <a:blipFill>
                <a:blip r:embed="rId3"/>
                <a:stretch>
                  <a:fillRect t="-1408" b="-1126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C2817DF7-60E5-E532-0DFD-BDF806C3FC7E}"/>
                  </a:ext>
                </a:extLst>
              </p:cNvPr>
              <p:cNvSpPr txBox="1"/>
              <p:nvPr/>
            </p:nvSpPr>
            <p:spPr>
              <a:xfrm>
                <a:off x="8230409" y="1508383"/>
                <a:ext cx="1400784" cy="88626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latin typeface="Cambria Math" panose="02040503050406030204" pitchFamily="18" charset="0"/>
                            </a:rPr>
                          </m:ctrlPr>
                        </m:fPr>
                        <m:num>
                          <m:r>
                            <a:rPr lang="en-US" sz="3000" b="0" i="1" smtClean="0">
                              <a:latin typeface="Cambria Math" panose="02040503050406030204" pitchFamily="18" charset="0"/>
                            </a:rPr>
                            <m:t>𝑑𝑁</m:t>
                          </m:r>
                        </m:num>
                        <m:den>
                          <m:r>
                            <a:rPr lang="en-US" sz="3000" b="0" i="1" smtClean="0">
                              <a:latin typeface="Cambria Math" panose="02040503050406030204" pitchFamily="18" charset="0"/>
                            </a:rPr>
                            <m:t>𝑑𝑡</m:t>
                          </m:r>
                        </m:den>
                      </m:f>
                      <m:r>
                        <a:rPr lang="en-US" sz="3000" b="0" i="1" smtClean="0">
                          <a:latin typeface="Cambria Math" panose="02040503050406030204" pitchFamily="18" charset="0"/>
                        </a:rPr>
                        <m:t>=0</m:t>
                      </m:r>
                    </m:oMath>
                  </m:oMathPara>
                </a14:m>
                <a:endParaRPr lang="en-US" sz="3000" dirty="0"/>
              </a:p>
            </p:txBody>
          </p:sp>
        </mc:Choice>
        <mc:Fallback xmlns="">
          <p:sp>
            <p:nvSpPr>
              <p:cNvPr id="4" name="TextBox 3">
                <a:extLst>
                  <a:ext uri="{FF2B5EF4-FFF2-40B4-BE49-F238E27FC236}">
                    <a16:creationId xmlns:a16="http://schemas.microsoft.com/office/drawing/2014/main" id="{C2817DF7-60E5-E532-0DFD-BDF806C3FC7E}"/>
                  </a:ext>
                </a:extLst>
              </p:cNvPr>
              <p:cNvSpPr txBox="1">
                <a:spLocks noRot="1" noChangeAspect="1" noMove="1" noResize="1" noEditPoints="1" noAdjustHandles="1" noChangeArrowheads="1" noChangeShapeType="1" noTextEdit="1"/>
              </p:cNvSpPr>
              <p:nvPr/>
            </p:nvSpPr>
            <p:spPr>
              <a:xfrm>
                <a:off x="8230409" y="1508383"/>
                <a:ext cx="1400784" cy="886268"/>
              </a:xfrm>
              <a:prstGeom prst="rect">
                <a:avLst/>
              </a:prstGeom>
              <a:blipFill>
                <a:blip r:embed="rId4"/>
                <a:stretch>
                  <a:fillRect l="-3604" t="-1408" r="-2703" b="-1267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4C9593A0-5B0C-3BEE-0AA1-0344A2FDB795}"/>
                  </a:ext>
                </a:extLst>
              </p:cNvPr>
              <p:cNvSpPr txBox="1"/>
              <p:nvPr/>
            </p:nvSpPr>
            <p:spPr>
              <a:xfrm>
                <a:off x="8209334" y="2394651"/>
                <a:ext cx="3229583" cy="87408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000" i="1" smtClean="0">
                          <a:latin typeface="Cambria Math" panose="02040503050406030204" pitchFamily="18" charset="0"/>
                        </a:rPr>
                        <m:t>0</m:t>
                      </m:r>
                      <m:r>
                        <a:rPr lang="en-US" sz="3000" b="0" i="1" smtClean="0">
                          <a:latin typeface="Cambria Math" panose="02040503050406030204" pitchFamily="18" charset="0"/>
                        </a:rPr>
                        <m:t>=</m:t>
                      </m:r>
                      <m:r>
                        <a:rPr lang="en-US" sz="3000" b="0" i="1" smtClean="0">
                          <a:latin typeface="Cambria Math" panose="02040503050406030204" pitchFamily="18" charset="0"/>
                        </a:rPr>
                        <m:t>𝑟𝑁</m:t>
                      </m:r>
                      <m:d>
                        <m:dPr>
                          <m:ctrlPr>
                            <a:rPr lang="en-US" sz="3000" b="0" i="1" smtClean="0">
                              <a:latin typeface="Cambria Math" panose="02040503050406030204" pitchFamily="18" charset="0"/>
                            </a:rPr>
                          </m:ctrlPr>
                        </m:dPr>
                        <m:e>
                          <m:r>
                            <a:rPr lang="en-US" sz="3000" b="0" i="1" smtClean="0">
                              <a:latin typeface="Cambria Math" panose="02040503050406030204" pitchFamily="18" charset="0"/>
                            </a:rPr>
                            <m:t>1−</m:t>
                          </m:r>
                          <m:f>
                            <m:fPr>
                              <m:ctrlPr>
                                <a:rPr lang="en-US" sz="3000" b="0" i="1" smtClean="0">
                                  <a:latin typeface="Cambria Math" panose="02040503050406030204" pitchFamily="18" charset="0"/>
                                </a:rPr>
                              </m:ctrlPr>
                            </m:fPr>
                            <m:num>
                              <m:r>
                                <a:rPr lang="en-US" sz="3000" b="0" i="1" smtClean="0">
                                  <a:latin typeface="Cambria Math" panose="02040503050406030204" pitchFamily="18" charset="0"/>
                                </a:rPr>
                                <m:t>𝑁</m:t>
                              </m:r>
                            </m:num>
                            <m:den>
                              <m:r>
                                <a:rPr lang="en-US" sz="3000" b="0" i="1" smtClean="0">
                                  <a:latin typeface="Cambria Math" panose="02040503050406030204" pitchFamily="18" charset="0"/>
                                </a:rPr>
                                <m:t>𝐾</m:t>
                              </m:r>
                            </m:den>
                          </m:f>
                        </m:e>
                      </m:d>
                    </m:oMath>
                  </m:oMathPara>
                </a14:m>
                <a:endParaRPr lang="en-US" sz="3000" dirty="0"/>
              </a:p>
            </p:txBody>
          </p:sp>
        </mc:Choice>
        <mc:Fallback xmlns="">
          <p:sp>
            <p:nvSpPr>
              <p:cNvPr id="6" name="TextBox 5">
                <a:extLst>
                  <a:ext uri="{FF2B5EF4-FFF2-40B4-BE49-F238E27FC236}">
                    <a16:creationId xmlns:a16="http://schemas.microsoft.com/office/drawing/2014/main" id="{4C9593A0-5B0C-3BEE-0AA1-0344A2FDB795}"/>
                  </a:ext>
                </a:extLst>
              </p:cNvPr>
              <p:cNvSpPr txBox="1">
                <a:spLocks noRot="1" noChangeAspect="1" noMove="1" noResize="1" noEditPoints="1" noAdjustHandles="1" noChangeArrowheads="1" noChangeShapeType="1" noTextEdit="1"/>
              </p:cNvSpPr>
              <p:nvPr/>
            </p:nvSpPr>
            <p:spPr>
              <a:xfrm>
                <a:off x="8209334" y="2394651"/>
                <a:ext cx="3229583" cy="874085"/>
              </a:xfrm>
              <a:prstGeom prst="rect">
                <a:avLst/>
              </a:prstGeom>
              <a:blipFill>
                <a:blip r:embed="rId5"/>
                <a:stretch>
                  <a:fillRect t="-1429" b="-1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2B6985B8-9EEF-C535-AC1E-6266F51688EE}"/>
                  </a:ext>
                </a:extLst>
              </p:cNvPr>
              <p:cNvSpPr txBox="1"/>
              <p:nvPr/>
            </p:nvSpPr>
            <p:spPr>
              <a:xfrm>
                <a:off x="7551099" y="4163927"/>
                <a:ext cx="3229583" cy="46166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000" b="0" i="1" smtClean="0">
                          <a:latin typeface="Cambria Math" panose="02040503050406030204" pitchFamily="18" charset="0"/>
                        </a:rPr>
                        <m:t>𝑁</m:t>
                      </m:r>
                      <m:r>
                        <a:rPr lang="en-US" sz="3000" b="0" i="1" smtClean="0">
                          <a:latin typeface="Cambria Math" panose="02040503050406030204" pitchFamily="18" charset="0"/>
                        </a:rPr>
                        <m:t>=</m:t>
                      </m:r>
                      <m:r>
                        <a:rPr lang="en-US" sz="3000" b="0" i="1" smtClean="0">
                          <a:latin typeface="Cambria Math" panose="02040503050406030204" pitchFamily="18" charset="0"/>
                        </a:rPr>
                        <m:t>𝐾</m:t>
                      </m:r>
                      <m:r>
                        <a:rPr lang="en-US" sz="3000" b="0" i="1" smtClean="0">
                          <a:latin typeface="Cambria Math" panose="02040503050406030204" pitchFamily="18" charset="0"/>
                        </a:rPr>
                        <m:t> </m:t>
                      </m:r>
                      <m:r>
                        <m:rPr>
                          <m:sty m:val="p"/>
                        </m:rPr>
                        <a:rPr lang="en-US" sz="3000" b="0" i="0" smtClean="0">
                          <a:latin typeface="Cambria Math" panose="02040503050406030204" pitchFamily="18" charset="0"/>
                        </a:rPr>
                        <m:t>or</m:t>
                      </m:r>
                    </m:oMath>
                  </m:oMathPara>
                </a14:m>
                <a:endParaRPr lang="en-US" sz="3000" dirty="0"/>
              </a:p>
            </p:txBody>
          </p:sp>
        </mc:Choice>
        <mc:Fallback xmlns="">
          <p:sp>
            <p:nvSpPr>
              <p:cNvPr id="8" name="TextBox 7">
                <a:extLst>
                  <a:ext uri="{FF2B5EF4-FFF2-40B4-BE49-F238E27FC236}">
                    <a16:creationId xmlns:a16="http://schemas.microsoft.com/office/drawing/2014/main" id="{2B6985B8-9EEF-C535-AC1E-6266F51688EE}"/>
                  </a:ext>
                </a:extLst>
              </p:cNvPr>
              <p:cNvSpPr txBox="1">
                <a:spLocks noRot="1" noChangeAspect="1" noMove="1" noResize="1" noEditPoints="1" noAdjustHandles="1" noChangeArrowheads="1" noChangeShapeType="1" noTextEdit="1"/>
              </p:cNvSpPr>
              <p:nvPr/>
            </p:nvSpPr>
            <p:spPr>
              <a:xfrm>
                <a:off x="7551099" y="4163927"/>
                <a:ext cx="3229583" cy="461665"/>
              </a:xfrm>
              <a:prstGeom prst="rect">
                <a:avLst/>
              </a:prstGeom>
              <a:blipFill>
                <a:blip r:embed="rId6"/>
                <a:stretch>
                  <a:fillRect t="-7895" b="-34211"/>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19451AF5-03D6-681F-8210-FB6C4F854698}"/>
              </a:ext>
            </a:extLst>
          </p:cNvPr>
          <p:cNvSpPr txBox="1"/>
          <p:nvPr/>
        </p:nvSpPr>
        <p:spPr>
          <a:xfrm>
            <a:off x="10337266" y="4163927"/>
            <a:ext cx="1854734" cy="1292662"/>
          </a:xfrm>
          <a:prstGeom prst="rect">
            <a:avLst/>
          </a:prstGeom>
          <a:noFill/>
        </p:spPr>
        <p:txBody>
          <a:bodyPr wrap="square">
            <a:spAutoFit/>
          </a:bodyPr>
          <a:lstStyle/>
          <a:p>
            <a:pPr algn="ctr"/>
            <a:r>
              <a:rPr lang="en-US" sz="2600" dirty="0">
                <a:latin typeface="Helvetica" pitchFamily="2" charset="0"/>
              </a:rPr>
              <a:t>l</a:t>
            </a:r>
            <a:r>
              <a:rPr lang="en-US" sz="2600" dirty="0">
                <a:effectLst/>
                <a:latin typeface="Helvetica" pitchFamily="2" charset="0"/>
              </a:rPr>
              <a:t>ogistic growth </a:t>
            </a:r>
            <a:r>
              <a:rPr lang="en-US" sz="2600" b="1" dirty="0">
                <a:solidFill>
                  <a:srgbClr val="C00000"/>
                </a:solidFill>
                <a:effectLst/>
                <a:latin typeface="Helvetica" pitchFamily="2" charset="0"/>
              </a:rPr>
              <a:t>equilibria</a:t>
            </a:r>
            <a:endParaRPr lang="en-US" sz="2600" dirty="0">
              <a:effectLst/>
              <a:latin typeface="Helvetica" pitchFamily="2" charset="0"/>
            </a:endParaRPr>
          </a:p>
        </p:txBody>
      </p:sp>
      <p:pic>
        <p:nvPicPr>
          <p:cNvPr id="11" name="Picture 10" descr="Chart, line chart&#10;&#10;Description automatically generated">
            <a:extLst>
              <a:ext uri="{FF2B5EF4-FFF2-40B4-BE49-F238E27FC236}">
                <a16:creationId xmlns:a16="http://schemas.microsoft.com/office/drawing/2014/main" id="{F347B846-D59F-E029-35B8-C0FBCAAB2F3D}"/>
              </a:ext>
            </a:extLst>
          </p:cNvPr>
          <p:cNvPicPr>
            <a:picLocks noChangeAspect="1"/>
          </p:cNvPicPr>
          <p:nvPr/>
        </p:nvPicPr>
        <p:blipFill>
          <a:blip r:embed="rId7"/>
          <a:stretch>
            <a:fillRect/>
          </a:stretch>
        </p:blipFill>
        <p:spPr>
          <a:xfrm>
            <a:off x="667151" y="1647685"/>
            <a:ext cx="6145347" cy="4610746"/>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16F361B-9C91-E47A-9144-D897B2607589}"/>
                  </a:ext>
                </a:extLst>
              </p:cNvPr>
              <p:cNvSpPr txBox="1"/>
              <p:nvPr/>
            </p:nvSpPr>
            <p:spPr>
              <a:xfrm>
                <a:off x="7298183" y="4690596"/>
                <a:ext cx="3229583" cy="46166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000" b="0" i="1" smtClean="0">
                          <a:latin typeface="Cambria Math" panose="02040503050406030204" pitchFamily="18" charset="0"/>
                        </a:rPr>
                        <m:t>𝑁</m:t>
                      </m:r>
                      <m:r>
                        <a:rPr lang="en-US" sz="3000" b="0" i="1" smtClean="0">
                          <a:latin typeface="Cambria Math" panose="02040503050406030204" pitchFamily="18" charset="0"/>
                        </a:rPr>
                        <m:t>=0</m:t>
                      </m:r>
                    </m:oMath>
                  </m:oMathPara>
                </a14:m>
                <a:endParaRPr lang="en-US" sz="3000" dirty="0"/>
              </a:p>
            </p:txBody>
          </p:sp>
        </mc:Choice>
        <mc:Fallback xmlns="">
          <p:sp>
            <p:nvSpPr>
              <p:cNvPr id="12" name="TextBox 11">
                <a:extLst>
                  <a:ext uri="{FF2B5EF4-FFF2-40B4-BE49-F238E27FC236}">
                    <a16:creationId xmlns:a16="http://schemas.microsoft.com/office/drawing/2014/main" id="{A16F361B-9C91-E47A-9144-D897B2607589}"/>
                  </a:ext>
                </a:extLst>
              </p:cNvPr>
              <p:cNvSpPr txBox="1">
                <a:spLocks noRot="1" noChangeAspect="1" noMove="1" noResize="1" noEditPoints="1" noAdjustHandles="1" noChangeArrowheads="1" noChangeShapeType="1" noTextEdit="1"/>
              </p:cNvSpPr>
              <p:nvPr/>
            </p:nvSpPr>
            <p:spPr>
              <a:xfrm>
                <a:off x="7298183" y="4690596"/>
                <a:ext cx="3229583" cy="461665"/>
              </a:xfrm>
              <a:prstGeom prst="rect">
                <a:avLst/>
              </a:prstGeom>
              <a:blipFill>
                <a:blip r:embed="rId8"/>
                <a:stretch>
                  <a:fillRect b="-5405"/>
                </a:stretch>
              </a:blipFill>
            </p:spPr>
            <p:txBody>
              <a:bodyPr/>
              <a:lstStyle/>
              <a:p>
                <a:r>
                  <a:rPr lang="en-US">
                    <a:noFill/>
                  </a:rPr>
                  <a:t> </a:t>
                </a:r>
              </a:p>
            </p:txBody>
          </p:sp>
        </mc:Fallback>
      </mc:AlternateContent>
      <p:sp>
        <p:nvSpPr>
          <p:cNvPr id="13" name="Right Brace 12">
            <a:extLst>
              <a:ext uri="{FF2B5EF4-FFF2-40B4-BE49-F238E27FC236}">
                <a16:creationId xmlns:a16="http://schemas.microsoft.com/office/drawing/2014/main" id="{35476969-7979-34E0-7E50-F6934E3CBFCF}"/>
              </a:ext>
            </a:extLst>
          </p:cNvPr>
          <p:cNvSpPr/>
          <p:nvPr/>
        </p:nvSpPr>
        <p:spPr>
          <a:xfrm>
            <a:off x="9918977" y="4196429"/>
            <a:ext cx="418289" cy="988334"/>
          </a:xfrm>
          <a:prstGeom prst="righ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Oval 13">
            <a:extLst>
              <a:ext uri="{FF2B5EF4-FFF2-40B4-BE49-F238E27FC236}">
                <a16:creationId xmlns:a16="http://schemas.microsoft.com/office/drawing/2014/main" id="{575009E8-6908-3173-E149-E570A1E45B43}"/>
              </a:ext>
            </a:extLst>
          </p:cNvPr>
          <p:cNvSpPr/>
          <p:nvPr/>
        </p:nvSpPr>
        <p:spPr>
          <a:xfrm>
            <a:off x="1575882" y="3933603"/>
            <a:ext cx="175098" cy="210869"/>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439CE0B2-A979-2766-BEAC-7DA060794902}"/>
              </a:ext>
            </a:extLst>
          </p:cNvPr>
          <p:cNvSpPr/>
          <p:nvPr/>
        </p:nvSpPr>
        <p:spPr>
          <a:xfrm>
            <a:off x="5736077" y="3933602"/>
            <a:ext cx="175098" cy="210869"/>
          </a:xfrm>
          <a:prstGeom prst="ellipse">
            <a:avLst/>
          </a:prstGeom>
          <a:solidFill>
            <a:schemeClr val="accent6">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A18D3B9B-FB36-8311-542B-9E0847048826}"/>
              </a:ext>
            </a:extLst>
          </p:cNvPr>
          <p:cNvSpPr txBox="1"/>
          <p:nvPr/>
        </p:nvSpPr>
        <p:spPr>
          <a:xfrm>
            <a:off x="5512338" y="6013596"/>
            <a:ext cx="6679662" cy="892552"/>
          </a:xfrm>
          <a:prstGeom prst="rect">
            <a:avLst/>
          </a:prstGeom>
          <a:noFill/>
        </p:spPr>
        <p:txBody>
          <a:bodyPr wrap="square">
            <a:spAutoFit/>
          </a:bodyPr>
          <a:lstStyle/>
          <a:p>
            <a:pPr algn="ctr"/>
            <a:r>
              <a:rPr lang="en-US" sz="2600" b="1" dirty="0">
                <a:solidFill>
                  <a:srgbClr val="C00000"/>
                </a:solidFill>
                <a:latin typeface="Helvetica" pitchFamily="2" charset="0"/>
              </a:rPr>
              <a:t>Stability</a:t>
            </a:r>
            <a:r>
              <a:rPr lang="en-US" sz="2600" dirty="0">
                <a:latin typeface="Helvetica" pitchFamily="2" charset="0"/>
              </a:rPr>
              <a:t>: If the population is perturbed, will it return to equilibrium?</a:t>
            </a:r>
            <a:endParaRPr lang="en-US" sz="2600" dirty="0">
              <a:effectLst/>
              <a:latin typeface="Helvetica" pitchFamily="2" charset="0"/>
            </a:endParaRPr>
          </a:p>
        </p:txBody>
      </p:sp>
      <p:cxnSp>
        <p:nvCxnSpPr>
          <p:cNvPr id="7" name="Straight Arrow Connector 6">
            <a:extLst>
              <a:ext uri="{FF2B5EF4-FFF2-40B4-BE49-F238E27FC236}">
                <a16:creationId xmlns:a16="http://schemas.microsoft.com/office/drawing/2014/main" id="{10B61E5A-D592-DB29-C93B-CE8E83030178}"/>
              </a:ext>
            </a:extLst>
          </p:cNvPr>
          <p:cNvCxnSpPr>
            <a:cxnSpLocks/>
          </p:cNvCxnSpPr>
          <p:nvPr/>
        </p:nvCxnSpPr>
        <p:spPr>
          <a:xfrm flipH="1">
            <a:off x="6096000" y="3892550"/>
            <a:ext cx="45800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6329E573-5D06-DCEF-3629-5485BA7DE1E4}"/>
              </a:ext>
            </a:extLst>
          </p:cNvPr>
          <p:cNvCxnSpPr>
            <a:cxnSpLocks/>
          </p:cNvCxnSpPr>
          <p:nvPr/>
        </p:nvCxnSpPr>
        <p:spPr>
          <a:xfrm>
            <a:off x="5062432" y="3892279"/>
            <a:ext cx="449906"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0D3DDAF-14BA-3840-B3E2-839D3AE258D1}"/>
                  </a:ext>
                </a:extLst>
              </p:cNvPr>
              <p:cNvSpPr txBox="1"/>
              <p:nvPr/>
            </p:nvSpPr>
            <p:spPr>
              <a:xfrm>
                <a:off x="4481208" y="1815143"/>
                <a:ext cx="3229583" cy="46166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000" b="0" i="1" smtClean="0">
                          <a:latin typeface="Cambria Math" panose="02040503050406030204" pitchFamily="18" charset="0"/>
                        </a:rPr>
                        <m:t>𝐾</m:t>
                      </m:r>
                      <m:r>
                        <a:rPr lang="en-US" sz="3000" b="0" i="1" smtClean="0">
                          <a:latin typeface="Cambria Math" panose="02040503050406030204" pitchFamily="18" charset="0"/>
                        </a:rPr>
                        <m:t>=5</m:t>
                      </m:r>
                    </m:oMath>
                  </m:oMathPara>
                </a14:m>
                <a:endParaRPr lang="en-US" sz="3000" dirty="0"/>
              </a:p>
            </p:txBody>
          </p:sp>
        </mc:Choice>
        <mc:Fallback xmlns="">
          <p:sp>
            <p:nvSpPr>
              <p:cNvPr id="19" name="TextBox 18">
                <a:extLst>
                  <a:ext uri="{FF2B5EF4-FFF2-40B4-BE49-F238E27FC236}">
                    <a16:creationId xmlns:a16="http://schemas.microsoft.com/office/drawing/2014/main" id="{80D3DDAF-14BA-3840-B3E2-839D3AE258D1}"/>
                  </a:ext>
                </a:extLst>
              </p:cNvPr>
              <p:cNvSpPr txBox="1">
                <a:spLocks noRot="1" noChangeAspect="1" noMove="1" noResize="1" noEditPoints="1" noAdjustHandles="1" noChangeArrowheads="1" noChangeShapeType="1" noTextEdit="1"/>
              </p:cNvSpPr>
              <p:nvPr/>
            </p:nvSpPr>
            <p:spPr>
              <a:xfrm>
                <a:off x="4481208" y="1815143"/>
                <a:ext cx="3229583" cy="461665"/>
              </a:xfrm>
              <a:prstGeom prst="rect">
                <a:avLst/>
              </a:prstGeom>
              <a:blipFill>
                <a:blip r:embed="rId9"/>
                <a:stretch>
                  <a:fillRect b="-5405"/>
                </a:stretch>
              </a:blipFill>
            </p:spPr>
            <p:txBody>
              <a:bodyPr/>
              <a:lstStyle/>
              <a:p>
                <a:r>
                  <a:rPr lang="en-US">
                    <a:noFill/>
                  </a:rPr>
                  <a:t> </a:t>
                </a:r>
              </a:p>
            </p:txBody>
          </p:sp>
        </mc:Fallback>
      </mc:AlternateContent>
    </p:spTree>
    <p:extLst>
      <p:ext uri="{BB962C8B-B14F-4D97-AF65-F5344CB8AC3E}">
        <p14:creationId xmlns:p14="http://schemas.microsoft.com/office/powerpoint/2010/main" val="91395162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3268B-B051-E138-13FA-F39C0B9C40B3}"/>
              </a:ext>
            </a:extLst>
          </p:cNvPr>
          <p:cNvSpPr>
            <a:spLocks noGrp="1"/>
          </p:cNvSpPr>
          <p:nvPr>
            <p:ph type="title"/>
          </p:nvPr>
        </p:nvSpPr>
        <p:spPr>
          <a:xfrm>
            <a:off x="340467" y="193353"/>
            <a:ext cx="11511065" cy="1325563"/>
          </a:xfrm>
        </p:spPr>
        <p:txBody>
          <a:bodyPr>
            <a:normAutofit/>
          </a:bodyPr>
          <a:lstStyle/>
          <a:p>
            <a:r>
              <a:rPr lang="en-US" sz="3400" dirty="0"/>
              <a:t>Many populations will fluctuate above or below carrying capacity.</a:t>
            </a:r>
          </a:p>
        </p:txBody>
      </p:sp>
      <p:pic>
        <p:nvPicPr>
          <p:cNvPr id="5" name="Picture 2">
            <a:extLst>
              <a:ext uri="{FF2B5EF4-FFF2-40B4-BE49-F238E27FC236}">
                <a16:creationId xmlns:a16="http://schemas.microsoft.com/office/drawing/2014/main" id="{D2168BF9-3F99-7D1C-AE63-A19661BAEB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4795" y="1888644"/>
            <a:ext cx="6551038" cy="4969356"/>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1">
            <a:extLst>
              <a:ext uri="{FF2B5EF4-FFF2-40B4-BE49-F238E27FC236}">
                <a16:creationId xmlns:a16="http://schemas.microsoft.com/office/drawing/2014/main" id="{3120A11D-8074-5A52-5561-800EBAB28DE8}"/>
              </a:ext>
            </a:extLst>
          </p:cNvPr>
          <p:cNvSpPr txBox="1">
            <a:spLocks/>
          </p:cNvSpPr>
          <p:nvPr/>
        </p:nvSpPr>
        <p:spPr>
          <a:xfrm>
            <a:off x="2823181" y="5456412"/>
            <a:ext cx="366300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err="1"/>
              <a:t>Soay</a:t>
            </a:r>
            <a:r>
              <a:rPr lang="en-US" sz="2000" dirty="0"/>
              <a:t> Sheep of St. Kilda, Scotland</a:t>
            </a:r>
          </a:p>
          <a:p>
            <a:pPr marL="457200" indent="-457200">
              <a:buFont typeface="Arial" panose="020B0604020202020204" pitchFamily="34" charset="0"/>
              <a:buChar char="•"/>
            </a:pPr>
            <a:endParaRPr lang="en-US" sz="2000" dirty="0"/>
          </a:p>
        </p:txBody>
      </p:sp>
      <p:pic>
        <p:nvPicPr>
          <p:cNvPr id="15" name="Picture 4" descr="St Kilda Soay sheep study reaches 30th anniversary - BBC News">
            <a:extLst>
              <a:ext uri="{FF2B5EF4-FFF2-40B4-BE49-F238E27FC236}">
                <a16:creationId xmlns:a16="http://schemas.microsoft.com/office/drawing/2014/main" id="{8CFC87C3-86E0-9B3D-BA83-54F388C177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28097" y="1485796"/>
            <a:ext cx="5139108" cy="288752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054497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D2168BF9-3F99-7D1C-AE63-A19661BAEB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4795" y="1888644"/>
            <a:ext cx="6551038" cy="4969356"/>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1">
            <a:extLst>
              <a:ext uri="{FF2B5EF4-FFF2-40B4-BE49-F238E27FC236}">
                <a16:creationId xmlns:a16="http://schemas.microsoft.com/office/drawing/2014/main" id="{3120A11D-8074-5A52-5561-800EBAB28DE8}"/>
              </a:ext>
            </a:extLst>
          </p:cNvPr>
          <p:cNvSpPr txBox="1">
            <a:spLocks/>
          </p:cNvSpPr>
          <p:nvPr/>
        </p:nvSpPr>
        <p:spPr>
          <a:xfrm>
            <a:off x="2823181" y="5456412"/>
            <a:ext cx="366300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err="1"/>
              <a:t>Soay</a:t>
            </a:r>
            <a:r>
              <a:rPr lang="en-US" sz="2000" dirty="0"/>
              <a:t> Sheep of St. Kilda, Scotland</a:t>
            </a:r>
          </a:p>
          <a:p>
            <a:pPr marL="457200" indent="-457200">
              <a:buFont typeface="Arial" panose="020B0604020202020204" pitchFamily="34" charset="0"/>
              <a:buChar char="•"/>
            </a:pPr>
            <a:endParaRPr lang="en-US" sz="2000" dirty="0"/>
          </a:p>
        </p:txBody>
      </p:sp>
      <p:sp>
        <p:nvSpPr>
          <p:cNvPr id="3" name="TextBox 2">
            <a:extLst>
              <a:ext uri="{FF2B5EF4-FFF2-40B4-BE49-F238E27FC236}">
                <a16:creationId xmlns:a16="http://schemas.microsoft.com/office/drawing/2014/main" id="{6B578A0B-A972-76BA-ADDC-E3888CC7F1F6}"/>
              </a:ext>
            </a:extLst>
          </p:cNvPr>
          <p:cNvSpPr txBox="1"/>
          <p:nvPr/>
        </p:nvSpPr>
        <p:spPr>
          <a:xfrm>
            <a:off x="6875833" y="4537707"/>
            <a:ext cx="4520932" cy="1292662"/>
          </a:xfrm>
          <a:prstGeom prst="rect">
            <a:avLst/>
          </a:prstGeom>
          <a:noFill/>
        </p:spPr>
        <p:txBody>
          <a:bodyPr wrap="square">
            <a:spAutoFit/>
          </a:bodyPr>
          <a:lstStyle/>
          <a:p>
            <a:r>
              <a:rPr lang="en-US" sz="2600" dirty="0">
                <a:effectLst/>
                <a:latin typeface="Helvetica" pitchFamily="2" charset="0"/>
              </a:rPr>
              <a:t>But they can still be stable populations if they return to </a:t>
            </a:r>
            <a:r>
              <a:rPr lang="en-US" sz="2600" b="1" dirty="0">
                <a:solidFill>
                  <a:srgbClr val="C00000"/>
                </a:solidFill>
                <a:effectLst/>
                <a:latin typeface="Helvetica" pitchFamily="2" charset="0"/>
              </a:rPr>
              <a:t>equilibrium</a:t>
            </a:r>
            <a:r>
              <a:rPr lang="en-US" sz="2600" dirty="0">
                <a:effectLst/>
                <a:latin typeface="Helvetica" pitchFamily="2" charset="0"/>
              </a:rPr>
              <a:t>.</a:t>
            </a:r>
          </a:p>
        </p:txBody>
      </p:sp>
      <p:pic>
        <p:nvPicPr>
          <p:cNvPr id="4" name="Picture 4" descr="St Kilda Soay sheep study reaches 30th anniversary - BBC News">
            <a:extLst>
              <a:ext uri="{FF2B5EF4-FFF2-40B4-BE49-F238E27FC236}">
                <a16:creationId xmlns:a16="http://schemas.microsoft.com/office/drawing/2014/main" id="{32A44FFF-8E57-67CD-B2D3-6F4712AC1F2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28097" y="1485796"/>
            <a:ext cx="5139108" cy="288752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cxnSp>
        <p:nvCxnSpPr>
          <p:cNvPr id="8" name="Straight Connector 7">
            <a:extLst>
              <a:ext uri="{FF2B5EF4-FFF2-40B4-BE49-F238E27FC236}">
                <a16:creationId xmlns:a16="http://schemas.microsoft.com/office/drawing/2014/main" id="{0881322E-9611-E2BA-E3E3-FDEBDBCEC869}"/>
              </a:ext>
            </a:extLst>
          </p:cNvPr>
          <p:cNvCxnSpPr/>
          <p:nvPr/>
        </p:nvCxnSpPr>
        <p:spPr>
          <a:xfrm>
            <a:off x="1108953" y="4090234"/>
            <a:ext cx="4987047" cy="0"/>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sp>
        <p:nvSpPr>
          <p:cNvPr id="12" name="Title 1">
            <a:extLst>
              <a:ext uri="{FF2B5EF4-FFF2-40B4-BE49-F238E27FC236}">
                <a16:creationId xmlns:a16="http://schemas.microsoft.com/office/drawing/2014/main" id="{0544C939-EBD0-B973-836A-927511AB9553}"/>
              </a:ext>
            </a:extLst>
          </p:cNvPr>
          <p:cNvSpPr>
            <a:spLocks noGrp="1"/>
          </p:cNvSpPr>
          <p:nvPr>
            <p:ph type="title"/>
          </p:nvPr>
        </p:nvSpPr>
        <p:spPr>
          <a:xfrm>
            <a:off x="340467" y="193353"/>
            <a:ext cx="11511065" cy="1325563"/>
          </a:xfrm>
        </p:spPr>
        <p:txBody>
          <a:bodyPr>
            <a:normAutofit/>
          </a:bodyPr>
          <a:lstStyle/>
          <a:p>
            <a:r>
              <a:rPr lang="en-US" sz="3400" dirty="0"/>
              <a:t>Many populations will fluctuate above or below carrying capacity.</a:t>
            </a:r>
          </a:p>
        </p:txBody>
      </p:sp>
    </p:spTree>
    <p:extLst>
      <p:ext uri="{BB962C8B-B14F-4D97-AF65-F5344CB8AC3E}">
        <p14:creationId xmlns:p14="http://schemas.microsoft.com/office/powerpoint/2010/main" val="87196455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D2168BF9-3F99-7D1C-AE63-A19661BAEB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4795" y="1888644"/>
            <a:ext cx="6551038" cy="4969356"/>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1">
            <a:extLst>
              <a:ext uri="{FF2B5EF4-FFF2-40B4-BE49-F238E27FC236}">
                <a16:creationId xmlns:a16="http://schemas.microsoft.com/office/drawing/2014/main" id="{3120A11D-8074-5A52-5561-800EBAB28DE8}"/>
              </a:ext>
            </a:extLst>
          </p:cNvPr>
          <p:cNvSpPr txBox="1">
            <a:spLocks/>
          </p:cNvSpPr>
          <p:nvPr/>
        </p:nvSpPr>
        <p:spPr>
          <a:xfrm>
            <a:off x="2823181" y="5456412"/>
            <a:ext cx="366300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err="1"/>
              <a:t>Soay</a:t>
            </a:r>
            <a:r>
              <a:rPr lang="en-US" sz="2000" dirty="0"/>
              <a:t> Sheep of St. Kilda, Scotland</a:t>
            </a:r>
          </a:p>
          <a:p>
            <a:pPr marL="457200" indent="-457200">
              <a:buFont typeface="Arial" panose="020B0604020202020204" pitchFamily="34" charset="0"/>
              <a:buChar char="•"/>
            </a:pPr>
            <a:endParaRPr lang="en-US" sz="2000" dirty="0"/>
          </a:p>
        </p:txBody>
      </p:sp>
      <p:sp>
        <p:nvSpPr>
          <p:cNvPr id="3" name="TextBox 2">
            <a:extLst>
              <a:ext uri="{FF2B5EF4-FFF2-40B4-BE49-F238E27FC236}">
                <a16:creationId xmlns:a16="http://schemas.microsoft.com/office/drawing/2014/main" id="{6B578A0B-A972-76BA-ADDC-E3888CC7F1F6}"/>
              </a:ext>
            </a:extLst>
          </p:cNvPr>
          <p:cNvSpPr txBox="1"/>
          <p:nvPr/>
        </p:nvSpPr>
        <p:spPr>
          <a:xfrm>
            <a:off x="6875833" y="4537707"/>
            <a:ext cx="4520932" cy="1292662"/>
          </a:xfrm>
          <a:prstGeom prst="rect">
            <a:avLst/>
          </a:prstGeom>
          <a:noFill/>
        </p:spPr>
        <p:txBody>
          <a:bodyPr wrap="square">
            <a:spAutoFit/>
          </a:bodyPr>
          <a:lstStyle/>
          <a:p>
            <a:r>
              <a:rPr lang="en-US" sz="2600" dirty="0">
                <a:effectLst/>
                <a:latin typeface="Helvetica" pitchFamily="2" charset="0"/>
              </a:rPr>
              <a:t>But they can still be stable populations if they return to </a:t>
            </a:r>
            <a:r>
              <a:rPr lang="en-US" sz="2600" b="1" dirty="0">
                <a:solidFill>
                  <a:srgbClr val="C00000"/>
                </a:solidFill>
                <a:effectLst/>
                <a:latin typeface="Helvetica" pitchFamily="2" charset="0"/>
              </a:rPr>
              <a:t>equilibrium</a:t>
            </a:r>
            <a:r>
              <a:rPr lang="en-US" sz="2600" dirty="0">
                <a:effectLst/>
                <a:latin typeface="Helvetica" pitchFamily="2" charset="0"/>
              </a:rPr>
              <a:t>.</a:t>
            </a:r>
          </a:p>
        </p:txBody>
      </p:sp>
      <p:pic>
        <p:nvPicPr>
          <p:cNvPr id="4" name="Picture 4" descr="St Kilda Soay sheep study reaches 30th anniversary - BBC News">
            <a:extLst>
              <a:ext uri="{FF2B5EF4-FFF2-40B4-BE49-F238E27FC236}">
                <a16:creationId xmlns:a16="http://schemas.microsoft.com/office/drawing/2014/main" id="{32A44FFF-8E57-67CD-B2D3-6F4712AC1F2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28097" y="1485796"/>
            <a:ext cx="5139108" cy="288752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cxnSp>
        <p:nvCxnSpPr>
          <p:cNvPr id="8" name="Straight Connector 7">
            <a:extLst>
              <a:ext uri="{FF2B5EF4-FFF2-40B4-BE49-F238E27FC236}">
                <a16:creationId xmlns:a16="http://schemas.microsoft.com/office/drawing/2014/main" id="{0881322E-9611-E2BA-E3E3-FDEBDBCEC869}"/>
              </a:ext>
            </a:extLst>
          </p:cNvPr>
          <p:cNvCxnSpPr/>
          <p:nvPr/>
        </p:nvCxnSpPr>
        <p:spPr>
          <a:xfrm>
            <a:off x="1108953" y="4090234"/>
            <a:ext cx="4987047" cy="0"/>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sp>
        <p:nvSpPr>
          <p:cNvPr id="12" name="Title 1">
            <a:extLst>
              <a:ext uri="{FF2B5EF4-FFF2-40B4-BE49-F238E27FC236}">
                <a16:creationId xmlns:a16="http://schemas.microsoft.com/office/drawing/2014/main" id="{0544C939-EBD0-B973-836A-927511AB9553}"/>
              </a:ext>
            </a:extLst>
          </p:cNvPr>
          <p:cNvSpPr>
            <a:spLocks noGrp="1"/>
          </p:cNvSpPr>
          <p:nvPr>
            <p:ph type="title"/>
          </p:nvPr>
        </p:nvSpPr>
        <p:spPr>
          <a:xfrm>
            <a:off x="340467" y="193353"/>
            <a:ext cx="11511065" cy="1325563"/>
          </a:xfrm>
        </p:spPr>
        <p:txBody>
          <a:bodyPr>
            <a:normAutofit/>
          </a:bodyPr>
          <a:lstStyle/>
          <a:p>
            <a:r>
              <a:rPr lang="en-US" sz="3400" dirty="0"/>
              <a:t>Many populations will fluctuate above or below carrying capacity.</a:t>
            </a:r>
          </a:p>
        </p:txBody>
      </p:sp>
      <p:sp>
        <p:nvSpPr>
          <p:cNvPr id="13" name="TextBox 12">
            <a:extLst>
              <a:ext uri="{FF2B5EF4-FFF2-40B4-BE49-F238E27FC236}">
                <a16:creationId xmlns:a16="http://schemas.microsoft.com/office/drawing/2014/main" id="{0C1A48BF-247A-BF87-B4F0-0732A6C23EC9}"/>
              </a:ext>
            </a:extLst>
          </p:cNvPr>
          <p:cNvSpPr txBox="1"/>
          <p:nvPr/>
        </p:nvSpPr>
        <p:spPr>
          <a:xfrm>
            <a:off x="6875833" y="5886472"/>
            <a:ext cx="4520932" cy="892552"/>
          </a:xfrm>
          <a:prstGeom prst="rect">
            <a:avLst/>
          </a:prstGeom>
          <a:noFill/>
        </p:spPr>
        <p:txBody>
          <a:bodyPr wrap="square">
            <a:spAutoFit/>
          </a:bodyPr>
          <a:lstStyle/>
          <a:p>
            <a:r>
              <a:rPr lang="en-US" sz="2600" dirty="0">
                <a:effectLst/>
                <a:latin typeface="Helvetica" pitchFamily="2" charset="0"/>
              </a:rPr>
              <a:t>In some cases, it is not possible to recover.</a:t>
            </a:r>
          </a:p>
        </p:txBody>
      </p:sp>
    </p:spTree>
    <p:extLst>
      <p:ext uri="{BB962C8B-B14F-4D97-AF65-F5344CB8AC3E}">
        <p14:creationId xmlns:p14="http://schemas.microsoft.com/office/powerpoint/2010/main" val="21131947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B578A0B-A972-76BA-ADDC-E3888CC7F1F6}"/>
              </a:ext>
            </a:extLst>
          </p:cNvPr>
          <p:cNvSpPr txBox="1"/>
          <p:nvPr/>
        </p:nvSpPr>
        <p:spPr>
          <a:xfrm>
            <a:off x="6875833" y="4537707"/>
            <a:ext cx="4520932" cy="1292662"/>
          </a:xfrm>
          <a:prstGeom prst="rect">
            <a:avLst/>
          </a:prstGeom>
          <a:noFill/>
        </p:spPr>
        <p:txBody>
          <a:bodyPr wrap="square">
            <a:spAutoFit/>
          </a:bodyPr>
          <a:lstStyle/>
          <a:p>
            <a:r>
              <a:rPr lang="en-US" sz="2600" dirty="0">
                <a:effectLst/>
                <a:latin typeface="Helvetica" pitchFamily="2" charset="0"/>
              </a:rPr>
              <a:t>But they can still be stable populations if they return to </a:t>
            </a:r>
            <a:r>
              <a:rPr lang="en-US" sz="2600" b="1" dirty="0">
                <a:solidFill>
                  <a:srgbClr val="C00000"/>
                </a:solidFill>
                <a:effectLst/>
                <a:latin typeface="Helvetica" pitchFamily="2" charset="0"/>
              </a:rPr>
              <a:t>equilibrium</a:t>
            </a:r>
            <a:r>
              <a:rPr lang="en-US" sz="2600" dirty="0">
                <a:effectLst/>
                <a:latin typeface="Helvetica" pitchFamily="2" charset="0"/>
              </a:rPr>
              <a:t>.</a:t>
            </a:r>
          </a:p>
        </p:txBody>
      </p:sp>
      <p:sp>
        <p:nvSpPr>
          <p:cNvPr id="6" name="TextBox 5">
            <a:extLst>
              <a:ext uri="{FF2B5EF4-FFF2-40B4-BE49-F238E27FC236}">
                <a16:creationId xmlns:a16="http://schemas.microsoft.com/office/drawing/2014/main" id="{272F89BB-9448-4F42-2D1B-A5B89186902B}"/>
              </a:ext>
            </a:extLst>
          </p:cNvPr>
          <p:cNvSpPr txBox="1"/>
          <p:nvPr/>
        </p:nvSpPr>
        <p:spPr>
          <a:xfrm>
            <a:off x="6875833" y="5886472"/>
            <a:ext cx="4520932" cy="892552"/>
          </a:xfrm>
          <a:prstGeom prst="rect">
            <a:avLst/>
          </a:prstGeom>
          <a:noFill/>
        </p:spPr>
        <p:txBody>
          <a:bodyPr wrap="square">
            <a:spAutoFit/>
          </a:bodyPr>
          <a:lstStyle/>
          <a:p>
            <a:r>
              <a:rPr lang="en-US" sz="2600" dirty="0">
                <a:effectLst/>
                <a:latin typeface="Helvetica" pitchFamily="2" charset="0"/>
              </a:rPr>
              <a:t>In some cases, it is not possible to recover.</a:t>
            </a:r>
          </a:p>
        </p:txBody>
      </p:sp>
      <p:pic>
        <p:nvPicPr>
          <p:cNvPr id="47106" name="Picture 2" descr="Orange Worldwide Catches">
            <a:extLst>
              <a:ext uri="{FF2B5EF4-FFF2-40B4-BE49-F238E27FC236}">
                <a16:creationId xmlns:a16="http://schemas.microsoft.com/office/drawing/2014/main" id="{83242134-6F97-3BDC-38F5-519C0A7819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4584" y="1638249"/>
            <a:ext cx="6277560" cy="4757729"/>
          </a:xfrm>
          <a:prstGeom prst="rect">
            <a:avLst/>
          </a:prstGeom>
          <a:noFill/>
          <a:extLst>
            <a:ext uri="{909E8E84-426E-40DD-AFC4-6F175D3DCCD1}">
              <a14:hiddenFill xmlns:a14="http://schemas.microsoft.com/office/drawing/2010/main">
                <a:solidFill>
                  <a:srgbClr val="FFFFFF"/>
                </a:solidFill>
              </a14:hiddenFill>
            </a:ext>
          </a:extLst>
        </p:spPr>
      </p:pic>
      <p:pic>
        <p:nvPicPr>
          <p:cNvPr id="47108" name="Picture 4" descr="Orange Roughy - Good Fish Bad Fish">
            <a:extLst>
              <a:ext uri="{FF2B5EF4-FFF2-40B4-BE49-F238E27FC236}">
                <a16:creationId xmlns:a16="http://schemas.microsoft.com/office/drawing/2014/main" id="{B508571E-8141-0D23-5708-DAD57FA4E6B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42144" y="1856583"/>
            <a:ext cx="5185272" cy="2160530"/>
          </a:xfrm>
          <a:prstGeom prst="rect">
            <a:avLst/>
          </a:prstGeom>
          <a:noFill/>
          <a:extLst>
            <a:ext uri="{909E8E84-426E-40DD-AFC4-6F175D3DCCD1}">
              <a14:hiddenFill xmlns:a14="http://schemas.microsoft.com/office/drawing/2010/main">
                <a:solidFill>
                  <a:srgbClr val="FFFFFF"/>
                </a:solidFill>
              </a14:hiddenFill>
            </a:ext>
          </a:extLst>
        </p:spPr>
      </p:pic>
      <p:sp>
        <p:nvSpPr>
          <p:cNvPr id="9" name="Title 1">
            <a:extLst>
              <a:ext uri="{FF2B5EF4-FFF2-40B4-BE49-F238E27FC236}">
                <a16:creationId xmlns:a16="http://schemas.microsoft.com/office/drawing/2014/main" id="{DC6B09DE-BB42-A8DE-DB92-4890962D08BA}"/>
              </a:ext>
            </a:extLst>
          </p:cNvPr>
          <p:cNvSpPr>
            <a:spLocks noGrp="1"/>
          </p:cNvSpPr>
          <p:nvPr>
            <p:ph type="title"/>
          </p:nvPr>
        </p:nvSpPr>
        <p:spPr>
          <a:xfrm>
            <a:off x="340467" y="193353"/>
            <a:ext cx="11511065" cy="1325563"/>
          </a:xfrm>
        </p:spPr>
        <p:txBody>
          <a:bodyPr>
            <a:normAutofit/>
          </a:bodyPr>
          <a:lstStyle/>
          <a:p>
            <a:r>
              <a:rPr lang="en-US" sz="3400" dirty="0"/>
              <a:t>Many populations will fluctuate above or below carrying capacity.</a:t>
            </a:r>
          </a:p>
        </p:txBody>
      </p:sp>
    </p:spTree>
    <p:extLst>
      <p:ext uri="{BB962C8B-B14F-4D97-AF65-F5344CB8AC3E}">
        <p14:creationId xmlns:p14="http://schemas.microsoft.com/office/powerpoint/2010/main" val="339103776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0299B34D-E025-B322-D182-DCF038B8742F}"/>
              </a:ext>
            </a:extLst>
          </p:cNvPr>
          <p:cNvSpPr>
            <a:spLocks noGrp="1"/>
          </p:cNvSpPr>
          <p:nvPr>
            <p:ph type="title"/>
          </p:nvPr>
        </p:nvSpPr>
        <p:spPr>
          <a:xfrm>
            <a:off x="157265" y="306759"/>
            <a:ext cx="12003932" cy="1325563"/>
          </a:xfrm>
        </p:spPr>
        <p:txBody>
          <a:bodyPr>
            <a:normAutofit/>
          </a:bodyPr>
          <a:lstStyle/>
          <a:p>
            <a:pPr algn="ctr"/>
            <a:r>
              <a:rPr lang="en-US" sz="3500" dirty="0"/>
              <a:t>Logistic growth still does not describe human populations well.</a:t>
            </a:r>
          </a:p>
        </p:txBody>
      </p:sp>
      <p:pic>
        <p:nvPicPr>
          <p:cNvPr id="18" name="Picture 17">
            <a:extLst>
              <a:ext uri="{FF2B5EF4-FFF2-40B4-BE49-F238E27FC236}">
                <a16:creationId xmlns:a16="http://schemas.microsoft.com/office/drawing/2014/main" id="{2C07BCFF-7004-EE37-3C58-9E34B07FF613}"/>
              </a:ext>
            </a:extLst>
          </p:cNvPr>
          <p:cNvPicPr>
            <a:picLocks noChangeAspect="1"/>
          </p:cNvPicPr>
          <p:nvPr/>
        </p:nvPicPr>
        <p:blipFill>
          <a:blip r:embed="rId3"/>
          <a:stretch>
            <a:fillRect/>
          </a:stretch>
        </p:blipFill>
        <p:spPr>
          <a:xfrm>
            <a:off x="6311133" y="1476682"/>
            <a:ext cx="5850064" cy="4389200"/>
          </a:xfrm>
          <a:prstGeom prst="rect">
            <a:avLst/>
          </a:prstGeom>
        </p:spPr>
      </p:pic>
      <p:pic>
        <p:nvPicPr>
          <p:cNvPr id="20" name="Picture 19">
            <a:extLst>
              <a:ext uri="{FF2B5EF4-FFF2-40B4-BE49-F238E27FC236}">
                <a16:creationId xmlns:a16="http://schemas.microsoft.com/office/drawing/2014/main" id="{BB172172-08AD-A6AF-5FF2-557574E37492}"/>
              </a:ext>
            </a:extLst>
          </p:cNvPr>
          <p:cNvPicPr>
            <a:picLocks noChangeAspect="1"/>
          </p:cNvPicPr>
          <p:nvPr/>
        </p:nvPicPr>
        <p:blipFill>
          <a:blip r:embed="rId4"/>
          <a:stretch>
            <a:fillRect/>
          </a:stretch>
        </p:blipFill>
        <p:spPr>
          <a:xfrm>
            <a:off x="157265" y="1420238"/>
            <a:ext cx="6132735" cy="4601284"/>
          </a:xfrm>
          <a:prstGeom prst="rect">
            <a:avLst/>
          </a:prstGeom>
        </p:spPr>
      </p:pic>
      <p:sp>
        <p:nvSpPr>
          <p:cNvPr id="21" name="TextBox 20">
            <a:extLst>
              <a:ext uri="{FF2B5EF4-FFF2-40B4-BE49-F238E27FC236}">
                <a16:creationId xmlns:a16="http://schemas.microsoft.com/office/drawing/2014/main" id="{C65AE123-1EA6-E0A1-37B5-74BE5B0A9ACD}"/>
              </a:ext>
            </a:extLst>
          </p:cNvPr>
          <p:cNvSpPr txBox="1"/>
          <p:nvPr/>
        </p:nvSpPr>
        <p:spPr>
          <a:xfrm>
            <a:off x="3923627" y="1552577"/>
            <a:ext cx="4176409" cy="338554"/>
          </a:xfrm>
          <a:prstGeom prst="rect">
            <a:avLst/>
          </a:prstGeom>
          <a:noFill/>
        </p:spPr>
        <p:txBody>
          <a:bodyPr wrap="square">
            <a:spAutoFit/>
          </a:bodyPr>
          <a:lstStyle/>
          <a:p>
            <a:r>
              <a:rPr lang="en-US" sz="1600" dirty="0">
                <a:effectLst/>
                <a:latin typeface="Helvetica" pitchFamily="2" charset="0"/>
              </a:rPr>
              <a:t>K=302,000,000</a:t>
            </a:r>
          </a:p>
        </p:txBody>
      </p:sp>
      <p:sp>
        <p:nvSpPr>
          <p:cNvPr id="22" name="TextBox 21">
            <a:extLst>
              <a:ext uri="{FF2B5EF4-FFF2-40B4-BE49-F238E27FC236}">
                <a16:creationId xmlns:a16="http://schemas.microsoft.com/office/drawing/2014/main" id="{51B1F6CA-DC0C-826E-5D69-F9CFBA3B5C48}"/>
              </a:ext>
            </a:extLst>
          </p:cNvPr>
          <p:cNvSpPr txBox="1"/>
          <p:nvPr/>
        </p:nvSpPr>
        <p:spPr>
          <a:xfrm>
            <a:off x="10198807" y="1554502"/>
            <a:ext cx="4176409" cy="338554"/>
          </a:xfrm>
          <a:prstGeom prst="rect">
            <a:avLst/>
          </a:prstGeom>
          <a:noFill/>
        </p:spPr>
        <p:txBody>
          <a:bodyPr wrap="square">
            <a:spAutoFit/>
          </a:bodyPr>
          <a:lstStyle/>
          <a:p>
            <a:r>
              <a:rPr lang="en-US" sz="1600" dirty="0">
                <a:effectLst/>
                <a:latin typeface="Helvetica" pitchFamily="2" charset="0"/>
              </a:rPr>
              <a:t>K=28,000,000</a:t>
            </a:r>
          </a:p>
        </p:txBody>
      </p:sp>
    </p:spTree>
    <p:extLst>
      <p:ext uri="{BB962C8B-B14F-4D97-AF65-F5344CB8AC3E}">
        <p14:creationId xmlns:p14="http://schemas.microsoft.com/office/powerpoint/2010/main" val="22577933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DF28857C-B399-3B0E-CA1C-0796996E61EB}"/>
              </a:ext>
            </a:extLst>
          </p:cNvPr>
          <p:cNvSpPr txBox="1">
            <a:spLocks/>
          </p:cNvSpPr>
          <p:nvPr/>
        </p:nvSpPr>
        <p:spPr>
          <a:xfrm>
            <a:off x="3232573" y="452302"/>
            <a:ext cx="572685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3400" dirty="0"/>
              <a:t>Ecology is the study of the </a:t>
            </a:r>
            <a:r>
              <a:rPr lang="en-US" sz="3400" b="1" dirty="0">
                <a:solidFill>
                  <a:srgbClr val="C00000"/>
                </a:solidFill>
              </a:rPr>
              <a:t>interactions</a:t>
            </a:r>
            <a:r>
              <a:rPr lang="en-US" sz="3400" b="1" dirty="0">
                <a:solidFill>
                  <a:srgbClr val="FFFF00"/>
                </a:solidFill>
              </a:rPr>
              <a:t> </a:t>
            </a:r>
            <a:r>
              <a:rPr lang="en-US" sz="3400" dirty="0"/>
              <a:t>of </a:t>
            </a:r>
            <a:r>
              <a:rPr lang="en-US" sz="3400" b="1" dirty="0">
                <a:solidFill>
                  <a:srgbClr val="C00000"/>
                </a:solidFill>
              </a:rPr>
              <a:t>organisms</a:t>
            </a:r>
            <a:r>
              <a:rPr lang="en-US" sz="3400" dirty="0"/>
              <a:t> with each other and their </a:t>
            </a:r>
            <a:r>
              <a:rPr lang="en-US" sz="3400" b="1" dirty="0">
                <a:solidFill>
                  <a:srgbClr val="C00000"/>
                </a:solidFill>
              </a:rPr>
              <a:t>environment</a:t>
            </a:r>
            <a:r>
              <a:rPr lang="en-US" sz="3400" dirty="0">
                <a:solidFill>
                  <a:srgbClr val="C00000"/>
                </a:solidFill>
              </a:rPr>
              <a:t>.</a:t>
            </a:r>
            <a:endParaRPr lang="en-US" sz="3400" dirty="0"/>
          </a:p>
          <a:p>
            <a:pPr lvl="1">
              <a:buFontTx/>
              <a:buChar char="-"/>
            </a:pPr>
            <a:endParaRPr lang="en-US" sz="3400" dirty="0"/>
          </a:p>
        </p:txBody>
      </p:sp>
      <p:pic>
        <p:nvPicPr>
          <p:cNvPr id="6" name="Picture 5">
            <a:extLst>
              <a:ext uri="{FF2B5EF4-FFF2-40B4-BE49-F238E27FC236}">
                <a16:creationId xmlns:a16="http://schemas.microsoft.com/office/drawing/2014/main" id="{FCAF7A29-65A5-EFC3-2DE1-43552CD3A519}"/>
              </a:ext>
            </a:extLst>
          </p:cNvPr>
          <p:cNvPicPr>
            <a:picLocks noChangeAspect="1"/>
          </p:cNvPicPr>
          <p:nvPr/>
        </p:nvPicPr>
        <p:blipFill>
          <a:blip r:embed="rId3"/>
          <a:stretch>
            <a:fillRect/>
          </a:stretch>
        </p:blipFill>
        <p:spPr>
          <a:xfrm>
            <a:off x="4441559" y="2572965"/>
            <a:ext cx="2992065" cy="3645595"/>
          </a:xfrm>
          <a:prstGeom prst="rect">
            <a:avLst/>
          </a:prstGeom>
        </p:spPr>
      </p:pic>
    </p:spTree>
    <p:extLst>
      <p:ext uri="{BB962C8B-B14F-4D97-AF65-F5344CB8AC3E}">
        <p14:creationId xmlns:p14="http://schemas.microsoft.com/office/powerpoint/2010/main" val="7877179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DF28857C-B399-3B0E-CA1C-0796996E61EB}"/>
              </a:ext>
            </a:extLst>
          </p:cNvPr>
          <p:cNvSpPr txBox="1">
            <a:spLocks/>
          </p:cNvSpPr>
          <p:nvPr/>
        </p:nvSpPr>
        <p:spPr>
          <a:xfrm>
            <a:off x="3232573" y="452302"/>
            <a:ext cx="572685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3400" dirty="0"/>
              <a:t>Ecology is the study of the </a:t>
            </a:r>
            <a:r>
              <a:rPr lang="en-US" sz="3400" b="1" dirty="0">
                <a:solidFill>
                  <a:srgbClr val="C00000"/>
                </a:solidFill>
              </a:rPr>
              <a:t>interactions</a:t>
            </a:r>
            <a:r>
              <a:rPr lang="en-US" sz="3400" b="1" dirty="0">
                <a:solidFill>
                  <a:srgbClr val="FFFF00"/>
                </a:solidFill>
              </a:rPr>
              <a:t> </a:t>
            </a:r>
            <a:r>
              <a:rPr lang="en-US" sz="3400" dirty="0"/>
              <a:t>of </a:t>
            </a:r>
            <a:r>
              <a:rPr lang="en-US" sz="3400" b="1" dirty="0">
                <a:solidFill>
                  <a:srgbClr val="C00000"/>
                </a:solidFill>
              </a:rPr>
              <a:t>organisms</a:t>
            </a:r>
            <a:r>
              <a:rPr lang="en-US" sz="3400" dirty="0"/>
              <a:t> with each other and their </a:t>
            </a:r>
            <a:r>
              <a:rPr lang="en-US" sz="3400" b="1" dirty="0">
                <a:solidFill>
                  <a:srgbClr val="C00000"/>
                </a:solidFill>
              </a:rPr>
              <a:t>environment</a:t>
            </a:r>
            <a:r>
              <a:rPr lang="en-US" sz="3400" dirty="0">
                <a:solidFill>
                  <a:srgbClr val="C00000"/>
                </a:solidFill>
              </a:rPr>
              <a:t>.</a:t>
            </a:r>
            <a:endParaRPr lang="en-US" sz="3400" dirty="0"/>
          </a:p>
          <a:p>
            <a:pPr lvl="1">
              <a:buFontTx/>
              <a:buChar char="-"/>
            </a:pPr>
            <a:endParaRPr lang="en-US" sz="3400" dirty="0"/>
          </a:p>
        </p:txBody>
      </p:sp>
      <p:pic>
        <p:nvPicPr>
          <p:cNvPr id="3" name="Picture 2">
            <a:extLst>
              <a:ext uri="{FF2B5EF4-FFF2-40B4-BE49-F238E27FC236}">
                <a16:creationId xmlns:a16="http://schemas.microsoft.com/office/drawing/2014/main" id="{E49CE5F1-5520-DBBD-CA79-54B7B400DECC}"/>
              </a:ext>
            </a:extLst>
          </p:cNvPr>
          <p:cNvPicPr>
            <a:picLocks noChangeAspect="1"/>
          </p:cNvPicPr>
          <p:nvPr/>
        </p:nvPicPr>
        <p:blipFill>
          <a:blip r:embed="rId3"/>
          <a:stretch>
            <a:fillRect/>
          </a:stretch>
        </p:blipFill>
        <p:spPr>
          <a:xfrm>
            <a:off x="4838181" y="2559555"/>
            <a:ext cx="2515638" cy="3667445"/>
          </a:xfrm>
          <a:prstGeom prst="rect">
            <a:avLst/>
          </a:prstGeom>
        </p:spPr>
      </p:pic>
      <p:sp>
        <p:nvSpPr>
          <p:cNvPr id="5" name="TextBox 4">
            <a:extLst>
              <a:ext uri="{FF2B5EF4-FFF2-40B4-BE49-F238E27FC236}">
                <a16:creationId xmlns:a16="http://schemas.microsoft.com/office/drawing/2014/main" id="{154D4239-2A2C-0008-C6D0-6223D58F81A3}"/>
              </a:ext>
            </a:extLst>
          </p:cNvPr>
          <p:cNvSpPr txBox="1"/>
          <p:nvPr/>
        </p:nvSpPr>
        <p:spPr>
          <a:xfrm>
            <a:off x="8758389" y="2827667"/>
            <a:ext cx="3968885" cy="113877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400" b="0" i="1" dirty="0">
                <a:solidFill>
                  <a:srgbClr val="202122"/>
                </a:solidFill>
                <a:effectLst/>
              </a:rPr>
              <a:t>   oikos</a:t>
            </a:r>
            <a:r>
              <a:rPr lang="en-US" sz="3400" b="0" i="0" dirty="0">
                <a:solidFill>
                  <a:srgbClr val="202122"/>
                </a:solidFill>
                <a:effectLst/>
              </a:rPr>
              <a:t> = 'house’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3400" dirty="0">
                <a:solidFill>
                  <a:srgbClr val="202122"/>
                </a:solidFill>
              </a:rPr>
              <a:t>+ </a:t>
            </a:r>
            <a:r>
              <a:rPr lang="en-US" sz="3400" b="0" i="1" dirty="0">
                <a:solidFill>
                  <a:srgbClr val="202122"/>
                </a:solidFill>
                <a:effectLst/>
              </a:rPr>
              <a:t>logia</a:t>
            </a:r>
            <a:r>
              <a:rPr lang="en-US" sz="3400" b="0" i="0" dirty="0">
                <a:solidFill>
                  <a:srgbClr val="202122"/>
                </a:solidFill>
                <a:effectLst/>
              </a:rPr>
              <a:t> = ‘study of'</a:t>
            </a:r>
            <a:endParaRPr lang="en-US" sz="3400" dirty="0"/>
          </a:p>
        </p:txBody>
      </p:sp>
      <p:sp>
        <p:nvSpPr>
          <p:cNvPr id="7" name="Content Placeholder 2">
            <a:extLst>
              <a:ext uri="{FF2B5EF4-FFF2-40B4-BE49-F238E27FC236}">
                <a16:creationId xmlns:a16="http://schemas.microsoft.com/office/drawing/2014/main" id="{864A918A-A57C-E7D9-6DFB-6640FB57B7FD}"/>
              </a:ext>
            </a:extLst>
          </p:cNvPr>
          <p:cNvSpPr txBox="1">
            <a:spLocks/>
          </p:cNvSpPr>
          <p:nvPr/>
        </p:nvSpPr>
        <p:spPr>
          <a:xfrm>
            <a:off x="7353819" y="4207006"/>
            <a:ext cx="572685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3400" b="1" dirty="0">
                <a:solidFill>
                  <a:srgbClr val="C00000"/>
                </a:solidFill>
              </a:rPr>
              <a:t>ecology</a:t>
            </a:r>
          </a:p>
        </p:txBody>
      </p:sp>
      <p:sp>
        <p:nvSpPr>
          <p:cNvPr id="8" name="TextBox 7">
            <a:extLst>
              <a:ext uri="{FF2B5EF4-FFF2-40B4-BE49-F238E27FC236}">
                <a16:creationId xmlns:a16="http://schemas.microsoft.com/office/drawing/2014/main" id="{F9FF7918-C7B5-1CF9-C94B-31CE8ABDADE5}"/>
              </a:ext>
            </a:extLst>
          </p:cNvPr>
          <p:cNvSpPr txBox="1"/>
          <p:nvPr/>
        </p:nvSpPr>
        <p:spPr>
          <a:xfrm>
            <a:off x="8500440" y="5094540"/>
            <a:ext cx="3433611"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b="0" dirty="0">
                <a:solidFill>
                  <a:srgbClr val="202122"/>
                </a:solidFill>
                <a:effectLst/>
              </a:rPr>
              <a:t>- 1866 Ernst Haeckel</a:t>
            </a:r>
            <a:endParaRPr lang="en-US" sz="2800" dirty="0"/>
          </a:p>
        </p:txBody>
      </p:sp>
    </p:spTree>
    <p:extLst>
      <p:ext uri="{BB962C8B-B14F-4D97-AF65-F5344CB8AC3E}">
        <p14:creationId xmlns:p14="http://schemas.microsoft.com/office/powerpoint/2010/main" val="37883789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A5CC0-BE27-E24D-BE6D-E4E60E5AB507}"/>
              </a:ext>
            </a:extLst>
          </p:cNvPr>
          <p:cNvSpPr>
            <a:spLocks noGrp="1"/>
          </p:cNvSpPr>
          <p:nvPr>
            <p:ph type="title"/>
          </p:nvPr>
        </p:nvSpPr>
        <p:spPr>
          <a:xfrm>
            <a:off x="508770" y="1917566"/>
            <a:ext cx="4204200" cy="972836"/>
          </a:xfrm>
        </p:spPr>
        <p:txBody>
          <a:bodyPr vert="horz" lIns="91440" tIns="45720" rIns="91440" bIns="45720" rtlCol="0" anchor="t">
            <a:noAutofit/>
          </a:bodyPr>
          <a:lstStyle/>
          <a:p>
            <a:r>
              <a:rPr lang="en-US" sz="3600" dirty="0">
                <a:solidFill>
                  <a:srgbClr val="000000"/>
                </a:solidFill>
                <a:latin typeface="+mn-lt"/>
              </a:rPr>
              <a:t>“</a:t>
            </a:r>
            <a:r>
              <a:rPr lang="en-US" sz="3600" b="1" dirty="0">
                <a:solidFill>
                  <a:srgbClr val="C00000"/>
                </a:solidFill>
                <a:latin typeface="+mn-lt"/>
              </a:rPr>
              <a:t>Ecology</a:t>
            </a:r>
            <a:r>
              <a:rPr lang="en-US" sz="3600" dirty="0">
                <a:solidFill>
                  <a:srgbClr val="000000"/>
                </a:solidFill>
                <a:latin typeface="+mn-lt"/>
              </a:rPr>
              <a:t> has a synonym which is </a:t>
            </a:r>
            <a:r>
              <a:rPr lang="en-US" sz="3600" b="1" dirty="0">
                <a:solidFill>
                  <a:srgbClr val="C00000"/>
                </a:solidFill>
                <a:latin typeface="+mn-lt"/>
              </a:rPr>
              <a:t>ALL</a:t>
            </a:r>
            <a:r>
              <a:rPr lang="en-US" sz="3600" dirty="0">
                <a:solidFill>
                  <a:srgbClr val="000000"/>
                </a:solidFill>
                <a:latin typeface="+mn-lt"/>
              </a:rPr>
              <a:t>.”</a:t>
            </a:r>
          </a:p>
        </p:txBody>
      </p:sp>
      <p:sp>
        <p:nvSpPr>
          <p:cNvPr id="9" name="Content Placeholder 8">
            <a:extLst>
              <a:ext uri="{FF2B5EF4-FFF2-40B4-BE49-F238E27FC236}">
                <a16:creationId xmlns:a16="http://schemas.microsoft.com/office/drawing/2014/main" id="{6E1E3B54-B95E-42CF-A550-74E9704120BF}"/>
              </a:ext>
            </a:extLst>
          </p:cNvPr>
          <p:cNvSpPr>
            <a:spLocks noGrp="1"/>
          </p:cNvSpPr>
          <p:nvPr>
            <p:ph idx="1"/>
          </p:nvPr>
        </p:nvSpPr>
        <p:spPr>
          <a:xfrm>
            <a:off x="508770" y="3653037"/>
            <a:ext cx="3847168" cy="629123"/>
          </a:xfrm>
        </p:spPr>
        <p:txBody>
          <a:bodyPr vert="horz" lIns="91440" tIns="45720" rIns="91440" bIns="45720" rtlCol="0" anchor="b">
            <a:normAutofit lnSpcReduction="10000"/>
          </a:bodyPr>
          <a:lstStyle/>
          <a:p>
            <a:pPr marL="0" indent="0">
              <a:buNone/>
            </a:pPr>
            <a:r>
              <a:rPr lang="en-US" sz="1600" dirty="0">
                <a:solidFill>
                  <a:srgbClr val="000000"/>
                </a:solidFill>
              </a:rPr>
              <a:t>-John Steinbeck</a:t>
            </a:r>
          </a:p>
          <a:p>
            <a:pPr marL="0" indent="0">
              <a:buNone/>
            </a:pPr>
            <a:r>
              <a:rPr lang="en-US" sz="1600" i="1" dirty="0">
                <a:solidFill>
                  <a:srgbClr val="000000"/>
                </a:solidFill>
              </a:rPr>
              <a:t>The Log from the Sea of Cortez </a:t>
            </a:r>
            <a:r>
              <a:rPr lang="en-US" sz="1600" dirty="0">
                <a:solidFill>
                  <a:srgbClr val="000000"/>
                </a:solidFill>
              </a:rPr>
              <a:t>(1941)</a:t>
            </a:r>
          </a:p>
        </p:txBody>
      </p:sp>
      <p:pic>
        <p:nvPicPr>
          <p:cNvPr id="3" name="Picture 6">
            <a:extLst>
              <a:ext uri="{FF2B5EF4-FFF2-40B4-BE49-F238E27FC236}">
                <a16:creationId xmlns:a16="http://schemas.microsoft.com/office/drawing/2014/main" id="{E0E35E4D-7A3D-2E9E-D4B8-C4A025AE4D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57252" y="1098756"/>
            <a:ext cx="6558511" cy="4660488"/>
          </a:xfrm>
          <a:prstGeom prst="ellipse">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41321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DF28857C-B399-3B0E-CA1C-0796996E61EB}"/>
              </a:ext>
            </a:extLst>
          </p:cNvPr>
          <p:cNvSpPr txBox="1">
            <a:spLocks/>
          </p:cNvSpPr>
          <p:nvPr/>
        </p:nvSpPr>
        <p:spPr>
          <a:xfrm>
            <a:off x="3767342" y="569034"/>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3400" dirty="0"/>
              <a:t>Ecology is the study of the </a:t>
            </a:r>
            <a:r>
              <a:rPr lang="en-US" sz="3400" b="1" dirty="0">
                <a:solidFill>
                  <a:srgbClr val="C00000"/>
                </a:solidFill>
              </a:rPr>
              <a:t>interactions</a:t>
            </a:r>
            <a:r>
              <a:rPr lang="en-US" sz="3400" b="1" dirty="0">
                <a:solidFill>
                  <a:srgbClr val="FFFF00"/>
                </a:solidFill>
              </a:rPr>
              <a:t> </a:t>
            </a:r>
            <a:r>
              <a:rPr lang="en-US" sz="3400" dirty="0"/>
              <a:t>of </a:t>
            </a:r>
            <a:r>
              <a:rPr lang="en-US" sz="3400" b="1" dirty="0">
                <a:solidFill>
                  <a:srgbClr val="C00000"/>
                </a:solidFill>
              </a:rPr>
              <a:t>organisms</a:t>
            </a:r>
            <a:r>
              <a:rPr lang="en-US" sz="3400" dirty="0"/>
              <a:t> with each other and their </a:t>
            </a:r>
            <a:r>
              <a:rPr lang="en-US" sz="3400" b="1" dirty="0">
                <a:solidFill>
                  <a:srgbClr val="C00000"/>
                </a:solidFill>
              </a:rPr>
              <a:t>environment</a:t>
            </a:r>
            <a:r>
              <a:rPr lang="en-US" sz="3400" dirty="0">
                <a:solidFill>
                  <a:srgbClr val="C00000"/>
                </a:solidFill>
              </a:rPr>
              <a:t>.</a:t>
            </a:r>
            <a:endParaRPr lang="en-US" sz="3400" dirty="0"/>
          </a:p>
          <a:p>
            <a:pPr lvl="1">
              <a:buFontTx/>
              <a:buChar char="-"/>
            </a:pPr>
            <a:endParaRPr lang="en-US" sz="3400" dirty="0"/>
          </a:p>
        </p:txBody>
      </p:sp>
      <p:sp>
        <p:nvSpPr>
          <p:cNvPr id="3" name="Title 1">
            <a:extLst>
              <a:ext uri="{FF2B5EF4-FFF2-40B4-BE49-F238E27FC236}">
                <a16:creationId xmlns:a16="http://schemas.microsoft.com/office/drawing/2014/main" id="{F3760102-6E97-C604-F945-C2875E479640}"/>
              </a:ext>
            </a:extLst>
          </p:cNvPr>
          <p:cNvSpPr>
            <a:spLocks noGrp="1"/>
          </p:cNvSpPr>
          <p:nvPr>
            <p:ph type="title"/>
          </p:nvPr>
        </p:nvSpPr>
        <p:spPr>
          <a:xfrm>
            <a:off x="3832129" y="4371557"/>
            <a:ext cx="4657313" cy="972836"/>
          </a:xfrm>
        </p:spPr>
        <p:txBody>
          <a:bodyPr vert="horz" lIns="91440" tIns="45720" rIns="91440" bIns="45720" rtlCol="0" anchor="t">
            <a:noAutofit/>
          </a:bodyPr>
          <a:lstStyle/>
          <a:p>
            <a:pPr algn="ctr"/>
            <a:r>
              <a:rPr lang="en-US" sz="3400" dirty="0">
                <a:solidFill>
                  <a:srgbClr val="000000"/>
                </a:solidFill>
                <a:latin typeface="+mn-lt"/>
              </a:rPr>
              <a:t>As a science, ecology uses </a:t>
            </a:r>
            <a:r>
              <a:rPr lang="en-US" sz="3400" b="1" dirty="0">
                <a:solidFill>
                  <a:srgbClr val="C00000"/>
                </a:solidFill>
                <a:latin typeface="+mn-lt"/>
              </a:rPr>
              <a:t>models</a:t>
            </a:r>
            <a:r>
              <a:rPr lang="en-US" sz="3400" dirty="0">
                <a:solidFill>
                  <a:srgbClr val="000000"/>
                </a:solidFill>
                <a:latin typeface="+mn-lt"/>
              </a:rPr>
              <a:t> to formalize  general </a:t>
            </a:r>
            <a:r>
              <a:rPr lang="en-US" sz="3400" b="1" dirty="0">
                <a:solidFill>
                  <a:srgbClr val="C00000"/>
                </a:solidFill>
                <a:latin typeface="+mn-lt"/>
              </a:rPr>
              <a:t>laws and principles </a:t>
            </a:r>
            <a:r>
              <a:rPr lang="en-US" sz="3400" dirty="0">
                <a:solidFill>
                  <a:srgbClr val="000000"/>
                </a:solidFill>
                <a:latin typeface="+mn-lt"/>
              </a:rPr>
              <a:t>describing the natural world.</a:t>
            </a:r>
          </a:p>
        </p:txBody>
      </p:sp>
      <p:pic>
        <p:nvPicPr>
          <p:cNvPr id="4" name="Picture 3">
            <a:extLst>
              <a:ext uri="{FF2B5EF4-FFF2-40B4-BE49-F238E27FC236}">
                <a16:creationId xmlns:a16="http://schemas.microsoft.com/office/drawing/2014/main" id="{050B1E87-19FA-647E-C503-C2DEDF4716B7}"/>
              </a:ext>
            </a:extLst>
          </p:cNvPr>
          <p:cNvPicPr>
            <a:picLocks noChangeAspect="1"/>
          </p:cNvPicPr>
          <p:nvPr/>
        </p:nvPicPr>
        <p:blipFill rotWithShape="1">
          <a:blip r:embed="rId3"/>
          <a:srcRect l="20301" r="21229" b="-1"/>
          <a:stretch/>
        </p:blipFill>
        <p:spPr>
          <a:xfrm>
            <a:off x="244694" y="1034489"/>
            <a:ext cx="3587435" cy="5445346"/>
          </a:xfrm>
          <a:prstGeom prst="ellipse">
            <a:avLst/>
          </a:prstGeom>
        </p:spPr>
      </p:pic>
      <p:pic>
        <p:nvPicPr>
          <p:cNvPr id="5" name="Picture 6">
            <a:extLst>
              <a:ext uri="{FF2B5EF4-FFF2-40B4-BE49-F238E27FC236}">
                <a16:creationId xmlns:a16="http://schemas.microsoft.com/office/drawing/2014/main" id="{8805D98F-4E7A-9BBA-C174-A0CA4058A5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35798" y="1954161"/>
            <a:ext cx="4435440" cy="2949677"/>
          </a:xfrm>
          <a:prstGeom prst="ellipse">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60692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What is a model?</a:t>
            </a:r>
          </a:p>
        </p:txBody>
      </p:sp>
    </p:spTree>
    <p:extLst>
      <p:ext uri="{BB962C8B-B14F-4D97-AF65-F5344CB8AC3E}">
        <p14:creationId xmlns:p14="http://schemas.microsoft.com/office/powerpoint/2010/main" val="39334325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What is a model?</a:t>
            </a:r>
          </a:p>
        </p:txBody>
      </p:sp>
      <p:sp>
        <p:nvSpPr>
          <p:cNvPr id="3" name="Content Placeholder 2">
            <a:extLst>
              <a:ext uri="{FF2B5EF4-FFF2-40B4-BE49-F238E27FC236}">
                <a16:creationId xmlns:a16="http://schemas.microsoft.com/office/drawing/2014/main" id="{6B7AD4AF-EE64-ED53-C165-0A3F6DC0DB89}"/>
              </a:ext>
            </a:extLst>
          </p:cNvPr>
          <p:cNvSpPr txBox="1">
            <a:spLocks/>
          </p:cNvSpPr>
          <p:nvPr/>
        </p:nvSpPr>
        <p:spPr>
          <a:xfrm>
            <a:off x="5094236" y="805012"/>
            <a:ext cx="5876014" cy="544750"/>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an abstract representation of a phenomenon</a:t>
            </a:r>
            <a:endParaRPr lang="en-US" u="sng" dirty="0"/>
          </a:p>
        </p:txBody>
      </p:sp>
    </p:spTree>
    <p:extLst>
      <p:ext uri="{BB962C8B-B14F-4D97-AF65-F5344CB8AC3E}">
        <p14:creationId xmlns:p14="http://schemas.microsoft.com/office/powerpoint/2010/main" val="23927088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What is a model?</a:t>
            </a:r>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t="5065" r="1" b="38565"/>
          <a:stretch/>
        </p:blipFill>
        <p:spPr>
          <a:xfrm>
            <a:off x="1536008" y="1860171"/>
            <a:ext cx="2235568" cy="1887939"/>
          </a:xfrm>
          <a:prstGeom prst="rect">
            <a:avLst/>
          </a:prstGeom>
        </p:spPr>
      </p:pic>
      <p:pic>
        <p:nvPicPr>
          <p:cNvPr id="7" name="Picture 6"/>
          <p:cNvPicPr>
            <a:picLocks noChangeAspect="1"/>
          </p:cNvPicPr>
          <p:nvPr/>
        </p:nvPicPr>
        <p:blipFill rotWithShape="1">
          <a:blip r:embed="rId4">
            <a:extLst>
              <a:ext uri="{28A0092B-C50C-407E-A947-70E740481C1C}">
                <a14:useLocalDpi xmlns:a14="http://schemas.microsoft.com/office/drawing/2010/main" val="0"/>
              </a:ext>
            </a:extLst>
          </a:blip>
          <a:srcRect r="1" b="7657"/>
          <a:stretch/>
        </p:blipFill>
        <p:spPr>
          <a:xfrm>
            <a:off x="1476442" y="4291503"/>
            <a:ext cx="2235568" cy="1885605"/>
          </a:xfrm>
          <a:prstGeom prst="rect">
            <a:avLst/>
          </a:prstGeom>
        </p:spPr>
      </p:pic>
      <p:sp>
        <p:nvSpPr>
          <p:cNvPr id="10" name="TextBox 9"/>
          <p:cNvSpPr txBox="1"/>
          <p:nvPr/>
        </p:nvSpPr>
        <p:spPr>
          <a:xfrm>
            <a:off x="2141381" y="1506022"/>
            <a:ext cx="867545" cy="369332"/>
          </a:xfrm>
          <a:prstGeom prst="rect">
            <a:avLst/>
          </a:prstGeom>
          <a:noFill/>
        </p:spPr>
        <p:txBody>
          <a:bodyPr wrap="none" rtlCol="0">
            <a:spAutoFit/>
          </a:bodyPr>
          <a:lstStyle/>
          <a:p>
            <a:r>
              <a:rPr lang="en-US" dirty="0"/>
              <a:t>Human</a:t>
            </a:r>
          </a:p>
        </p:txBody>
      </p:sp>
      <p:sp>
        <p:nvSpPr>
          <p:cNvPr id="11" name="TextBox 10"/>
          <p:cNvSpPr txBox="1"/>
          <p:nvPr/>
        </p:nvSpPr>
        <p:spPr>
          <a:xfrm>
            <a:off x="1768993" y="4011996"/>
            <a:ext cx="1735155" cy="369332"/>
          </a:xfrm>
          <a:prstGeom prst="rect">
            <a:avLst/>
          </a:prstGeom>
          <a:noFill/>
        </p:spPr>
        <p:txBody>
          <a:bodyPr wrap="none" rtlCol="0">
            <a:spAutoFit/>
          </a:bodyPr>
          <a:lstStyle/>
          <a:p>
            <a:r>
              <a:rPr lang="en-US" dirty="0"/>
              <a:t>Human Genetics</a:t>
            </a:r>
          </a:p>
        </p:txBody>
      </p:sp>
      <p:sp>
        <p:nvSpPr>
          <p:cNvPr id="12" name="TextBox 11"/>
          <p:cNvSpPr txBox="1"/>
          <p:nvPr/>
        </p:nvSpPr>
        <p:spPr>
          <a:xfrm>
            <a:off x="4766191" y="1386655"/>
            <a:ext cx="1375313" cy="369332"/>
          </a:xfrm>
          <a:prstGeom prst="rect">
            <a:avLst/>
          </a:prstGeom>
          <a:noFill/>
        </p:spPr>
        <p:txBody>
          <a:bodyPr wrap="none" rtlCol="0">
            <a:spAutoFit/>
          </a:bodyPr>
          <a:lstStyle/>
          <a:p>
            <a:r>
              <a:rPr lang="en-US" dirty="0"/>
              <a:t>Solar System</a:t>
            </a:r>
          </a:p>
        </p:txBody>
      </p:sp>
      <p:sp>
        <p:nvSpPr>
          <p:cNvPr id="14" name="TextBox 13"/>
          <p:cNvSpPr txBox="1"/>
          <p:nvPr/>
        </p:nvSpPr>
        <p:spPr>
          <a:xfrm>
            <a:off x="8143730" y="4039597"/>
            <a:ext cx="2046394" cy="369332"/>
          </a:xfrm>
          <a:prstGeom prst="rect">
            <a:avLst/>
          </a:prstGeom>
          <a:noFill/>
        </p:spPr>
        <p:txBody>
          <a:bodyPr wrap="none" rtlCol="0">
            <a:spAutoFit/>
          </a:bodyPr>
          <a:lstStyle/>
          <a:p>
            <a:r>
              <a:rPr lang="en-US" dirty="0"/>
              <a:t>Species Distribution</a:t>
            </a:r>
          </a:p>
        </p:txBody>
      </p:sp>
      <p:sp>
        <p:nvSpPr>
          <p:cNvPr id="15" name="TextBox 14"/>
          <p:cNvSpPr txBox="1"/>
          <p:nvPr/>
        </p:nvSpPr>
        <p:spPr>
          <a:xfrm>
            <a:off x="8718631" y="1329598"/>
            <a:ext cx="896592" cy="369332"/>
          </a:xfrm>
          <a:prstGeom prst="rect">
            <a:avLst/>
          </a:prstGeom>
          <a:noFill/>
        </p:spPr>
        <p:txBody>
          <a:bodyPr wrap="none" rtlCol="0">
            <a:spAutoFit/>
          </a:bodyPr>
          <a:lstStyle/>
          <a:p>
            <a:r>
              <a:rPr lang="en-US" dirty="0"/>
              <a:t>Climate</a:t>
            </a:r>
          </a:p>
        </p:txBody>
      </p:sp>
      <p:pic>
        <p:nvPicPr>
          <p:cNvPr id="16" name="Picture 15" descr="Diagram&#10;&#10;Description automatically generated">
            <a:extLst>
              <a:ext uri="{FF2B5EF4-FFF2-40B4-BE49-F238E27FC236}">
                <a16:creationId xmlns:a16="http://schemas.microsoft.com/office/drawing/2014/main" id="{21FFA4DA-63FE-08F4-29BF-E83C41B07392}"/>
              </a:ext>
            </a:extLst>
          </p:cNvPr>
          <p:cNvPicPr>
            <a:picLocks noChangeAspect="1"/>
          </p:cNvPicPr>
          <p:nvPr/>
        </p:nvPicPr>
        <p:blipFill>
          <a:blip r:embed="rId5"/>
          <a:stretch>
            <a:fillRect/>
          </a:stretch>
        </p:blipFill>
        <p:spPr>
          <a:xfrm>
            <a:off x="7361934" y="4369636"/>
            <a:ext cx="3429000" cy="1803400"/>
          </a:xfrm>
          <a:prstGeom prst="rect">
            <a:avLst/>
          </a:prstGeom>
        </p:spPr>
      </p:pic>
      <p:pic>
        <p:nvPicPr>
          <p:cNvPr id="2052" name="Picture 4" descr="Amazon.com: Science Can Solar System for Kids, Talking Astronomy Solar  System Model Kit, Planetarium Projector with 8 Planets STEM Space Toys for  3 4 5+ Years Old Boys Girls : Toys &amp; Games">
            <a:extLst>
              <a:ext uri="{FF2B5EF4-FFF2-40B4-BE49-F238E27FC236}">
                <a16:creationId xmlns:a16="http://schemas.microsoft.com/office/drawing/2014/main" id="{F5348B9B-4B4E-BF77-1448-186D2792B48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32862" y="1709503"/>
            <a:ext cx="2302493" cy="2302493"/>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Research Mouse Models | Charles River">
            <a:extLst>
              <a:ext uri="{FF2B5EF4-FFF2-40B4-BE49-F238E27FC236}">
                <a16:creationId xmlns:a16="http://schemas.microsoft.com/office/drawing/2014/main" id="{33456458-4527-4300-F621-0255BFB1D4B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90722" y="4168775"/>
            <a:ext cx="3492500" cy="2324100"/>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2A308EE9-A684-665F-865F-14E88B742493}"/>
              </a:ext>
            </a:extLst>
          </p:cNvPr>
          <p:cNvSpPr txBox="1"/>
          <p:nvPr/>
        </p:nvSpPr>
        <p:spPr>
          <a:xfrm>
            <a:off x="4849315" y="4011996"/>
            <a:ext cx="1636987" cy="369332"/>
          </a:xfrm>
          <a:prstGeom prst="rect">
            <a:avLst/>
          </a:prstGeom>
          <a:noFill/>
        </p:spPr>
        <p:txBody>
          <a:bodyPr wrap="none" rtlCol="0">
            <a:spAutoFit/>
          </a:bodyPr>
          <a:lstStyle/>
          <a:p>
            <a:r>
              <a:rPr lang="en-US" dirty="0"/>
              <a:t>Human Disease</a:t>
            </a:r>
          </a:p>
        </p:txBody>
      </p:sp>
      <p:pic>
        <p:nvPicPr>
          <p:cNvPr id="21" name="Picture 20" descr="Diagram&#10;&#10;Description automatically generated with medium confidence">
            <a:extLst>
              <a:ext uri="{FF2B5EF4-FFF2-40B4-BE49-F238E27FC236}">
                <a16:creationId xmlns:a16="http://schemas.microsoft.com/office/drawing/2014/main" id="{F931A3E7-9B08-DB6F-9B75-4E5DC4E5EA2D}"/>
              </a:ext>
            </a:extLst>
          </p:cNvPr>
          <p:cNvPicPr>
            <a:picLocks noChangeAspect="1"/>
          </p:cNvPicPr>
          <p:nvPr/>
        </p:nvPicPr>
        <p:blipFill>
          <a:blip r:embed="rId8"/>
          <a:stretch>
            <a:fillRect/>
          </a:stretch>
        </p:blipFill>
        <p:spPr>
          <a:xfrm>
            <a:off x="8032243" y="1764474"/>
            <a:ext cx="2269368" cy="2149059"/>
          </a:xfrm>
          <a:prstGeom prst="rect">
            <a:avLst/>
          </a:prstGeom>
        </p:spPr>
      </p:pic>
      <p:sp>
        <p:nvSpPr>
          <p:cNvPr id="4" name="Content Placeholder 2">
            <a:extLst>
              <a:ext uri="{FF2B5EF4-FFF2-40B4-BE49-F238E27FC236}">
                <a16:creationId xmlns:a16="http://schemas.microsoft.com/office/drawing/2014/main" id="{DC51A41B-75A9-5401-F878-9E4B4D913142}"/>
              </a:ext>
            </a:extLst>
          </p:cNvPr>
          <p:cNvSpPr txBox="1">
            <a:spLocks/>
          </p:cNvSpPr>
          <p:nvPr/>
        </p:nvSpPr>
        <p:spPr>
          <a:xfrm>
            <a:off x="5094236" y="805012"/>
            <a:ext cx="5876014" cy="544750"/>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an abstract representation of a phenomenon</a:t>
            </a:r>
            <a:endParaRPr lang="en-US" u="sng" dirty="0"/>
          </a:p>
        </p:txBody>
      </p:sp>
    </p:spTree>
    <p:extLst>
      <p:ext uri="{BB962C8B-B14F-4D97-AF65-F5344CB8AC3E}">
        <p14:creationId xmlns:p14="http://schemas.microsoft.com/office/powerpoint/2010/main" val="2297459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A515D-37B0-5A14-8994-0E22E306DCCD}"/>
              </a:ext>
            </a:extLst>
          </p:cNvPr>
          <p:cNvSpPr>
            <a:spLocks noGrp="1"/>
          </p:cNvSpPr>
          <p:nvPr>
            <p:ph type="title"/>
          </p:nvPr>
        </p:nvSpPr>
        <p:spPr/>
        <p:txBody>
          <a:bodyPr/>
          <a:lstStyle/>
          <a:p>
            <a:r>
              <a:rPr lang="en-US" dirty="0"/>
              <a:t>Why build models?</a:t>
            </a:r>
          </a:p>
        </p:txBody>
      </p:sp>
    </p:spTree>
    <p:extLst>
      <p:ext uri="{BB962C8B-B14F-4D97-AF65-F5344CB8AC3E}">
        <p14:creationId xmlns:p14="http://schemas.microsoft.com/office/powerpoint/2010/main" val="9455553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1C28E3-AD6C-7BD7-8DF9-4AEA0C05C83D}"/>
              </a:ext>
            </a:extLst>
          </p:cNvPr>
          <p:cNvSpPr>
            <a:spLocks noGrp="1"/>
          </p:cNvSpPr>
          <p:nvPr>
            <p:ph type="title"/>
          </p:nvPr>
        </p:nvSpPr>
        <p:spPr/>
        <p:txBody>
          <a:bodyPr/>
          <a:lstStyle/>
          <a:p>
            <a:r>
              <a:rPr lang="en-US" dirty="0"/>
              <a:t>Where are we headed?</a:t>
            </a:r>
          </a:p>
        </p:txBody>
      </p:sp>
      <p:pic>
        <p:nvPicPr>
          <p:cNvPr id="5" name="Content Placeholder 4">
            <a:extLst>
              <a:ext uri="{FF2B5EF4-FFF2-40B4-BE49-F238E27FC236}">
                <a16:creationId xmlns:a16="http://schemas.microsoft.com/office/drawing/2014/main" id="{81FA976E-8D2D-DF2B-DD55-E529ADDD3A0E}"/>
              </a:ext>
            </a:extLst>
          </p:cNvPr>
          <p:cNvPicPr>
            <a:picLocks noGrp="1" noChangeAspect="1"/>
          </p:cNvPicPr>
          <p:nvPr>
            <p:ph idx="1"/>
          </p:nvPr>
        </p:nvPicPr>
        <p:blipFill>
          <a:blip r:embed="rId2"/>
          <a:stretch>
            <a:fillRect/>
          </a:stretch>
        </p:blipFill>
        <p:spPr>
          <a:xfrm>
            <a:off x="2382252" y="1431441"/>
            <a:ext cx="7652475" cy="5113739"/>
          </a:xfrm>
        </p:spPr>
      </p:pic>
    </p:spTree>
    <p:extLst>
      <p:ext uri="{BB962C8B-B14F-4D97-AF65-F5344CB8AC3E}">
        <p14:creationId xmlns:p14="http://schemas.microsoft.com/office/powerpoint/2010/main" val="16002166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A515D-37B0-5A14-8994-0E22E306DCCD}"/>
              </a:ext>
            </a:extLst>
          </p:cNvPr>
          <p:cNvSpPr>
            <a:spLocks noGrp="1"/>
          </p:cNvSpPr>
          <p:nvPr>
            <p:ph type="title"/>
          </p:nvPr>
        </p:nvSpPr>
        <p:spPr/>
        <p:txBody>
          <a:bodyPr/>
          <a:lstStyle/>
          <a:p>
            <a:r>
              <a:rPr lang="en-US" dirty="0"/>
              <a:t>Why build models?</a:t>
            </a:r>
          </a:p>
        </p:txBody>
      </p:sp>
      <p:sp>
        <p:nvSpPr>
          <p:cNvPr id="4" name="Content Placeholder 2">
            <a:extLst>
              <a:ext uri="{FF2B5EF4-FFF2-40B4-BE49-F238E27FC236}">
                <a16:creationId xmlns:a16="http://schemas.microsoft.com/office/drawing/2014/main" id="{B1A6C128-AC3E-893F-752C-059795832BB1}"/>
              </a:ext>
            </a:extLst>
          </p:cNvPr>
          <p:cNvSpPr txBox="1">
            <a:spLocks/>
          </p:cNvSpPr>
          <p:nvPr/>
        </p:nvSpPr>
        <p:spPr>
          <a:xfrm>
            <a:off x="5822000" y="804323"/>
            <a:ext cx="3419277" cy="5447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to </a:t>
            </a:r>
            <a:r>
              <a:rPr lang="en-US" u="sng" dirty="0"/>
              <a:t>explain</a:t>
            </a:r>
            <a:r>
              <a:rPr lang="en-US" dirty="0"/>
              <a:t> and </a:t>
            </a:r>
            <a:r>
              <a:rPr lang="en-US" u="sng" dirty="0"/>
              <a:t>predict</a:t>
            </a:r>
          </a:p>
        </p:txBody>
      </p:sp>
    </p:spTree>
    <p:extLst>
      <p:ext uri="{BB962C8B-B14F-4D97-AF65-F5344CB8AC3E}">
        <p14:creationId xmlns:p14="http://schemas.microsoft.com/office/powerpoint/2010/main" val="13474286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A515D-37B0-5A14-8994-0E22E306DCCD}"/>
              </a:ext>
            </a:extLst>
          </p:cNvPr>
          <p:cNvSpPr>
            <a:spLocks noGrp="1"/>
          </p:cNvSpPr>
          <p:nvPr>
            <p:ph type="title"/>
          </p:nvPr>
        </p:nvSpPr>
        <p:spPr/>
        <p:txBody>
          <a:bodyPr/>
          <a:lstStyle/>
          <a:p>
            <a:r>
              <a:rPr lang="en-US" dirty="0"/>
              <a:t>Why build models?</a:t>
            </a:r>
          </a:p>
        </p:txBody>
      </p:sp>
      <p:sp>
        <p:nvSpPr>
          <p:cNvPr id="3" name="Content Placeholder 2">
            <a:extLst>
              <a:ext uri="{FF2B5EF4-FFF2-40B4-BE49-F238E27FC236}">
                <a16:creationId xmlns:a16="http://schemas.microsoft.com/office/drawing/2014/main" id="{96009F55-FBA0-FF08-D74E-A34DF3053098}"/>
              </a:ext>
            </a:extLst>
          </p:cNvPr>
          <p:cNvSpPr>
            <a:spLocks noGrp="1"/>
          </p:cNvSpPr>
          <p:nvPr>
            <p:ph idx="1"/>
          </p:nvPr>
        </p:nvSpPr>
        <p:spPr>
          <a:xfrm>
            <a:off x="2457041" y="6205979"/>
            <a:ext cx="1400783" cy="544749"/>
          </a:xfrm>
        </p:spPr>
        <p:txBody>
          <a:bodyPr/>
          <a:lstStyle/>
          <a:p>
            <a:pPr marL="0" indent="0">
              <a:buNone/>
            </a:pPr>
            <a:r>
              <a:rPr lang="en-US" u="sng" dirty="0"/>
              <a:t>explain</a:t>
            </a:r>
          </a:p>
        </p:txBody>
      </p:sp>
      <p:pic>
        <p:nvPicPr>
          <p:cNvPr id="4" name="Picture 2">
            <a:extLst>
              <a:ext uri="{FF2B5EF4-FFF2-40B4-BE49-F238E27FC236}">
                <a16:creationId xmlns:a16="http://schemas.microsoft.com/office/drawing/2014/main" id="{22362BB7-C63E-33FD-E107-98875527F2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2867" y="1581490"/>
            <a:ext cx="5329133" cy="3996850"/>
          </a:xfrm>
          <a:prstGeom prst="rect">
            <a:avLst/>
          </a:prstGeom>
          <a:noFill/>
          <a:extLst>
            <a:ext uri="{909E8E84-426E-40DD-AFC4-6F175D3DCCD1}">
              <a14:hiddenFill xmlns:a14="http://schemas.microsoft.com/office/drawing/2010/main">
                <a:solidFill>
                  <a:srgbClr val="FFFFFF"/>
                </a:solidFill>
              </a14:hiddenFill>
            </a:ext>
          </a:extLst>
        </p:spPr>
      </p:pic>
      <p:sp>
        <p:nvSpPr>
          <p:cNvPr id="13" name="Right Brace 12">
            <a:extLst>
              <a:ext uri="{FF2B5EF4-FFF2-40B4-BE49-F238E27FC236}">
                <a16:creationId xmlns:a16="http://schemas.microsoft.com/office/drawing/2014/main" id="{DAF1D77E-C189-EFAB-4AEF-8FD29EB98699}"/>
              </a:ext>
            </a:extLst>
          </p:cNvPr>
          <p:cNvSpPr/>
          <p:nvPr/>
        </p:nvSpPr>
        <p:spPr>
          <a:xfrm rot="5400000">
            <a:off x="2972608" y="3098599"/>
            <a:ext cx="369651" cy="5329133"/>
          </a:xfrm>
          <a:prstGeom prst="righ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Content Placeholder 2">
            <a:extLst>
              <a:ext uri="{FF2B5EF4-FFF2-40B4-BE49-F238E27FC236}">
                <a16:creationId xmlns:a16="http://schemas.microsoft.com/office/drawing/2014/main" id="{E161B71A-5E34-555E-8C5B-E7BA885E5F52}"/>
              </a:ext>
            </a:extLst>
          </p:cNvPr>
          <p:cNvSpPr txBox="1">
            <a:spLocks/>
          </p:cNvSpPr>
          <p:nvPr/>
        </p:nvSpPr>
        <p:spPr>
          <a:xfrm>
            <a:off x="15338455" y="5402715"/>
            <a:ext cx="803842" cy="304619"/>
          </a:xfrm>
          <a:prstGeom prst="rect">
            <a:avLst/>
          </a:prstGeom>
        </p:spPr>
        <p:txBody>
          <a:bodyPr vert="horz" lIns="91440" tIns="45720" rIns="91440" bIns="45720" rtlCol="0">
            <a:normAutofit fontScale="6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(IPCC)</a:t>
            </a:r>
          </a:p>
        </p:txBody>
      </p:sp>
      <p:sp>
        <p:nvSpPr>
          <p:cNvPr id="16" name="Content Placeholder 2">
            <a:extLst>
              <a:ext uri="{FF2B5EF4-FFF2-40B4-BE49-F238E27FC236}">
                <a16:creationId xmlns:a16="http://schemas.microsoft.com/office/drawing/2014/main" id="{1BD8F57D-31CF-F097-4843-4DBD7C598663}"/>
              </a:ext>
            </a:extLst>
          </p:cNvPr>
          <p:cNvSpPr txBox="1">
            <a:spLocks/>
          </p:cNvSpPr>
          <p:nvPr/>
        </p:nvSpPr>
        <p:spPr>
          <a:xfrm>
            <a:off x="10745821" y="92750"/>
            <a:ext cx="1400783" cy="544749"/>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(IPCC 2007)</a:t>
            </a:r>
          </a:p>
        </p:txBody>
      </p:sp>
      <p:sp>
        <p:nvSpPr>
          <p:cNvPr id="17" name="Content Placeholder 2">
            <a:extLst>
              <a:ext uri="{FF2B5EF4-FFF2-40B4-BE49-F238E27FC236}">
                <a16:creationId xmlns:a16="http://schemas.microsoft.com/office/drawing/2014/main" id="{904D4E33-D109-AFE7-CCE8-D95B8F540302}"/>
              </a:ext>
            </a:extLst>
          </p:cNvPr>
          <p:cNvSpPr txBox="1">
            <a:spLocks/>
          </p:cNvSpPr>
          <p:nvPr/>
        </p:nvSpPr>
        <p:spPr>
          <a:xfrm>
            <a:off x="5822000" y="804323"/>
            <a:ext cx="3419277" cy="5447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to </a:t>
            </a:r>
            <a:r>
              <a:rPr lang="en-US" u="sng" dirty="0"/>
              <a:t>explain</a:t>
            </a:r>
            <a:r>
              <a:rPr lang="en-US" dirty="0"/>
              <a:t> and </a:t>
            </a:r>
            <a:r>
              <a:rPr lang="en-US" u="sng" dirty="0"/>
              <a:t>predict</a:t>
            </a:r>
          </a:p>
        </p:txBody>
      </p:sp>
      <p:cxnSp>
        <p:nvCxnSpPr>
          <p:cNvPr id="18" name="Straight Arrow Connector 17">
            <a:extLst>
              <a:ext uri="{FF2B5EF4-FFF2-40B4-BE49-F238E27FC236}">
                <a16:creationId xmlns:a16="http://schemas.microsoft.com/office/drawing/2014/main" id="{4E842565-EA8E-B98C-E777-2C9B96F81D8C}"/>
              </a:ext>
            </a:extLst>
          </p:cNvPr>
          <p:cNvCxnSpPr>
            <a:cxnSpLocks/>
          </p:cNvCxnSpPr>
          <p:nvPr/>
        </p:nvCxnSpPr>
        <p:spPr>
          <a:xfrm flipH="1" flipV="1">
            <a:off x="5822000" y="3073940"/>
            <a:ext cx="548002" cy="35506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247C2F1F-595C-7055-9C5E-42E214B25B32}"/>
              </a:ext>
            </a:extLst>
          </p:cNvPr>
          <p:cNvSpPr txBox="1"/>
          <p:nvPr/>
        </p:nvSpPr>
        <p:spPr>
          <a:xfrm>
            <a:off x="6467044" y="2628780"/>
            <a:ext cx="4572217" cy="2462213"/>
          </a:xfrm>
          <a:prstGeom prst="rect">
            <a:avLst/>
          </a:prstGeom>
          <a:noFill/>
        </p:spPr>
        <p:txBody>
          <a:bodyPr wrap="square">
            <a:spAutoFit/>
          </a:bodyPr>
          <a:lstStyle/>
          <a:p>
            <a:r>
              <a:rPr lang="en-US" sz="2200" dirty="0">
                <a:effectLst/>
                <a:latin typeface="Helvetica" pitchFamily="2" charset="0"/>
              </a:rPr>
              <a:t>Models produce ‘simulated data’ that is compared against the observed data.</a:t>
            </a:r>
          </a:p>
          <a:p>
            <a:endParaRPr lang="en-US" sz="2200" dirty="0">
              <a:latin typeface="Helvetica" pitchFamily="2" charset="0"/>
            </a:endParaRPr>
          </a:p>
          <a:p>
            <a:r>
              <a:rPr lang="en-US" sz="2200" dirty="0">
                <a:effectLst/>
                <a:latin typeface="Helvetica" pitchFamily="2" charset="0"/>
              </a:rPr>
              <a:t>The process of adjusting the model to more closely match the data is called ‘model fitting.’</a:t>
            </a:r>
            <a:endParaRPr lang="en-US" dirty="0">
              <a:effectLst/>
              <a:latin typeface="Helvetica" pitchFamily="2" charset="0"/>
            </a:endParaRPr>
          </a:p>
        </p:txBody>
      </p:sp>
      <p:cxnSp>
        <p:nvCxnSpPr>
          <p:cNvPr id="24" name="Straight Arrow Connector 23">
            <a:extLst>
              <a:ext uri="{FF2B5EF4-FFF2-40B4-BE49-F238E27FC236}">
                <a16:creationId xmlns:a16="http://schemas.microsoft.com/office/drawing/2014/main" id="{D2EC65F3-F7FD-34EB-AB47-72282FADE8B6}"/>
              </a:ext>
            </a:extLst>
          </p:cNvPr>
          <p:cNvCxnSpPr>
            <a:cxnSpLocks/>
          </p:cNvCxnSpPr>
          <p:nvPr/>
        </p:nvCxnSpPr>
        <p:spPr>
          <a:xfrm flipH="1">
            <a:off x="5710128" y="3859887"/>
            <a:ext cx="659874" cy="452838"/>
          </a:xfrm>
          <a:prstGeom prst="straightConnector1">
            <a:avLst/>
          </a:prstGeom>
          <a:ln w="28575">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969675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A515D-37B0-5A14-8994-0E22E306DCCD}"/>
              </a:ext>
            </a:extLst>
          </p:cNvPr>
          <p:cNvSpPr>
            <a:spLocks noGrp="1"/>
          </p:cNvSpPr>
          <p:nvPr>
            <p:ph type="title"/>
          </p:nvPr>
        </p:nvSpPr>
        <p:spPr/>
        <p:txBody>
          <a:bodyPr/>
          <a:lstStyle/>
          <a:p>
            <a:r>
              <a:rPr lang="en-US" dirty="0"/>
              <a:t>Why build models?</a:t>
            </a:r>
          </a:p>
        </p:txBody>
      </p:sp>
      <p:sp>
        <p:nvSpPr>
          <p:cNvPr id="3" name="Content Placeholder 2">
            <a:extLst>
              <a:ext uri="{FF2B5EF4-FFF2-40B4-BE49-F238E27FC236}">
                <a16:creationId xmlns:a16="http://schemas.microsoft.com/office/drawing/2014/main" id="{96009F55-FBA0-FF08-D74E-A34DF3053098}"/>
              </a:ext>
            </a:extLst>
          </p:cNvPr>
          <p:cNvSpPr>
            <a:spLocks noGrp="1"/>
          </p:cNvSpPr>
          <p:nvPr>
            <p:ph idx="1"/>
          </p:nvPr>
        </p:nvSpPr>
        <p:spPr>
          <a:xfrm>
            <a:off x="2457041" y="6205979"/>
            <a:ext cx="1400783" cy="544749"/>
          </a:xfrm>
        </p:spPr>
        <p:txBody>
          <a:bodyPr/>
          <a:lstStyle/>
          <a:p>
            <a:pPr marL="0" indent="0">
              <a:buNone/>
            </a:pPr>
            <a:r>
              <a:rPr lang="en-US" u="sng" dirty="0"/>
              <a:t>explain</a:t>
            </a:r>
          </a:p>
        </p:txBody>
      </p:sp>
      <p:pic>
        <p:nvPicPr>
          <p:cNvPr id="4" name="Picture 2">
            <a:extLst>
              <a:ext uri="{FF2B5EF4-FFF2-40B4-BE49-F238E27FC236}">
                <a16:creationId xmlns:a16="http://schemas.microsoft.com/office/drawing/2014/main" id="{22362BB7-C63E-33FD-E107-98875527F2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2867" y="1581490"/>
            <a:ext cx="5329133" cy="3996850"/>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2">
            <a:extLst>
              <a:ext uri="{FF2B5EF4-FFF2-40B4-BE49-F238E27FC236}">
                <a16:creationId xmlns:a16="http://schemas.microsoft.com/office/drawing/2014/main" id="{393C2B01-F75F-4973-0270-71750A215D39}"/>
              </a:ext>
            </a:extLst>
          </p:cNvPr>
          <p:cNvSpPr txBox="1">
            <a:spLocks/>
          </p:cNvSpPr>
          <p:nvPr/>
        </p:nvSpPr>
        <p:spPr>
          <a:xfrm>
            <a:off x="9566935" y="6297450"/>
            <a:ext cx="1400783" cy="54474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u="sng" dirty="0"/>
              <a:t>predict</a:t>
            </a:r>
          </a:p>
        </p:txBody>
      </p:sp>
      <p:sp>
        <p:nvSpPr>
          <p:cNvPr id="13" name="Right Brace 12">
            <a:extLst>
              <a:ext uri="{FF2B5EF4-FFF2-40B4-BE49-F238E27FC236}">
                <a16:creationId xmlns:a16="http://schemas.microsoft.com/office/drawing/2014/main" id="{DAF1D77E-C189-EFAB-4AEF-8FD29EB98699}"/>
              </a:ext>
            </a:extLst>
          </p:cNvPr>
          <p:cNvSpPr/>
          <p:nvPr/>
        </p:nvSpPr>
        <p:spPr>
          <a:xfrm rot="5400000">
            <a:off x="2972608" y="3098599"/>
            <a:ext cx="369651" cy="5329133"/>
          </a:xfrm>
          <a:prstGeom prst="righ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Content Placeholder 2">
            <a:extLst>
              <a:ext uri="{FF2B5EF4-FFF2-40B4-BE49-F238E27FC236}">
                <a16:creationId xmlns:a16="http://schemas.microsoft.com/office/drawing/2014/main" id="{E161B71A-5E34-555E-8C5B-E7BA885E5F52}"/>
              </a:ext>
            </a:extLst>
          </p:cNvPr>
          <p:cNvSpPr txBox="1">
            <a:spLocks/>
          </p:cNvSpPr>
          <p:nvPr/>
        </p:nvSpPr>
        <p:spPr>
          <a:xfrm>
            <a:off x="15338455" y="5402715"/>
            <a:ext cx="803842" cy="304619"/>
          </a:xfrm>
          <a:prstGeom prst="rect">
            <a:avLst/>
          </a:prstGeom>
        </p:spPr>
        <p:txBody>
          <a:bodyPr vert="horz" lIns="91440" tIns="45720" rIns="91440" bIns="45720" rtlCol="0">
            <a:normAutofit fontScale="6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(IPCC)</a:t>
            </a:r>
          </a:p>
        </p:txBody>
      </p:sp>
      <p:pic>
        <p:nvPicPr>
          <p:cNvPr id="13314" name="Picture 2" descr="Global surface temperature forecast from climate change model experiments from 16 groups (11 countries) and 23 models collected at PCMDI (over 31 terabytes of model data). Committed warming averages 0.1°C per decade for the first two decades of the 21st century; across all scenarios, the average warming is 0.2°C per decade for that time period (recent observed trend 0.2°C per decade). Source: IPCC (2007) Ch. 10, Fig. 10.4, TS-32; after Feddema (2008). ">
            <a:extLst>
              <a:ext uri="{FF2B5EF4-FFF2-40B4-BE49-F238E27FC236}">
                <a16:creationId xmlns:a16="http://schemas.microsoft.com/office/drawing/2014/main" id="{73053011-94B1-5042-2AA8-55ECA9DE69B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1821012"/>
            <a:ext cx="5754283" cy="3950811"/>
          </a:xfrm>
          <a:prstGeom prst="rect">
            <a:avLst/>
          </a:prstGeom>
          <a:noFill/>
          <a:extLst>
            <a:ext uri="{909E8E84-426E-40DD-AFC4-6F175D3DCCD1}">
              <a14:hiddenFill xmlns:a14="http://schemas.microsoft.com/office/drawing/2010/main">
                <a:solidFill>
                  <a:srgbClr val="FFFFFF"/>
                </a:solidFill>
              </a14:hiddenFill>
            </a:ext>
          </a:extLst>
        </p:spPr>
      </p:pic>
      <p:sp>
        <p:nvSpPr>
          <p:cNvPr id="15" name="Right Brace 14">
            <a:extLst>
              <a:ext uri="{FF2B5EF4-FFF2-40B4-BE49-F238E27FC236}">
                <a16:creationId xmlns:a16="http://schemas.microsoft.com/office/drawing/2014/main" id="{6C5D4486-B9B2-8A50-5070-2728101778A3}"/>
              </a:ext>
            </a:extLst>
          </p:cNvPr>
          <p:cNvSpPr/>
          <p:nvPr/>
        </p:nvSpPr>
        <p:spPr>
          <a:xfrm rot="5400000">
            <a:off x="9819855" y="4296206"/>
            <a:ext cx="544749" cy="3516105"/>
          </a:xfrm>
          <a:prstGeom prst="righ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Content Placeholder 2">
            <a:extLst>
              <a:ext uri="{FF2B5EF4-FFF2-40B4-BE49-F238E27FC236}">
                <a16:creationId xmlns:a16="http://schemas.microsoft.com/office/drawing/2014/main" id="{1BD8F57D-31CF-F097-4843-4DBD7C598663}"/>
              </a:ext>
            </a:extLst>
          </p:cNvPr>
          <p:cNvSpPr txBox="1">
            <a:spLocks/>
          </p:cNvSpPr>
          <p:nvPr/>
        </p:nvSpPr>
        <p:spPr>
          <a:xfrm>
            <a:off x="0" y="6449438"/>
            <a:ext cx="1400783" cy="544749"/>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(IPCC 2007)</a:t>
            </a:r>
          </a:p>
        </p:txBody>
      </p:sp>
      <p:sp>
        <p:nvSpPr>
          <p:cNvPr id="17" name="Content Placeholder 2">
            <a:extLst>
              <a:ext uri="{FF2B5EF4-FFF2-40B4-BE49-F238E27FC236}">
                <a16:creationId xmlns:a16="http://schemas.microsoft.com/office/drawing/2014/main" id="{904D4E33-D109-AFE7-CCE8-D95B8F540302}"/>
              </a:ext>
            </a:extLst>
          </p:cNvPr>
          <p:cNvSpPr txBox="1">
            <a:spLocks/>
          </p:cNvSpPr>
          <p:nvPr/>
        </p:nvSpPr>
        <p:spPr>
          <a:xfrm>
            <a:off x="5822000" y="804323"/>
            <a:ext cx="3419277" cy="5447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to </a:t>
            </a:r>
            <a:r>
              <a:rPr lang="en-US" u="sng" dirty="0"/>
              <a:t>explain</a:t>
            </a:r>
            <a:r>
              <a:rPr lang="en-US" dirty="0"/>
              <a:t> and </a:t>
            </a:r>
            <a:r>
              <a:rPr lang="en-US" u="sng" dirty="0"/>
              <a:t>predict</a:t>
            </a:r>
          </a:p>
        </p:txBody>
      </p:sp>
      <p:sp>
        <p:nvSpPr>
          <p:cNvPr id="5" name="TextBox 4">
            <a:extLst>
              <a:ext uri="{FF2B5EF4-FFF2-40B4-BE49-F238E27FC236}">
                <a16:creationId xmlns:a16="http://schemas.microsoft.com/office/drawing/2014/main" id="{39060FDF-0958-1A76-10DE-892B6290F704}"/>
              </a:ext>
            </a:extLst>
          </p:cNvPr>
          <p:cNvSpPr txBox="1"/>
          <p:nvPr/>
        </p:nvSpPr>
        <p:spPr>
          <a:xfrm>
            <a:off x="9577397" y="88507"/>
            <a:ext cx="2734985" cy="1785104"/>
          </a:xfrm>
          <a:prstGeom prst="rect">
            <a:avLst/>
          </a:prstGeom>
          <a:noFill/>
        </p:spPr>
        <p:txBody>
          <a:bodyPr wrap="square">
            <a:spAutoFit/>
          </a:bodyPr>
          <a:lstStyle/>
          <a:p>
            <a:r>
              <a:rPr lang="en-US" sz="2200" dirty="0">
                <a:effectLst/>
                <a:latin typeface="Helvetica" pitchFamily="2" charset="0"/>
              </a:rPr>
              <a:t>Fitted models can then be used to “predict” the future, under different conditions.</a:t>
            </a:r>
            <a:endParaRPr lang="en-US" dirty="0">
              <a:effectLst/>
              <a:latin typeface="Helvetica" pitchFamily="2" charset="0"/>
            </a:endParaRPr>
          </a:p>
        </p:txBody>
      </p:sp>
      <p:cxnSp>
        <p:nvCxnSpPr>
          <p:cNvPr id="6" name="Straight Arrow Connector 5">
            <a:extLst>
              <a:ext uri="{FF2B5EF4-FFF2-40B4-BE49-F238E27FC236}">
                <a16:creationId xmlns:a16="http://schemas.microsoft.com/office/drawing/2014/main" id="{BF56B9FE-D076-003C-DE42-B110A2033C16}"/>
              </a:ext>
            </a:extLst>
          </p:cNvPr>
          <p:cNvCxnSpPr>
            <a:cxnSpLocks/>
          </p:cNvCxnSpPr>
          <p:nvPr/>
        </p:nvCxnSpPr>
        <p:spPr>
          <a:xfrm flipH="1">
            <a:off x="9377464" y="1883672"/>
            <a:ext cx="466927" cy="42913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098155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a:extLst>
              <a:ext uri="{FF2B5EF4-FFF2-40B4-BE49-F238E27FC236}">
                <a16:creationId xmlns:a16="http://schemas.microsoft.com/office/drawing/2014/main" id="{81D65D11-6F1E-07D2-6148-681DFDA8316C}"/>
              </a:ext>
            </a:extLst>
          </p:cNvPr>
          <p:cNvSpPr txBox="1">
            <a:spLocks/>
          </p:cNvSpPr>
          <p:nvPr/>
        </p:nvSpPr>
        <p:spPr>
          <a:xfrm>
            <a:off x="7850626" y="303441"/>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3400" b="1" dirty="0"/>
              <a:t>Statistical Model</a:t>
            </a:r>
          </a:p>
          <a:p>
            <a:pPr marL="0" indent="0" algn="ctr">
              <a:buNone/>
            </a:pPr>
            <a:r>
              <a:rPr lang="en-US" sz="3400" i="1" dirty="0"/>
              <a:t>Pattern</a:t>
            </a:r>
          </a:p>
        </p:txBody>
      </p:sp>
      <p:sp>
        <p:nvSpPr>
          <p:cNvPr id="12" name="Title 1">
            <a:extLst>
              <a:ext uri="{FF2B5EF4-FFF2-40B4-BE49-F238E27FC236}">
                <a16:creationId xmlns:a16="http://schemas.microsoft.com/office/drawing/2014/main" id="{F7DD3437-9346-7CA1-E86D-7C9234188264}"/>
              </a:ext>
            </a:extLst>
          </p:cNvPr>
          <p:cNvSpPr>
            <a:spLocks noGrp="1"/>
          </p:cNvSpPr>
          <p:nvPr>
            <p:ph type="title"/>
          </p:nvPr>
        </p:nvSpPr>
        <p:spPr>
          <a:xfrm>
            <a:off x="669909" y="209281"/>
            <a:ext cx="10515600" cy="1325563"/>
          </a:xfrm>
        </p:spPr>
        <p:txBody>
          <a:bodyPr>
            <a:normAutofit/>
          </a:bodyPr>
          <a:lstStyle/>
          <a:p>
            <a:r>
              <a:rPr lang="en-US" dirty="0"/>
              <a:t>Two kinds of ecological models</a:t>
            </a:r>
          </a:p>
        </p:txBody>
      </p:sp>
      <p:sp>
        <p:nvSpPr>
          <p:cNvPr id="16" name="Content Placeholder 2">
            <a:extLst>
              <a:ext uri="{FF2B5EF4-FFF2-40B4-BE49-F238E27FC236}">
                <a16:creationId xmlns:a16="http://schemas.microsoft.com/office/drawing/2014/main" id="{D2D99CFB-7DAD-8CA7-DFCC-CEB968BC661F}"/>
              </a:ext>
            </a:extLst>
          </p:cNvPr>
          <p:cNvSpPr txBox="1">
            <a:spLocks/>
          </p:cNvSpPr>
          <p:nvPr/>
        </p:nvSpPr>
        <p:spPr>
          <a:xfrm>
            <a:off x="-130339" y="5596038"/>
            <a:ext cx="3950731" cy="1717778"/>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3400" b="1" dirty="0"/>
              <a:t>Population Model</a:t>
            </a:r>
          </a:p>
          <a:p>
            <a:pPr marL="0" indent="0" algn="ctr">
              <a:buNone/>
            </a:pPr>
            <a:r>
              <a:rPr lang="en-US" sz="3400" i="1" dirty="0"/>
              <a:t>Process</a:t>
            </a:r>
            <a:endParaRPr lang="en-US" sz="3400" dirty="0"/>
          </a:p>
        </p:txBody>
      </p:sp>
      <p:grpSp>
        <p:nvGrpSpPr>
          <p:cNvPr id="7" name="Group 6">
            <a:extLst>
              <a:ext uri="{FF2B5EF4-FFF2-40B4-BE49-F238E27FC236}">
                <a16:creationId xmlns:a16="http://schemas.microsoft.com/office/drawing/2014/main" id="{1D29C7EC-700B-DA9F-B1EC-2C8B7562580F}"/>
              </a:ext>
            </a:extLst>
          </p:cNvPr>
          <p:cNvGrpSpPr/>
          <p:nvPr/>
        </p:nvGrpSpPr>
        <p:grpSpPr>
          <a:xfrm>
            <a:off x="3820392" y="2453071"/>
            <a:ext cx="5100348" cy="2224739"/>
            <a:chOff x="2750278" y="2621253"/>
            <a:chExt cx="5100348" cy="2224739"/>
          </a:xfrm>
        </p:grpSpPr>
        <p:pic>
          <p:nvPicPr>
            <p:cNvPr id="2" name="Picture 1">
              <a:extLst>
                <a:ext uri="{FF2B5EF4-FFF2-40B4-BE49-F238E27FC236}">
                  <a16:creationId xmlns:a16="http://schemas.microsoft.com/office/drawing/2014/main" id="{C6068953-57F6-F2DD-6BE5-2DFFF6F7F558}"/>
                </a:ext>
              </a:extLst>
            </p:cNvPr>
            <p:cNvPicPr>
              <a:picLocks noChangeAspect="1"/>
            </p:cNvPicPr>
            <p:nvPr/>
          </p:nvPicPr>
          <p:blipFill rotWithShape="1">
            <a:blip r:embed="rId3"/>
            <a:srcRect l="20301" r="21229" b="-1"/>
            <a:stretch/>
          </p:blipFill>
          <p:spPr>
            <a:xfrm>
              <a:off x="2750278" y="2627603"/>
              <a:ext cx="1916677" cy="2212039"/>
            </a:xfrm>
            <a:prstGeom prst="ellipse">
              <a:avLst/>
            </a:prstGeom>
          </p:spPr>
        </p:pic>
        <p:pic>
          <p:nvPicPr>
            <p:cNvPr id="3" name="Picture 6">
              <a:extLst>
                <a:ext uri="{FF2B5EF4-FFF2-40B4-BE49-F238E27FC236}">
                  <a16:creationId xmlns:a16="http://schemas.microsoft.com/office/drawing/2014/main" id="{B6E84F05-7FB7-239C-FAEF-D7FF2715A08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08205" y="2627603"/>
              <a:ext cx="2542421" cy="2212039"/>
            </a:xfrm>
            <a:prstGeom prst="ellipse">
              <a:avLst/>
            </a:prstGeom>
            <a:noFill/>
            <a:extLst>
              <a:ext uri="{909E8E84-426E-40DD-AFC4-6F175D3DCCD1}">
                <a14:hiddenFill xmlns:a14="http://schemas.microsoft.com/office/drawing/2010/main">
                  <a:solidFill>
                    <a:srgbClr val="FFFFFF"/>
                  </a:solidFill>
                </a14:hiddenFill>
              </a:ext>
            </a:extLst>
          </p:spPr>
        </p:pic>
        <p:cxnSp>
          <p:nvCxnSpPr>
            <p:cNvPr id="4" name="Elbow Connector 3">
              <a:extLst>
                <a:ext uri="{FF2B5EF4-FFF2-40B4-BE49-F238E27FC236}">
                  <a16:creationId xmlns:a16="http://schemas.microsoft.com/office/drawing/2014/main" id="{FC0D151C-C287-1B17-94CB-8F031A0306FB}"/>
                </a:ext>
              </a:extLst>
            </p:cNvPr>
            <p:cNvCxnSpPr>
              <a:cxnSpLocks/>
              <a:stCxn id="2" idx="4"/>
              <a:endCxn id="3" idx="4"/>
            </p:cNvCxnSpPr>
            <p:nvPr/>
          </p:nvCxnSpPr>
          <p:spPr>
            <a:xfrm rot="16200000" flipH="1">
              <a:off x="5144016" y="3404242"/>
              <a:ext cx="12700" cy="2870799"/>
            </a:xfrm>
            <a:prstGeom prst="bentConnector3">
              <a:avLst>
                <a:gd name="adj1" fmla="val 5936181"/>
              </a:avLst>
            </a:prstGeom>
            <a:ln w="1206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 name="Elbow Connector 4">
              <a:extLst>
                <a:ext uri="{FF2B5EF4-FFF2-40B4-BE49-F238E27FC236}">
                  <a16:creationId xmlns:a16="http://schemas.microsoft.com/office/drawing/2014/main" id="{A892DAA3-1100-0A44-B4DC-A7C970E271A8}"/>
                </a:ext>
              </a:extLst>
            </p:cNvPr>
            <p:cNvCxnSpPr>
              <a:cxnSpLocks/>
            </p:cNvCxnSpPr>
            <p:nvPr/>
          </p:nvCxnSpPr>
          <p:spPr>
            <a:xfrm rot="16200000" flipV="1">
              <a:off x="5144017" y="1192203"/>
              <a:ext cx="12700" cy="2870799"/>
            </a:xfrm>
            <a:prstGeom prst="bentConnector3">
              <a:avLst>
                <a:gd name="adj1" fmla="val 6242520"/>
              </a:avLst>
            </a:prstGeom>
            <a:ln w="1206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467622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a:extLst>
              <a:ext uri="{FF2B5EF4-FFF2-40B4-BE49-F238E27FC236}">
                <a16:creationId xmlns:a16="http://schemas.microsoft.com/office/drawing/2014/main" id="{81D65D11-6F1E-07D2-6148-681DFDA8316C}"/>
              </a:ext>
            </a:extLst>
          </p:cNvPr>
          <p:cNvSpPr txBox="1">
            <a:spLocks/>
          </p:cNvSpPr>
          <p:nvPr/>
        </p:nvSpPr>
        <p:spPr>
          <a:xfrm>
            <a:off x="7850626" y="303441"/>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3400" b="1" dirty="0"/>
              <a:t>Statistical Model</a:t>
            </a:r>
          </a:p>
          <a:p>
            <a:pPr marL="0" indent="0" algn="ctr">
              <a:buNone/>
            </a:pPr>
            <a:r>
              <a:rPr lang="en-US" sz="3400" i="1" dirty="0"/>
              <a:t>Pattern</a:t>
            </a:r>
          </a:p>
        </p:txBody>
      </p:sp>
      <p:sp>
        <p:nvSpPr>
          <p:cNvPr id="12" name="Title 1">
            <a:extLst>
              <a:ext uri="{FF2B5EF4-FFF2-40B4-BE49-F238E27FC236}">
                <a16:creationId xmlns:a16="http://schemas.microsoft.com/office/drawing/2014/main" id="{F7DD3437-9346-7CA1-E86D-7C9234188264}"/>
              </a:ext>
            </a:extLst>
          </p:cNvPr>
          <p:cNvSpPr>
            <a:spLocks noGrp="1"/>
          </p:cNvSpPr>
          <p:nvPr>
            <p:ph type="title"/>
          </p:nvPr>
        </p:nvSpPr>
        <p:spPr>
          <a:xfrm>
            <a:off x="669909" y="209281"/>
            <a:ext cx="10515600" cy="1325563"/>
          </a:xfrm>
        </p:spPr>
        <p:txBody>
          <a:bodyPr>
            <a:normAutofit/>
          </a:bodyPr>
          <a:lstStyle/>
          <a:p>
            <a:r>
              <a:rPr lang="en-US" dirty="0"/>
              <a:t>Two kinds of ecological models</a:t>
            </a:r>
          </a:p>
        </p:txBody>
      </p:sp>
      <p:sp>
        <p:nvSpPr>
          <p:cNvPr id="16" name="Content Placeholder 2">
            <a:extLst>
              <a:ext uri="{FF2B5EF4-FFF2-40B4-BE49-F238E27FC236}">
                <a16:creationId xmlns:a16="http://schemas.microsoft.com/office/drawing/2014/main" id="{D2D99CFB-7DAD-8CA7-DFCC-CEB968BC661F}"/>
              </a:ext>
            </a:extLst>
          </p:cNvPr>
          <p:cNvSpPr txBox="1">
            <a:spLocks/>
          </p:cNvSpPr>
          <p:nvPr/>
        </p:nvSpPr>
        <p:spPr>
          <a:xfrm>
            <a:off x="-130339" y="5596038"/>
            <a:ext cx="3950731" cy="1717778"/>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3400" b="1" dirty="0"/>
              <a:t>Population Model</a:t>
            </a:r>
          </a:p>
          <a:p>
            <a:pPr marL="0" indent="0" algn="ctr">
              <a:buNone/>
            </a:pPr>
            <a:r>
              <a:rPr lang="en-US" sz="3400" i="1" dirty="0"/>
              <a:t>Process</a:t>
            </a:r>
            <a:endParaRPr lang="en-US" sz="3400" dirty="0"/>
          </a:p>
        </p:txBody>
      </p:sp>
      <p:sp>
        <p:nvSpPr>
          <p:cNvPr id="25" name="Content Placeholder 2">
            <a:extLst>
              <a:ext uri="{FF2B5EF4-FFF2-40B4-BE49-F238E27FC236}">
                <a16:creationId xmlns:a16="http://schemas.microsoft.com/office/drawing/2014/main" id="{A0435E2A-43E1-4153-2CCC-E991A30913CB}"/>
              </a:ext>
            </a:extLst>
          </p:cNvPr>
          <p:cNvSpPr txBox="1">
            <a:spLocks/>
          </p:cNvSpPr>
          <p:nvPr/>
        </p:nvSpPr>
        <p:spPr>
          <a:xfrm>
            <a:off x="7850626" y="303441"/>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3400" b="1" dirty="0"/>
              <a:t>Statistical Model</a:t>
            </a:r>
          </a:p>
          <a:p>
            <a:pPr marL="0" indent="0" algn="ctr">
              <a:buNone/>
            </a:pPr>
            <a:r>
              <a:rPr lang="en-US" sz="3400" i="1" dirty="0"/>
              <a:t>Pattern</a:t>
            </a:r>
          </a:p>
        </p:txBody>
      </p:sp>
      <mc:AlternateContent xmlns:mc="http://schemas.openxmlformats.org/markup-compatibility/2006" xmlns:a14="http://schemas.microsoft.com/office/drawing/2010/main">
        <mc:Choice Requires="a14">
          <p:sp>
            <p:nvSpPr>
              <p:cNvPr id="26" name="Rectangle 25">
                <a:extLst>
                  <a:ext uri="{FF2B5EF4-FFF2-40B4-BE49-F238E27FC236}">
                    <a16:creationId xmlns:a16="http://schemas.microsoft.com/office/drawing/2014/main" id="{BFA626FE-6C1A-1C69-3EF6-4CC66A5B7360}"/>
                  </a:ext>
                </a:extLst>
              </p:cNvPr>
              <p:cNvSpPr/>
              <p:nvPr/>
            </p:nvSpPr>
            <p:spPr>
              <a:xfrm>
                <a:off x="9731512" y="3519743"/>
                <a:ext cx="2039095" cy="40011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000" i="1" smtClean="0">
                          <a:solidFill>
                            <a:schemeClr val="tx1"/>
                          </a:solidFill>
                          <a:latin typeface="Cambria Math" panose="02040503050406030204" pitchFamily="18" charset="0"/>
                        </a:rPr>
                        <m:t>𝑦</m:t>
                      </m:r>
                      <m:r>
                        <a:rPr lang="en-US" sz="2000" i="0">
                          <a:solidFill>
                            <a:schemeClr val="tx1"/>
                          </a:solidFill>
                          <a:latin typeface="Cambria Math" panose="02040503050406030204" pitchFamily="18" charset="0"/>
                        </a:rPr>
                        <m:t>=</m:t>
                      </m:r>
                      <m:r>
                        <a:rPr lang="en-US" sz="2000" i="1">
                          <a:solidFill>
                            <a:schemeClr val="tx1"/>
                          </a:solidFill>
                          <a:latin typeface="Cambria Math" panose="02040503050406030204" pitchFamily="18" charset="0"/>
                        </a:rPr>
                        <m:t>𝑚𝑥</m:t>
                      </m:r>
                      <m:r>
                        <a:rPr lang="en-US" sz="2000" i="0">
                          <a:solidFill>
                            <a:schemeClr val="tx1"/>
                          </a:solidFill>
                          <a:latin typeface="Cambria Math" panose="02040503050406030204" pitchFamily="18" charset="0"/>
                        </a:rPr>
                        <m:t>+</m:t>
                      </m:r>
                      <m:r>
                        <a:rPr lang="en-US" sz="2000" i="1">
                          <a:solidFill>
                            <a:schemeClr val="tx1"/>
                          </a:solidFill>
                          <a:latin typeface="Cambria Math" panose="02040503050406030204" pitchFamily="18" charset="0"/>
                        </a:rPr>
                        <m:t>𝑏</m:t>
                      </m:r>
                    </m:oMath>
                  </m:oMathPara>
                </a14:m>
                <a:endParaRPr lang="en-US" sz="2000" dirty="0">
                  <a:solidFill>
                    <a:schemeClr val="tx1"/>
                  </a:solidFill>
                </a:endParaRPr>
              </a:p>
            </p:txBody>
          </p:sp>
        </mc:Choice>
        <mc:Fallback xmlns="">
          <p:sp>
            <p:nvSpPr>
              <p:cNvPr id="26" name="Rectangle 25">
                <a:extLst>
                  <a:ext uri="{FF2B5EF4-FFF2-40B4-BE49-F238E27FC236}">
                    <a16:creationId xmlns:a16="http://schemas.microsoft.com/office/drawing/2014/main" id="{BFA626FE-6C1A-1C69-3EF6-4CC66A5B7360}"/>
                  </a:ext>
                </a:extLst>
              </p:cNvPr>
              <p:cNvSpPr>
                <a:spLocks noRot="1" noChangeAspect="1" noMove="1" noResize="1" noEditPoints="1" noAdjustHandles="1" noChangeArrowheads="1" noChangeShapeType="1" noTextEdit="1"/>
              </p:cNvSpPr>
              <p:nvPr/>
            </p:nvSpPr>
            <p:spPr>
              <a:xfrm>
                <a:off x="9731512" y="3519743"/>
                <a:ext cx="2039095" cy="400110"/>
              </a:xfrm>
              <a:prstGeom prst="rect">
                <a:avLst/>
              </a:prstGeom>
              <a:blipFill>
                <a:blip r:embed="rId3"/>
                <a:stretch>
                  <a:fillRect b="-6061"/>
                </a:stretch>
              </a:blipFill>
            </p:spPr>
            <p:txBody>
              <a:bodyPr/>
              <a:lstStyle/>
              <a:p>
                <a:r>
                  <a:rPr lang="en-US">
                    <a:noFill/>
                  </a:rPr>
                  <a:t> </a:t>
                </a:r>
              </a:p>
            </p:txBody>
          </p:sp>
        </mc:Fallback>
      </mc:AlternateContent>
      <p:grpSp>
        <p:nvGrpSpPr>
          <p:cNvPr id="27" name="Group 26">
            <a:extLst>
              <a:ext uri="{FF2B5EF4-FFF2-40B4-BE49-F238E27FC236}">
                <a16:creationId xmlns:a16="http://schemas.microsoft.com/office/drawing/2014/main" id="{3AD21F6D-2514-C26D-BDBB-0BC04F62ED8A}"/>
              </a:ext>
            </a:extLst>
          </p:cNvPr>
          <p:cNvGrpSpPr/>
          <p:nvPr/>
        </p:nvGrpSpPr>
        <p:grpSpPr>
          <a:xfrm>
            <a:off x="8371610" y="3953102"/>
            <a:ext cx="3753648" cy="2929639"/>
            <a:chOff x="7819950" y="2189309"/>
            <a:chExt cx="4239188" cy="3179391"/>
          </a:xfrm>
        </p:grpSpPr>
        <p:pic>
          <p:nvPicPr>
            <p:cNvPr id="28" name="Picture 27" descr="Chart, scatter chart&#10;&#10;Description automatically generated">
              <a:extLst>
                <a:ext uri="{FF2B5EF4-FFF2-40B4-BE49-F238E27FC236}">
                  <a16:creationId xmlns:a16="http://schemas.microsoft.com/office/drawing/2014/main" id="{B19E9038-F9D8-9403-C7D4-9171377917E4}"/>
                </a:ext>
              </a:extLst>
            </p:cNvPr>
            <p:cNvPicPr>
              <a:picLocks noChangeAspect="1"/>
            </p:cNvPicPr>
            <p:nvPr/>
          </p:nvPicPr>
          <p:blipFill>
            <a:blip r:embed="rId4"/>
            <a:stretch>
              <a:fillRect/>
            </a:stretch>
          </p:blipFill>
          <p:spPr>
            <a:xfrm>
              <a:off x="7819950" y="2189309"/>
              <a:ext cx="4239188" cy="3179391"/>
            </a:xfrm>
            <a:prstGeom prst="rect">
              <a:avLst/>
            </a:prstGeom>
          </p:spPr>
        </p:pic>
        <mc:AlternateContent xmlns:mc="http://schemas.openxmlformats.org/markup-compatibility/2006" xmlns:a14="http://schemas.microsoft.com/office/drawing/2010/main">
          <mc:Choice Requires="a14">
            <p:sp>
              <p:nvSpPr>
                <p:cNvPr id="29" name="Rectangle 28">
                  <a:extLst>
                    <a:ext uri="{FF2B5EF4-FFF2-40B4-BE49-F238E27FC236}">
                      <a16:creationId xmlns:a16="http://schemas.microsoft.com/office/drawing/2014/main" id="{80903838-7F52-6F5B-04C9-D8EC7FE1184C}"/>
                    </a:ext>
                  </a:extLst>
                </p:cNvPr>
                <p:cNvSpPr/>
                <p:nvPr/>
              </p:nvSpPr>
              <p:spPr>
                <a:xfrm>
                  <a:off x="10314362" y="2382137"/>
                  <a:ext cx="1650944" cy="40011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sz="2000" b="0" i="0" smtClean="0">
                            <a:solidFill>
                              <a:schemeClr val="tx1"/>
                            </a:solidFill>
                            <a:latin typeface="Cambria Math" panose="02040503050406030204" pitchFamily="18" charset="0"/>
                          </a:rPr>
                          <m:t>R</m:t>
                        </m:r>
                        <m:r>
                          <a:rPr lang="en-US" sz="2000" b="0" i="0" baseline="30000" smtClean="0">
                            <a:solidFill>
                              <a:schemeClr val="tx1"/>
                            </a:solidFill>
                            <a:latin typeface="Cambria Math" panose="02040503050406030204" pitchFamily="18" charset="0"/>
                          </a:rPr>
                          <m:t>2</m:t>
                        </m:r>
                        <m:r>
                          <a:rPr lang="en-US" sz="2000" b="0" i="1" smtClean="0">
                            <a:solidFill>
                              <a:schemeClr val="tx1"/>
                            </a:solidFill>
                            <a:latin typeface="Cambria Math" panose="02040503050406030204" pitchFamily="18" charset="0"/>
                          </a:rPr>
                          <m:t>= .97</m:t>
                        </m:r>
                      </m:oMath>
                    </m:oMathPara>
                  </a14:m>
                  <a:endParaRPr lang="en-US" sz="2000" dirty="0">
                    <a:solidFill>
                      <a:schemeClr val="tx1"/>
                    </a:solidFill>
                  </a:endParaRPr>
                </a:p>
              </p:txBody>
            </p:sp>
          </mc:Choice>
          <mc:Fallback xmlns="">
            <p:sp>
              <p:nvSpPr>
                <p:cNvPr id="29" name="Rectangle 28">
                  <a:extLst>
                    <a:ext uri="{FF2B5EF4-FFF2-40B4-BE49-F238E27FC236}">
                      <a16:creationId xmlns:a16="http://schemas.microsoft.com/office/drawing/2014/main" id="{80903838-7F52-6F5B-04C9-D8EC7FE1184C}"/>
                    </a:ext>
                  </a:extLst>
                </p:cNvPr>
                <p:cNvSpPr>
                  <a:spLocks noRot="1" noChangeAspect="1" noMove="1" noResize="1" noEditPoints="1" noAdjustHandles="1" noChangeArrowheads="1" noChangeShapeType="1" noTextEdit="1"/>
                </p:cNvSpPr>
                <p:nvPr/>
              </p:nvSpPr>
              <p:spPr>
                <a:xfrm>
                  <a:off x="10314362" y="2382137"/>
                  <a:ext cx="1650944" cy="400110"/>
                </a:xfrm>
                <a:prstGeom prst="rect">
                  <a:avLst/>
                </a:prstGeom>
                <a:blipFill>
                  <a:blip r:embed="rId5"/>
                  <a:stretch>
                    <a:fillRect b="-26667"/>
                  </a:stretch>
                </a:blipFill>
              </p:spPr>
              <p:txBody>
                <a:bodyPr/>
                <a:lstStyle/>
                <a:p>
                  <a:r>
                    <a:rPr lang="en-US">
                      <a:noFill/>
                    </a:rPr>
                    <a:t> </a:t>
                  </a:r>
                </a:p>
              </p:txBody>
            </p:sp>
          </mc:Fallback>
        </mc:AlternateContent>
      </p:grpSp>
      <p:grpSp>
        <p:nvGrpSpPr>
          <p:cNvPr id="30" name="Group 29">
            <a:extLst>
              <a:ext uri="{FF2B5EF4-FFF2-40B4-BE49-F238E27FC236}">
                <a16:creationId xmlns:a16="http://schemas.microsoft.com/office/drawing/2014/main" id="{DC0265EF-A190-1060-BDD0-9981E5AFB332}"/>
              </a:ext>
            </a:extLst>
          </p:cNvPr>
          <p:cNvGrpSpPr/>
          <p:nvPr/>
        </p:nvGrpSpPr>
        <p:grpSpPr>
          <a:xfrm>
            <a:off x="3820392" y="2453071"/>
            <a:ext cx="5100348" cy="2224739"/>
            <a:chOff x="2750278" y="2621253"/>
            <a:chExt cx="5100348" cy="2224739"/>
          </a:xfrm>
        </p:grpSpPr>
        <p:pic>
          <p:nvPicPr>
            <p:cNvPr id="31" name="Picture 30">
              <a:extLst>
                <a:ext uri="{FF2B5EF4-FFF2-40B4-BE49-F238E27FC236}">
                  <a16:creationId xmlns:a16="http://schemas.microsoft.com/office/drawing/2014/main" id="{0F519699-149A-D795-2BB5-81A6B52251CB}"/>
                </a:ext>
              </a:extLst>
            </p:cNvPr>
            <p:cNvPicPr>
              <a:picLocks noChangeAspect="1"/>
            </p:cNvPicPr>
            <p:nvPr/>
          </p:nvPicPr>
          <p:blipFill rotWithShape="1">
            <a:blip r:embed="rId6"/>
            <a:srcRect l="20301" r="21229" b="-1"/>
            <a:stretch/>
          </p:blipFill>
          <p:spPr>
            <a:xfrm>
              <a:off x="2750278" y="2627603"/>
              <a:ext cx="1916677" cy="2212039"/>
            </a:xfrm>
            <a:prstGeom prst="ellipse">
              <a:avLst/>
            </a:prstGeom>
          </p:spPr>
        </p:pic>
        <p:pic>
          <p:nvPicPr>
            <p:cNvPr id="32" name="Picture 6">
              <a:extLst>
                <a:ext uri="{FF2B5EF4-FFF2-40B4-BE49-F238E27FC236}">
                  <a16:creationId xmlns:a16="http://schemas.microsoft.com/office/drawing/2014/main" id="{5D5749AE-E63C-1C5B-A833-A84FA358624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08205" y="2627603"/>
              <a:ext cx="2542421" cy="2212039"/>
            </a:xfrm>
            <a:prstGeom prst="ellipse">
              <a:avLst/>
            </a:prstGeom>
            <a:noFill/>
            <a:extLst>
              <a:ext uri="{909E8E84-426E-40DD-AFC4-6F175D3DCCD1}">
                <a14:hiddenFill xmlns:a14="http://schemas.microsoft.com/office/drawing/2010/main">
                  <a:solidFill>
                    <a:srgbClr val="FFFFFF"/>
                  </a:solidFill>
                </a14:hiddenFill>
              </a:ext>
            </a:extLst>
          </p:spPr>
        </p:pic>
        <p:cxnSp>
          <p:nvCxnSpPr>
            <p:cNvPr id="33" name="Elbow Connector 32">
              <a:extLst>
                <a:ext uri="{FF2B5EF4-FFF2-40B4-BE49-F238E27FC236}">
                  <a16:creationId xmlns:a16="http://schemas.microsoft.com/office/drawing/2014/main" id="{44BC6626-C1EC-E478-881D-18D9F74FD798}"/>
                </a:ext>
              </a:extLst>
            </p:cNvPr>
            <p:cNvCxnSpPr>
              <a:cxnSpLocks/>
              <a:stCxn id="31" idx="4"/>
              <a:endCxn id="32" idx="4"/>
            </p:cNvCxnSpPr>
            <p:nvPr/>
          </p:nvCxnSpPr>
          <p:spPr>
            <a:xfrm rot="16200000" flipH="1">
              <a:off x="5144016" y="3404242"/>
              <a:ext cx="12700" cy="2870799"/>
            </a:xfrm>
            <a:prstGeom prst="bentConnector3">
              <a:avLst>
                <a:gd name="adj1" fmla="val 5936181"/>
              </a:avLst>
            </a:prstGeom>
            <a:ln w="1206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Elbow Connector 33">
              <a:extLst>
                <a:ext uri="{FF2B5EF4-FFF2-40B4-BE49-F238E27FC236}">
                  <a16:creationId xmlns:a16="http://schemas.microsoft.com/office/drawing/2014/main" id="{28176909-C717-3EE0-C0AC-0F3565AA7189}"/>
                </a:ext>
              </a:extLst>
            </p:cNvPr>
            <p:cNvCxnSpPr>
              <a:cxnSpLocks/>
            </p:cNvCxnSpPr>
            <p:nvPr/>
          </p:nvCxnSpPr>
          <p:spPr>
            <a:xfrm rot="16200000" flipV="1">
              <a:off x="5144017" y="1192203"/>
              <a:ext cx="12700" cy="2870799"/>
            </a:xfrm>
            <a:prstGeom prst="bentConnector3">
              <a:avLst>
                <a:gd name="adj1" fmla="val 6242520"/>
              </a:avLst>
            </a:prstGeom>
            <a:ln w="1206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288281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a:extLst>
              <a:ext uri="{FF2B5EF4-FFF2-40B4-BE49-F238E27FC236}">
                <a16:creationId xmlns:a16="http://schemas.microsoft.com/office/drawing/2014/main" id="{81D65D11-6F1E-07D2-6148-681DFDA8316C}"/>
              </a:ext>
            </a:extLst>
          </p:cNvPr>
          <p:cNvSpPr txBox="1">
            <a:spLocks/>
          </p:cNvSpPr>
          <p:nvPr/>
        </p:nvSpPr>
        <p:spPr>
          <a:xfrm>
            <a:off x="7850626" y="303441"/>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3400" b="1" dirty="0"/>
              <a:t>Statistical Model</a:t>
            </a:r>
          </a:p>
          <a:p>
            <a:pPr marL="0" indent="0" algn="ctr">
              <a:buNone/>
            </a:pPr>
            <a:r>
              <a:rPr lang="en-US" sz="3400" i="1" dirty="0"/>
              <a:t>Pattern</a:t>
            </a:r>
          </a:p>
        </p:txBody>
      </p:sp>
      <p:sp>
        <p:nvSpPr>
          <p:cNvPr id="12" name="Title 1">
            <a:extLst>
              <a:ext uri="{FF2B5EF4-FFF2-40B4-BE49-F238E27FC236}">
                <a16:creationId xmlns:a16="http://schemas.microsoft.com/office/drawing/2014/main" id="{F7DD3437-9346-7CA1-E86D-7C9234188264}"/>
              </a:ext>
            </a:extLst>
          </p:cNvPr>
          <p:cNvSpPr>
            <a:spLocks noGrp="1"/>
          </p:cNvSpPr>
          <p:nvPr>
            <p:ph type="title"/>
          </p:nvPr>
        </p:nvSpPr>
        <p:spPr>
          <a:xfrm>
            <a:off x="669909" y="209281"/>
            <a:ext cx="10515600" cy="1325563"/>
          </a:xfrm>
        </p:spPr>
        <p:txBody>
          <a:bodyPr>
            <a:normAutofit/>
          </a:bodyPr>
          <a:lstStyle/>
          <a:p>
            <a:r>
              <a:rPr lang="en-US" dirty="0"/>
              <a:t>Two kinds of ecological models</a:t>
            </a:r>
          </a:p>
        </p:txBody>
      </p:sp>
      <p:sp>
        <p:nvSpPr>
          <p:cNvPr id="16" name="Content Placeholder 2">
            <a:extLst>
              <a:ext uri="{FF2B5EF4-FFF2-40B4-BE49-F238E27FC236}">
                <a16:creationId xmlns:a16="http://schemas.microsoft.com/office/drawing/2014/main" id="{D2D99CFB-7DAD-8CA7-DFCC-CEB968BC661F}"/>
              </a:ext>
            </a:extLst>
          </p:cNvPr>
          <p:cNvSpPr txBox="1">
            <a:spLocks/>
          </p:cNvSpPr>
          <p:nvPr/>
        </p:nvSpPr>
        <p:spPr>
          <a:xfrm>
            <a:off x="-130339" y="5596038"/>
            <a:ext cx="3950731" cy="1717778"/>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3400" b="1" dirty="0"/>
              <a:t>Population Model</a:t>
            </a:r>
          </a:p>
          <a:p>
            <a:pPr marL="0" indent="0" algn="ctr">
              <a:buNone/>
            </a:pPr>
            <a:r>
              <a:rPr lang="en-US" sz="3400" i="1" dirty="0"/>
              <a:t>Process</a:t>
            </a:r>
            <a:endParaRPr lang="en-US" sz="3400" dirty="0"/>
          </a:p>
        </p:txBody>
      </p:sp>
      <p:grpSp>
        <p:nvGrpSpPr>
          <p:cNvPr id="7" name="Group 6">
            <a:extLst>
              <a:ext uri="{FF2B5EF4-FFF2-40B4-BE49-F238E27FC236}">
                <a16:creationId xmlns:a16="http://schemas.microsoft.com/office/drawing/2014/main" id="{1D29C7EC-700B-DA9F-B1EC-2C8B7562580F}"/>
              </a:ext>
            </a:extLst>
          </p:cNvPr>
          <p:cNvGrpSpPr/>
          <p:nvPr/>
        </p:nvGrpSpPr>
        <p:grpSpPr>
          <a:xfrm>
            <a:off x="3820392" y="2453071"/>
            <a:ext cx="5100348" cy="2224739"/>
            <a:chOff x="2750278" y="2621253"/>
            <a:chExt cx="5100348" cy="2224739"/>
          </a:xfrm>
        </p:grpSpPr>
        <p:pic>
          <p:nvPicPr>
            <p:cNvPr id="2" name="Picture 1">
              <a:extLst>
                <a:ext uri="{FF2B5EF4-FFF2-40B4-BE49-F238E27FC236}">
                  <a16:creationId xmlns:a16="http://schemas.microsoft.com/office/drawing/2014/main" id="{C6068953-57F6-F2DD-6BE5-2DFFF6F7F558}"/>
                </a:ext>
              </a:extLst>
            </p:cNvPr>
            <p:cNvPicPr>
              <a:picLocks noChangeAspect="1"/>
            </p:cNvPicPr>
            <p:nvPr/>
          </p:nvPicPr>
          <p:blipFill rotWithShape="1">
            <a:blip r:embed="rId3"/>
            <a:srcRect l="20301" r="21229" b="-1"/>
            <a:stretch/>
          </p:blipFill>
          <p:spPr>
            <a:xfrm>
              <a:off x="2750278" y="2627603"/>
              <a:ext cx="1916677" cy="2212039"/>
            </a:xfrm>
            <a:prstGeom prst="ellipse">
              <a:avLst/>
            </a:prstGeom>
          </p:spPr>
        </p:pic>
        <p:pic>
          <p:nvPicPr>
            <p:cNvPr id="3" name="Picture 6">
              <a:extLst>
                <a:ext uri="{FF2B5EF4-FFF2-40B4-BE49-F238E27FC236}">
                  <a16:creationId xmlns:a16="http://schemas.microsoft.com/office/drawing/2014/main" id="{B6E84F05-7FB7-239C-FAEF-D7FF2715A08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08205" y="2627603"/>
              <a:ext cx="2542421" cy="2212039"/>
            </a:xfrm>
            <a:prstGeom prst="ellipse">
              <a:avLst/>
            </a:prstGeom>
            <a:noFill/>
            <a:extLst>
              <a:ext uri="{909E8E84-426E-40DD-AFC4-6F175D3DCCD1}">
                <a14:hiddenFill xmlns:a14="http://schemas.microsoft.com/office/drawing/2010/main">
                  <a:solidFill>
                    <a:srgbClr val="FFFFFF"/>
                  </a:solidFill>
                </a14:hiddenFill>
              </a:ext>
            </a:extLst>
          </p:spPr>
        </p:pic>
        <p:cxnSp>
          <p:nvCxnSpPr>
            <p:cNvPr id="4" name="Elbow Connector 3">
              <a:extLst>
                <a:ext uri="{FF2B5EF4-FFF2-40B4-BE49-F238E27FC236}">
                  <a16:creationId xmlns:a16="http://schemas.microsoft.com/office/drawing/2014/main" id="{FC0D151C-C287-1B17-94CB-8F031A0306FB}"/>
                </a:ext>
              </a:extLst>
            </p:cNvPr>
            <p:cNvCxnSpPr>
              <a:cxnSpLocks/>
              <a:stCxn id="2" idx="4"/>
              <a:endCxn id="3" idx="4"/>
            </p:cNvCxnSpPr>
            <p:nvPr/>
          </p:nvCxnSpPr>
          <p:spPr>
            <a:xfrm rot="16200000" flipH="1">
              <a:off x="5144016" y="3404242"/>
              <a:ext cx="12700" cy="2870799"/>
            </a:xfrm>
            <a:prstGeom prst="bentConnector3">
              <a:avLst>
                <a:gd name="adj1" fmla="val 5936181"/>
              </a:avLst>
            </a:prstGeom>
            <a:ln w="1206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 name="Elbow Connector 4">
              <a:extLst>
                <a:ext uri="{FF2B5EF4-FFF2-40B4-BE49-F238E27FC236}">
                  <a16:creationId xmlns:a16="http://schemas.microsoft.com/office/drawing/2014/main" id="{A892DAA3-1100-0A44-B4DC-A7C970E271A8}"/>
                </a:ext>
              </a:extLst>
            </p:cNvPr>
            <p:cNvCxnSpPr>
              <a:cxnSpLocks/>
            </p:cNvCxnSpPr>
            <p:nvPr/>
          </p:nvCxnSpPr>
          <p:spPr>
            <a:xfrm rot="16200000" flipV="1">
              <a:off x="5144017" y="1192203"/>
              <a:ext cx="12700" cy="2870799"/>
            </a:xfrm>
            <a:prstGeom prst="bentConnector3">
              <a:avLst>
                <a:gd name="adj1" fmla="val 6242520"/>
              </a:avLst>
            </a:prstGeom>
            <a:ln w="1206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8" name="Group 17">
            <a:extLst>
              <a:ext uri="{FF2B5EF4-FFF2-40B4-BE49-F238E27FC236}">
                <a16:creationId xmlns:a16="http://schemas.microsoft.com/office/drawing/2014/main" id="{61CAADF6-9844-5074-C732-5BDF70789480}"/>
              </a:ext>
            </a:extLst>
          </p:cNvPr>
          <p:cNvGrpSpPr/>
          <p:nvPr/>
        </p:nvGrpSpPr>
        <p:grpSpPr>
          <a:xfrm>
            <a:off x="1874956" y="1669129"/>
            <a:ext cx="1916677" cy="3792623"/>
            <a:chOff x="136581" y="1810193"/>
            <a:chExt cx="2325472" cy="4280263"/>
          </a:xfrm>
        </p:grpSpPr>
        <p:cxnSp>
          <p:nvCxnSpPr>
            <p:cNvPr id="19" name="Curved Connector 18">
              <a:extLst>
                <a:ext uri="{FF2B5EF4-FFF2-40B4-BE49-F238E27FC236}">
                  <a16:creationId xmlns:a16="http://schemas.microsoft.com/office/drawing/2014/main" id="{DA72277B-FD86-183A-BC1D-254E62AF28D3}"/>
                </a:ext>
              </a:extLst>
            </p:cNvPr>
            <p:cNvCxnSpPr>
              <a:cxnSpLocks/>
              <a:stCxn id="20" idx="1"/>
            </p:cNvCxnSpPr>
            <p:nvPr/>
          </p:nvCxnSpPr>
          <p:spPr>
            <a:xfrm rot="10800000" flipV="1">
              <a:off x="214401" y="2779223"/>
              <a:ext cx="625192" cy="1345304"/>
            </a:xfrm>
            <a:prstGeom prst="curvedConnector2">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17F16891-358C-0FAC-F0F2-2CB94646411F}"/>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mussel</a:t>
              </a:r>
            </a:p>
            <a:p>
              <a:pPr algn="ctr"/>
              <a:r>
                <a:rPr lang="en-US" dirty="0"/>
                <a:t>(x)</a:t>
              </a:r>
            </a:p>
          </p:txBody>
        </p:sp>
        <p:cxnSp>
          <p:nvCxnSpPr>
            <p:cNvPr id="21" name="Curved Connector 20">
              <a:extLst>
                <a:ext uri="{FF2B5EF4-FFF2-40B4-BE49-F238E27FC236}">
                  <a16:creationId xmlns:a16="http://schemas.microsoft.com/office/drawing/2014/main" id="{C3182721-4D28-632F-46ED-545385A2514D}"/>
                </a:ext>
              </a:extLst>
            </p:cNvPr>
            <p:cNvCxnSpPr>
              <a:cxnSpLocks/>
              <a:stCxn id="20"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Curved Connector 21">
              <a:extLst>
                <a:ext uri="{FF2B5EF4-FFF2-40B4-BE49-F238E27FC236}">
                  <a16:creationId xmlns:a16="http://schemas.microsoft.com/office/drawing/2014/main" id="{0473F122-EE46-A060-2978-2B1A9153B553}"/>
                </a:ext>
              </a:extLst>
            </p:cNvPr>
            <p:cNvCxnSpPr>
              <a:cxnSpLocks/>
              <a:stCxn id="24" idx="0"/>
            </p:cNvCxnSpPr>
            <p:nvPr/>
          </p:nvCxnSpPr>
          <p:spPr>
            <a:xfrm rot="16200000" flipH="1" flipV="1">
              <a:off x="826989" y="4366333"/>
              <a:ext cx="538892" cy="581886"/>
            </a:xfrm>
            <a:prstGeom prst="curvedConnector4">
              <a:avLst>
                <a:gd name="adj1" fmla="val -73271"/>
                <a:gd name="adj2" fmla="val 16071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urved Connector 22">
              <a:extLst>
                <a:ext uri="{FF2B5EF4-FFF2-40B4-BE49-F238E27FC236}">
                  <a16:creationId xmlns:a16="http://schemas.microsoft.com/office/drawing/2014/main" id="{4CF6B62E-2BA1-5D15-7136-C1035584EC32}"/>
                </a:ext>
              </a:extLst>
            </p:cNvPr>
            <p:cNvCxnSpPr>
              <a:cxnSpLocks/>
              <a:stCxn id="24" idx="3"/>
              <a:endCxn id="26" idx="3"/>
            </p:cNvCxnSpPr>
            <p:nvPr/>
          </p:nvCxnSpPr>
          <p:spPr>
            <a:xfrm flipH="1" flipV="1">
              <a:off x="1845779" y="3712630"/>
              <a:ext cx="123489" cy="1265404"/>
            </a:xfrm>
            <a:prstGeom prst="curvedConnector3">
              <a:avLst>
                <a:gd name="adj1" fmla="val -185118"/>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1B820A87-C0EB-7104-31DA-1AA700E84315}"/>
                </a:ext>
              </a:extLst>
            </p:cNvPr>
            <p:cNvSpPr/>
            <p:nvPr/>
          </p:nvSpPr>
          <p:spPr>
            <a:xfrm>
              <a:off x="805487" y="4387830"/>
              <a:ext cx="1163781" cy="118040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starfish</a:t>
              </a:r>
            </a:p>
            <a:p>
              <a:pPr algn="ctr"/>
              <a:r>
                <a:rPr lang="en-US" dirty="0"/>
                <a:t>(y)</a:t>
              </a:r>
            </a:p>
          </p:txBody>
        </p:sp>
        <p:pic>
          <p:nvPicPr>
            <p:cNvPr id="25" name="Picture 24">
              <a:extLst>
                <a:ext uri="{FF2B5EF4-FFF2-40B4-BE49-F238E27FC236}">
                  <a16:creationId xmlns:a16="http://schemas.microsoft.com/office/drawing/2014/main" id="{BB12417A-E162-20F9-045B-26E4B898417F}"/>
                </a:ext>
              </a:extLst>
            </p:cNvPr>
            <p:cNvPicPr>
              <a:picLocks noChangeAspect="1"/>
            </p:cNvPicPr>
            <p:nvPr/>
          </p:nvPicPr>
          <p:blipFill>
            <a:blip r:embed="rId5"/>
            <a:stretch>
              <a:fillRect/>
            </a:stretch>
          </p:blipFill>
          <p:spPr>
            <a:xfrm>
              <a:off x="2117343" y="1810193"/>
              <a:ext cx="344710" cy="369332"/>
            </a:xfrm>
            <a:prstGeom prst="rect">
              <a:avLst/>
            </a:prstGeom>
          </p:spPr>
        </p:pic>
        <p:pic>
          <p:nvPicPr>
            <p:cNvPr id="26" name="Picture 25">
              <a:extLst>
                <a:ext uri="{FF2B5EF4-FFF2-40B4-BE49-F238E27FC236}">
                  <a16:creationId xmlns:a16="http://schemas.microsoft.com/office/drawing/2014/main" id="{B23854A2-5401-4523-A1B4-F24D2F0C456B}"/>
                </a:ext>
              </a:extLst>
            </p:cNvPr>
            <p:cNvPicPr>
              <a:picLocks noChangeAspect="1"/>
            </p:cNvPicPr>
            <p:nvPr/>
          </p:nvPicPr>
          <p:blipFill>
            <a:blip r:embed="rId6"/>
            <a:stretch>
              <a:fillRect/>
            </a:stretch>
          </p:blipFill>
          <p:spPr>
            <a:xfrm>
              <a:off x="1579079" y="3503080"/>
              <a:ext cx="266700" cy="419100"/>
            </a:xfrm>
            <a:prstGeom prst="rect">
              <a:avLst/>
            </a:prstGeom>
          </p:spPr>
        </p:pic>
        <p:pic>
          <p:nvPicPr>
            <p:cNvPr id="27" name="Picture 26">
              <a:extLst>
                <a:ext uri="{FF2B5EF4-FFF2-40B4-BE49-F238E27FC236}">
                  <a16:creationId xmlns:a16="http://schemas.microsoft.com/office/drawing/2014/main" id="{299BB374-6C3E-E7F4-8657-2015DA49C5D2}"/>
                </a:ext>
              </a:extLst>
            </p:cNvPr>
            <p:cNvPicPr>
              <a:picLocks noChangeAspect="1"/>
            </p:cNvPicPr>
            <p:nvPr/>
          </p:nvPicPr>
          <p:blipFill>
            <a:blip r:embed="rId7"/>
            <a:stretch>
              <a:fillRect/>
            </a:stretch>
          </p:blipFill>
          <p:spPr>
            <a:xfrm>
              <a:off x="1494156" y="5672790"/>
              <a:ext cx="254000" cy="317500"/>
            </a:xfrm>
            <a:prstGeom prst="rect">
              <a:avLst/>
            </a:prstGeom>
          </p:spPr>
        </p:pic>
        <p:cxnSp>
          <p:nvCxnSpPr>
            <p:cNvPr id="28" name="Curved Connector 27">
              <a:extLst>
                <a:ext uri="{FF2B5EF4-FFF2-40B4-BE49-F238E27FC236}">
                  <a16:creationId xmlns:a16="http://schemas.microsoft.com/office/drawing/2014/main" id="{D2E9F8DD-6B1A-71A0-43BF-1BEC03EE28C5}"/>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2E2AC7F9-2F26-F6B7-121A-3A5CC5C735E5}"/>
                </a:ext>
              </a:extLst>
            </p:cNvPr>
            <p:cNvPicPr>
              <a:picLocks noChangeAspect="1"/>
            </p:cNvPicPr>
            <p:nvPr/>
          </p:nvPicPr>
          <p:blipFill>
            <a:blip r:embed="rId8"/>
            <a:stretch>
              <a:fillRect/>
            </a:stretch>
          </p:blipFill>
          <p:spPr>
            <a:xfrm>
              <a:off x="136581" y="4244227"/>
              <a:ext cx="190500" cy="342900"/>
            </a:xfrm>
            <a:prstGeom prst="rect">
              <a:avLst/>
            </a:prstGeom>
          </p:spPr>
        </p:pic>
        <p:cxnSp>
          <p:nvCxnSpPr>
            <p:cNvPr id="30" name="Curved Connector 29">
              <a:extLst>
                <a:ext uri="{FF2B5EF4-FFF2-40B4-BE49-F238E27FC236}">
                  <a16:creationId xmlns:a16="http://schemas.microsoft.com/office/drawing/2014/main" id="{3D768CDF-2389-B8FC-3F22-2560E5ECCC6E}"/>
                </a:ext>
              </a:extLst>
            </p:cNvPr>
            <p:cNvCxnSpPr>
              <a:cxnSpLocks/>
            </p:cNvCxnSpPr>
            <p:nvPr/>
          </p:nvCxnSpPr>
          <p:spPr>
            <a:xfrm rot="5400000">
              <a:off x="1186140" y="5848747"/>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32" name="Picture 31">
            <a:extLst>
              <a:ext uri="{FF2B5EF4-FFF2-40B4-BE49-F238E27FC236}">
                <a16:creationId xmlns:a16="http://schemas.microsoft.com/office/drawing/2014/main" id="{576B3E58-AF3B-A651-6787-437B343B64F5}"/>
              </a:ext>
            </a:extLst>
          </p:cNvPr>
          <p:cNvPicPr>
            <a:picLocks noChangeAspect="1"/>
          </p:cNvPicPr>
          <p:nvPr/>
        </p:nvPicPr>
        <p:blipFill>
          <a:blip r:embed="rId9"/>
          <a:stretch>
            <a:fillRect/>
          </a:stretch>
        </p:blipFill>
        <p:spPr>
          <a:xfrm>
            <a:off x="171364" y="1528263"/>
            <a:ext cx="1791713" cy="1192038"/>
          </a:xfrm>
          <a:prstGeom prst="rect">
            <a:avLst/>
          </a:prstGeom>
        </p:spPr>
      </p:pic>
    </p:spTree>
    <p:extLst>
      <p:ext uri="{BB962C8B-B14F-4D97-AF65-F5344CB8AC3E}">
        <p14:creationId xmlns:p14="http://schemas.microsoft.com/office/powerpoint/2010/main" val="33053277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F00AF58D-D094-AD08-6EE1-C5EE0A79CEDE}"/>
              </a:ext>
            </a:extLst>
          </p:cNvPr>
          <p:cNvSpPr/>
          <p:nvPr/>
        </p:nvSpPr>
        <p:spPr>
          <a:xfrm>
            <a:off x="116732" y="5596038"/>
            <a:ext cx="3514063" cy="1096592"/>
          </a:xfrm>
          <a:prstGeom prst="rect">
            <a:avLst/>
          </a:prstGeom>
          <a:solidFill>
            <a:srgbClr val="FFFF00">
              <a:alpha val="4691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Content Placeholder 2">
            <a:extLst>
              <a:ext uri="{FF2B5EF4-FFF2-40B4-BE49-F238E27FC236}">
                <a16:creationId xmlns:a16="http://schemas.microsoft.com/office/drawing/2014/main" id="{81D65D11-6F1E-07D2-6148-681DFDA8316C}"/>
              </a:ext>
            </a:extLst>
          </p:cNvPr>
          <p:cNvSpPr txBox="1">
            <a:spLocks/>
          </p:cNvSpPr>
          <p:nvPr/>
        </p:nvSpPr>
        <p:spPr>
          <a:xfrm>
            <a:off x="7850626" y="303441"/>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3400" b="1" dirty="0"/>
              <a:t>Statistical Model</a:t>
            </a:r>
          </a:p>
          <a:p>
            <a:pPr marL="0" indent="0" algn="ctr">
              <a:buNone/>
            </a:pPr>
            <a:r>
              <a:rPr lang="en-US" sz="3400" i="1" dirty="0"/>
              <a:t>Pattern</a:t>
            </a:r>
          </a:p>
        </p:txBody>
      </p:sp>
      <p:sp>
        <p:nvSpPr>
          <p:cNvPr id="12" name="Title 1">
            <a:extLst>
              <a:ext uri="{FF2B5EF4-FFF2-40B4-BE49-F238E27FC236}">
                <a16:creationId xmlns:a16="http://schemas.microsoft.com/office/drawing/2014/main" id="{F7DD3437-9346-7CA1-E86D-7C9234188264}"/>
              </a:ext>
            </a:extLst>
          </p:cNvPr>
          <p:cNvSpPr>
            <a:spLocks noGrp="1"/>
          </p:cNvSpPr>
          <p:nvPr>
            <p:ph type="title"/>
          </p:nvPr>
        </p:nvSpPr>
        <p:spPr>
          <a:xfrm>
            <a:off x="669909" y="209281"/>
            <a:ext cx="10515600" cy="1325563"/>
          </a:xfrm>
        </p:spPr>
        <p:txBody>
          <a:bodyPr>
            <a:normAutofit/>
          </a:bodyPr>
          <a:lstStyle/>
          <a:p>
            <a:r>
              <a:rPr lang="en-US" dirty="0"/>
              <a:t>Two kinds of ecological models</a:t>
            </a:r>
          </a:p>
        </p:txBody>
      </p:sp>
      <p:sp>
        <p:nvSpPr>
          <p:cNvPr id="16" name="Content Placeholder 2">
            <a:extLst>
              <a:ext uri="{FF2B5EF4-FFF2-40B4-BE49-F238E27FC236}">
                <a16:creationId xmlns:a16="http://schemas.microsoft.com/office/drawing/2014/main" id="{D2D99CFB-7DAD-8CA7-DFCC-CEB968BC661F}"/>
              </a:ext>
            </a:extLst>
          </p:cNvPr>
          <p:cNvSpPr txBox="1">
            <a:spLocks/>
          </p:cNvSpPr>
          <p:nvPr/>
        </p:nvSpPr>
        <p:spPr>
          <a:xfrm>
            <a:off x="-130339" y="5596038"/>
            <a:ext cx="3950731" cy="1717778"/>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3400" b="1" dirty="0"/>
              <a:t>Population Model</a:t>
            </a:r>
          </a:p>
          <a:p>
            <a:pPr marL="0" indent="0" algn="ctr">
              <a:buNone/>
            </a:pPr>
            <a:r>
              <a:rPr lang="en-US" sz="3400" i="1" dirty="0"/>
              <a:t>Process</a:t>
            </a:r>
            <a:endParaRPr lang="en-US" sz="3400" dirty="0"/>
          </a:p>
        </p:txBody>
      </p:sp>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3CCE4448-F796-4CE6-FB11-9476E856EF88}"/>
                  </a:ext>
                </a:extLst>
              </p:cNvPr>
              <p:cNvSpPr/>
              <p:nvPr/>
            </p:nvSpPr>
            <p:spPr>
              <a:xfrm>
                <a:off x="9731512" y="3519743"/>
                <a:ext cx="2039095" cy="40011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000" i="1" smtClean="0">
                          <a:solidFill>
                            <a:schemeClr val="tx1"/>
                          </a:solidFill>
                          <a:latin typeface="Cambria Math" panose="02040503050406030204" pitchFamily="18" charset="0"/>
                        </a:rPr>
                        <m:t>𝑦</m:t>
                      </m:r>
                      <m:r>
                        <a:rPr lang="en-US" sz="2000" i="0">
                          <a:solidFill>
                            <a:schemeClr val="tx1"/>
                          </a:solidFill>
                          <a:latin typeface="Cambria Math" panose="02040503050406030204" pitchFamily="18" charset="0"/>
                        </a:rPr>
                        <m:t>=</m:t>
                      </m:r>
                      <m:r>
                        <a:rPr lang="en-US" sz="2000" i="1">
                          <a:solidFill>
                            <a:schemeClr val="tx1"/>
                          </a:solidFill>
                          <a:latin typeface="Cambria Math" panose="02040503050406030204" pitchFamily="18" charset="0"/>
                        </a:rPr>
                        <m:t>𝑚𝑥</m:t>
                      </m:r>
                      <m:r>
                        <a:rPr lang="en-US" sz="2000" i="0">
                          <a:solidFill>
                            <a:schemeClr val="tx1"/>
                          </a:solidFill>
                          <a:latin typeface="Cambria Math" panose="02040503050406030204" pitchFamily="18" charset="0"/>
                        </a:rPr>
                        <m:t>+</m:t>
                      </m:r>
                      <m:r>
                        <a:rPr lang="en-US" sz="2000" i="1">
                          <a:solidFill>
                            <a:schemeClr val="tx1"/>
                          </a:solidFill>
                          <a:latin typeface="Cambria Math" panose="02040503050406030204" pitchFamily="18" charset="0"/>
                        </a:rPr>
                        <m:t>𝑏</m:t>
                      </m:r>
                    </m:oMath>
                  </m:oMathPara>
                </a14:m>
                <a:endParaRPr lang="en-US" sz="2000" dirty="0">
                  <a:solidFill>
                    <a:schemeClr val="tx1"/>
                  </a:solidFill>
                </a:endParaRPr>
              </a:p>
            </p:txBody>
          </p:sp>
        </mc:Choice>
        <mc:Fallback xmlns="">
          <p:sp>
            <p:nvSpPr>
              <p:cNvPr id="8" name="Rectangle 7">
                <a:extLst>
                  <a:ext uri="{FF2B5EF4-FFF2-40B4-BE49-F238E27FC236}">
                    <a16:creationId xmlns:a16="http://schemas.microsoft.com/office/drawing/2014/main" id="{3CCE4448-F796-4CE6-FB11-9476E856EF88}"/>
                  </a:ext>
                </a:extLst>
              </p:cNvPr>
              <p:cNvSpPr>
                <a:spLocks noRot="1" noChangeAspect="1" noMove="1" noResize="1" noEditPoints="1" noAdjustHandles="1" noChangeArrowheads="1" noChangeShapeType="1" noTextEdit="1"/>
              </p:cNvSpPr>
              <p:nvPr/>
            </p:nvSpPr>
            <p:spPr>
              <a:xfrm>
                <a:off x="9731512" y="3519743"/>
                <a:ext cx="2039095" cy="400110"/>
              </a:xfrm>
              <a:prstGeom prst="rect">
                <a:avLst/>
              </a:prstGeom>
              <a:blipFill>
                <a:blip r:embed="rId3"/>
                <a:stretch>
                  <a:fillRect b="-6061"/>
                </a:stretch>
              </a:blipFill>
            </p:spPr>
            <p:txBody>
              <a:bodyPr/>
              <a:lstStyle/>
              <a:p>
                <a:r>
                  <a:rPr lang="en-US">
                    <a:noFill/>
                  </a:rPr>
                  <a:t> </a:t>
                </a:r>
              </a:p>
            </p:txBody>
          </p:sp>
        </mc:Fallback>
      </mc:AlternateContent>
      <p:grpSp>
        <p:nvGrpSpPr>
          <p:cNvPr id="9" name="Group 8">
            <a:extLst>
              <a:ext uri="{FF2B5EF4-FFF2-40B4-BE49-F238E27FC236}">
                <a16:creationId xmlns:a16="http://schemas.microsoft.com/office/drawing/2014/main" id="{B377A8A0-DD61-08D9-7FF6-B494A23003F6}"/>
              </a:ext>
            </a:extLst>
          </p:cNvPr>
          <p:cNvGrpSpPr/>
          <p:nvPr/>
        </p:nvGrpSpPr>
        <p:grpSpPr>
          <a:xfrm>
            <a:off x="8371610" y="3953102"/>
            <a:ext cx="3753648" cy="2929639"/>
            <a:chOff x="7819950" y="2189309"/>
            <a:chExt cx="4239188" cy="3179391"/>
          </a:xfrm>
        </p:grpSpPr>
        <p:pic>
          <p:nvPicPr>
            <p:cNvPr id="10" name="Picture 9" descr="Chart, scatter chart&#10;&#10;Description automatically generated">
              <a:extLst>
                <a:ext uri="{FF2B5EF4-FFF2-40B4-BE49-F238E27FC236}">
                  <a16:creationId xmlns:a16="http://schemas.microsoft.com/office/drawing/2014/main" id="{4CF823FC-79B6-D43C-ACB2-EB27AADE10A5}"/>
                </a:ext>
              </a:extLst>
            </p:cNvPr>
            <p:cNvPicPr>
              <a:picLocks noChangeAspect="1"/>
            </p:cNvPicPr>
            <p:nvPr/>
          </p:nvPicPr>
          <p:blipFill>
            <a:blip r:embed="rId4"/>
            <a:stretch>
              <a:fillRect/>
            </a:stretch>
          </p:blipFill>
          <p:spPr>
            <a:xfrm>
              <a:off x="7819950" y="2189309"/>
              <a:ext cx="4239188" cy="3179391"/>
            </a:xfrm>
            <a:prstGeom prst="rect">
              <a:avLst/>
            </a:prstGeom>
          </p:spPr>
        </p:pic>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5DB7D059-CDEE-8ACB-8614-F7988D454447}"/>
                    </a:ext>
                  </a:extLst>
                </p:cNvPr>
                <p:cNvSpPr/>
                <p:nvPr/>
              </p:nvSpPr>
              <p:spPr>
                <a:xfrm>
                  <a:off x="10314362" y="2382137"/>
                  <a:ext cx="1650944" cy="40011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sz="2000" b="0" i="0" smtClean="0">
                            <a:solidFill>
                              <a:schemeClr val="tx1"/>
                            </a:solidFill>
                            <a:latin typeface="Cambria Math" panose="02040503050406030204" pitchFamily="18" charset="0"/>
                          </a:rPr>
                          <m:t>R</m:t>
                        </m:r>
                        <m:r>
                          <a:rPr lang="en-US" sz="2000" b="0" i="0" baseline="30000" smtClean="0">
                            <a:solidFill>
                              <a:schemeClr val="tx1"/>
                            </a:solidFill>
                            <a:latin typeface="Cambria Math" panose="02040503050406030204" pitchFamily="18" charset="0"/>
                          </a:rPr>
                          <m:t>2</m:t>
                        </m:r>
                        <m:r>
                          <a:rPr lang="en-US" sz="2000" b="0" i="1" smtClean="0">
                            <a:solidFill>
                              <a:schemeClr val="tx1"/>
                            </a:solidFill>
                            <a:latin typeface="Cambria Math" panose="02040503050406030204" pitchFamily="18" charset="0"/>
                          </a:rPr>
                          <m:t>= .97</m:t>
                        </m:r>
                      </m:oMath>
                    </m:oMathPara>
                  </a14:m>
                  <a:endParaRPr lang="en-US" sz="2000" dirty="0">
                    <a:solidFill>
                      <a:schemeClr val="tx1"/>
                    </a:solidFill>
                  </a:endParaRPr>
                </a:p>
              </p:txBody>
            </p:sp>
          </mc:Choice>
          <mc:Fallback xmlns="">
            <p:sp>
              <p:nvSpPr>
                <p:cNvPr id="11" name="Rectangle 10">
                  <a:extLst>
                    <a:ext uri="{FF2B5EF4-FFF2-40B4-BE49-F238E27FC236}">
                      <a16:creationId xmlns:a16="http://schemas.microsoft.com/office/drawing/2014/main" id="{5DB7D059-CDEE-8ACB-8614-F7988D454447}"/>
                    </a:ext>
                  </a:extLst>
                </p:cNvPr>
                <p:cNvSpPr>
                  <a:spLocks noRot="1" noChangeAspect="1" noMove="1" noResize="1" noEditPoints="1" noAdjustHandles="1" noChangeArrowheads="1" noChangeShapeType="1" noTextEdit="1"/>
                </p:cNvSpPr>
                <p:nvPr/>
              </p:nvSpPr>
              <p:spPr>
                <a:xfrm>
                  <a:off x="10314362" y="2382137"/>
                  <a:ext cx="1650944" cy="400110"/>
                </a:xfrm>
                <a:prstGeom prst="rect">
                  <a:avLst/>
                </a:prstGeom>
                <a:blipFill>
                  <a:blip r:embed="rId5"/>
                  <a:stretch>
                    <a:fillRect b="-26667"/>
                  </a:stretch>
                </a:blipFill>
              </p:spPr>
              <p:txBody>
                <a:bodyPr/>
                <a:lstStyle/>
                <a:p>
                  <a:r>
                    <a:rPr lang="en-US">
                      <a:noFill/>
                    </a:rPr>
                    <a:t> </a:t>
                  </a:r>
                </a:p>
              </p:txBody>
            </p:sp>
          </mc:Fallback>
        </mc:AlternateContent>
      </p:grpSp>
      <p:grpSp>
        <p:nvGrpSpPr>
          <p:cNvPr id="18" name="Group 17">
            <a:extLst>
              <a:ext uri="{FF2B5EF4-FFF2-40B4-BE49-F238E27FC236}">
                <a16:creationId xmlns:a16="http://schemas.microsoft.com/office/drawing/2014/main" id="{61CAADF6-9844-5074-C732-5BDF70789480}"/>
              </a:ext>
            </a:extLst>
          </p:cNvPr>
          <p:cNvGrpSpPr/>
          <p:nvPr/>
        </p:nvGrpSpPr>
        <p:grpSpPr>
          <a:xfrm>
            <a:off x="1874956" y="1669129"/>
            <a:ext cx="1916677" cy="3792623"/>
            <a:chOff x="136581" y="1810193"/>
            <a:chExt cx="2325472" cy="4280263"/>
          </a:xfrm>
        </p:grpSpPr>
        <p:cxnSp>
          <p:nvCxnSpPr>
            <p:cNvPr id="19" name="Curved Connector 18">
              <a:extLst>
                <a:ext uri="{FF2B5EF4-FFF2-40B4-BE49-F238E27FC236}">
                  <a16:creationId xmlns:a16="http://schemas.microsoft.com/office/drawing/2014/main" id="{DA72277B-FD86-183A-BC1D-254E62AF28D3}"/>
                </a:ext>
              </a:extLst>
            </p:cNvPr>
            <p:cNvCxnSpPr>
              <a:cxnSpLocks/>
              <a:stCxn id="20" idx="1"/>
            </p:cNvCxnSpPr>
            <p:nvPr/>
          </p:nvCxnSpPr>
          <p:spPr>
            <a:xfrm rot="10800000" flipV="1">
              <a:off x="214401" y="2779223"/>
              <a:ext cx="625192" cy="1345304"/>
            </a:xfrm>
            <a:prstGeom prst="curvedConnector2">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17F16891-358C-0FAC-F0F2-2CB94646411F}"/>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mussel</a:t>
              </a:r>
            </a:p>
            <a:p>
              <a:pPr algn="ctr"/>
              <a:r>
                <a:rPr lang="en-US" dirty="0"/>
                <a:t>(x)</a:t>
              </a:r>
            </a:p>
          </p:txBody>
        </p:sp>
        <p:cxnSp>
          <p:nvCxnSpPr>
            <p:cNvPr id="21" name="Curved Connector 20">
              <a:extLst>
                <a:ext uri="{FF2B5EF4-FFF2-40B4-BE49-F238E27FC236}">
                  <a16:creationId xmlns:a16="http://schemas.microsoft.com/office/drawing/2014/main" id="{C3182721-4D28-632F-46ED-545385A2514D}"/>
                </a:ext>
              </a:extLst>
            </p:cNvPr>
            <p:cNvCxnSpPr>
              <a:cxnSpLocks/>
              <a:stCxn id="20"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Curved Connector 21">
              <a:extLst>
                <a:ext uri="{FF2B5EF4-FFF2-40B4-BE49-F238E27FC236}">
                  <a16:creationId xmlns:a16="http://schemas.microsoft.com/office/drawing/2014/main" id="{0473F122-EE46-A060-2978-2B1A9153B553}"/>
                </a:ext>
              </a:extLst>
            </p:cNvPr>
            <p:cNvCxnSpPr>
              <a:cxnSpLocks/>
              <a:stCxn id="24" idx="0"/>
            </p:cNvCxnSpPr>
            <p:nvPr/>
          </p:nvCxnSpPr>
          <p:spPr>
            <a:xfrm rot="16200000" flipH="1" flipV="1">
              <a:off x="826989" y="4366333"/>
              <a:ext cx="538892" cy="581886"/>
            </a:xfrm>
            <a:prstGeom prst="curvedConnector4">
              <a:avLst>
                <a:gd name="adj1" fmla="val -73271"/>
                <a:gd name="adj2" fmla="val 16071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urved Connector 22">
              <a:extLst>
                <a:ext uri="{FF2B5EF4-FFF2-40B4-BE49-F238E27FC236}">
                  <a16:creationId xmlns:a16="http://schemas.microsoft.com/office/drawing/2014/main" id="{4CF6B62E-2BA1-5D15-7136-C1035584EC32}"/>
                </a:ext>
              </a:extLst>
            </p:cNvPr>
            <p:cNvCxnSpPr>
              <a:cxnSpLocks/>
              <a:stCxn id="24" idx="3"/>
              <a:endCxn id="26" idx="3"/>
            </p:cNvCxnSpPr>
            <p:nvPr/>
          </p:nvCxnSpPr>
          <p:spPr>
            <a:xfrm flipH="1" flipV="1">
              <a:off x="1845779" y="3712630"/>
              <a:ext cx="123489" cy="1265404"/>
            </a:xfrm>
            <a:prstGeom prst="curvedConnector3">
              <a:avLst>
                <a:gd name="adj1" fmla="val -185118"/>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1B820A87-C0EB-7104-31DA-1AA700E84315}"/>
                </a:ext>
              </a:extLst>
            </p:cNvPr>
            <p:cNvSpPr/>
            <p:nvPr/>
          </p:nvSpPr>
          <p:spPr>
            <a:xfrm>
              <a:off x="805487" y="4387830"/>
              <a:ext cx="1163781" cy="118040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starfish</a:t>
              </a:r>
            </a:p>
            <a:p>
              <a:pPr algn="ctr"/>
              <a:r>
                <a:rPr lang="en-US" dirty="0"/>
                <a:t>(y)</a:t>
              </a:r>
            </a:p>
          </p:txBody>
        </p:sp>
        <p:pic>
          <p:nvPicPr>
            <p:cNvPr id="25" name="Picture 24">
              <a:extLst>
                <a:ext uri="{FF2B5EF4-FFF2-40B4-BE49-F238E27FC236}">
                  <a16:creationId xmlns:a16="http://schemas.microsoft.com/office/drawing/2014/main" id="{BB12417A-E162-20F9-045B-26E4B898417F}"/>
                </a:ext>
              </a:extLst>
            </p:cNvPr>
            <p:cNvPicPr>
              <a:picLocks noChangeAspect="1"/>
            </p:cNvPicPr>
            <p:nvPr/>
          </p:nvPicPr>
          <p:blipFill>
            <a:blip r:embed="rId6"/>
            <a:stretch>
              <a:fillRect/>
            </a:stretch>
          </p:blipFill>
          <p:spPr>
            <a:xfrm>
              <a:off x="2117343" y="1810193"/>
              <a:ext cx="344710" cy="369332"/>
            </a:xfrm>
            <a:prstGeom prst="rect">
              <a:avLst/>
            </a:prstGeom>
          </p:spPr>
        </p:pic>
        <p:pic>
          <p:nvPicPr>
            <p:cNvPr id="26" name="Picture 25">
              <a:extLst>
                <a:ext uri="{FF2B5EF4-FFF2-40B4-BE49-F238E27FC236}">
                  <a16:creationId xmlns:a16="http://schemas.microsoft.com/office/drawing/2014/main" id="{B23854A2-5401-4523-A1B4-F24D2F0C456B}"/>
                </a:ext>
              </a:extLst>
            </p:cNvPr>
            <p:cNvPicPr>
              <a:picLocks noChangeAspect="1"/>
            </p:cNvPicPr>
            <p:nvPr/>
          </p:nvPicPr>
          <p:blipFill>
            <a:blip r:embed="rId7"/>
            <a:stretch>
              <a:fillRect/>
            </a:stretch>
          </p:blipFill>
          <p:spPr>
            <a:xfrm>
              <a:off x="1579079" y="3503080"/>
              <a:ext cx="266700" cy="419100"/>
            </a:xfrm>
            <a:prstGeom prst="rect">
              <a:avLst/>
            </a:prstGeom>
          </p:spPr>
        </p:pic>
        <p:pic>
          <p:nvPicPr>
            <p:cNvPr id="27" name="Picture 26">
              <a:extLst>
                <a:ext uri="{FF2B5EF4-FFF2-40B4-BE49-F238E27FC236}">
                  <a16:creationId xmlns:a16="http://schemas.microsoft.com/office/drawing/2014/main" id="{299BB374-6C3E-E7F4-8657-2015DA49C5D2}"/>
                </a:ext>
              </a:extLst>
            </p:cNvPr>
            <p:cNvPicPr>
              <a:picLocks noChangeAspect="1"/>
            </p:cNvPicPr>
            <p:nvPr/>
          </p:nvPicPr>
          <p:blipFill>
            <a:blip r:embed="rId8"/>
            <a:stretch>
              <a:fillRect/>
            </a:stretch>
          </p:blipFill>
          <p:spPr>
            <a:xfrm>
              <a:off x="1494156" y="5672790"/>
              <a:ext cx="254000" cy="317500"/>
            </a:xfrm>
            <a:prstGeom prst="rect">
              <a:avLst/>
            </a:prstGeom>
          </p:spPr>
        </p:pic>
        <p:cxnSp>
          <p:nvCxnSpPr>
            <p:cNvPr id="28" name="Curved Connector 27">
              <a:extLst>
                <a:ext uri="{FF2B5EF4-FFF2-40B4-BE49-F238E27FC236}">
                  <a16:creationId xmlns:a16="http://schemas.microsoft.com/office/drawing/2014/main" id="{D2E9F8DD-6B1A-71A0-43BF-1BEC03EE28C5}"/>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2E2AC7F9-2F26-F6B7-121A-3A5CC5C735E5}"/>
                </a:ext>
              </a:extLst>
            </p:cNvPr>
            <p:cNvPicPr>
              <a:picLocks noChangeAspect="1"/>
            </p:cNvPicPr>
            <p:nvPr/>
          </p:nvPicPr>
          <p:blipFill>
            <a:blip r:embed="rId9"/>
            <a:stretch>
              <a:fillRect/>
            </a:stretch>
          </p:blipFill>
          <p:spPr>
            <a:xfrm>
              <a:off x="136581" y="4244227"/>
              <a:ext cx="190500" cy="342900"/>
            </a:xfrm>
            <a:prstGeom prst="rect">
              <a:avLst/>
            </a:prstGeom>
          </p:spPr>
        </p:pic>
        <p:cxnSp>
          <p:nvCxnSpPr>
            <p:cNvPr id="30" name="Curved Connector 29">
              <a:extLst>
                <a:ext uri="{FF2B5EF4-FFF2-40B4-BE49-F238E27FC236}">
                  <a16:creationId xmlns:a16="http://schemas.microsoft.com/office/drawing/2014/main" id="{3D768CDF-2389-B8FC-3F22-2560E5ECCC6E}"/>
                </a:ext>
              </a:extLst>
            </p:cNvPr>
            <p:cNvCxnSpPr>
              <a:cxnSpLocks/>
            </p:cNvCxnSpPr>
            <p:nvPr/>
          </p:nvCxnSpPr>
          <p:spPr>
            <a:xfrm rot="5400000">
              <a:off x="1186140" y="5848747"/>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32" name="Picture 31">
            <a:extLst>
              <a:ext uri="{FF2B5EF4-FFF2-40B4-BE49-F238E27FC236}">
                <a16:creationId xmlns:a16="http://schemas.microsoft.com/office/drawing/2014/main" id="{576B3E58-AF3B-A651-6787-437B343B64F5}"/>
              </a:ext>
            </a:extLst>
          </p:cNvPr>
          <p:cNvPicPr>
            <a:picLocks noChangeAspect="1"/>
          </p:cNvPicPr>
          <p:nvPr/>
        </p:nvPicPr>
        <p:blipFill>
          <a:blip r:embed="rId10"/>
          <a:stretch>
            <a:fillRect/>
          </a:stretch>
        </p:blipFill>
        <p:spPr>
          <a:xfrm>
            <a:off x="171364" y="1528263"/>
            <a:ext cx="1791713" cy="1192038"/>
          </a:xfrm>
          <a:prstGeom prst="rect">
            <a:avLst/>
          </a:prstGeom>
        </p:spPr>
      </p:pic>
      <p:grpSp>
        <p:nvGrpSpPr>
          <p:cNvPr id="7" name="Group 6">
            <a:extLst>
              <a:ext uri="{FF2B5EF4-FFF2-40B4-BE49-F238E27FC236}">
                <a16:creationId xmlns:a16="http://schemas.microsoft.com/office/drawing/2014/main" id="{1D29C7EC-700B-DA9F-B1EC-2C8B7562580F}"/>
              </a:ext>
            </a:extLst>
          </p:cNvPr>
          <p:cNvGrpSpPr/>
          <p:nvPr/>
        </p:nvGrpSpPr>
        <p:grpSpPr>
          <a:xfrm>
            <a:off x="3820392" y="2453071"/>
            <a:ext cx="5100348" cy="2224739"/>
            <a:chOff x="2750278" y="2621253"/>
            <a:chExt cx="5100348" cy="2224739"/>
          </a:xfrm>
        </p:grpSpPr>
        <p:pic>
          <p:nvPicPr>
            <p:cNvPr id="2" name="Picture 1">
              <a:extLst>
                <a:ext uri="{FF2B5EF4-FFF2-40B4-BE49-F238E27FC236}">
                  <a16:creationId xmlns:a16="http://schemas.microsoft.com/office/drawing/2014/main" id="{C6068953-57F6-F2DD-6BE5-2DFFF6F7F558}"/>
                </a:ext>
              </a:extLst>
            </p:cNvPr>
            <p:cNvPicPr>
              <a:picLocks noChangeAspect="1"/>
            </p:cNvPicPr>
            <p:nvPr/>
          </p:nvPicPr>
          <p:blipFill rotWithShape="1">
            <a:blip r:embed="rId11"/>
            <a:srcRect l="20301" r="21229" b="-1"/>
            <a:stretch/>
          </p:blipFill>
          <p:spPr>
            <a:xfrm>
              <a:off x="2750278" y="2627603"/>
              <a:ext cx="1916677" cy="2212039"/>
            </a:xfrm>
            <a:prstGeom prst="ellipse">
              <a:avLst/>
            </a:prstGeom>
          </p:spPr>
        </p:pic>
        <p:pic>
          <p:nvPicPr>
            <p:cNvPr id="3" name="Picture 6">
              <a:extLst>
                <a:ext uri="{FF2B5EF4-FFF2-40B4-BE49-F238E27FC236}">
                  <a16:creationId xmlns:a16="http://schemas.microsoft.com/office/drawing/2014/main" id="{B6E84F05-7FB7-239C-FAEF-D7FF2715A087}"/>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308205" y="2627603"/>
              <a:ext cx="2542421" cy="2212039"/>
            </a:xfrm>
            <a:prstGeom prst="ellipse">
              <a:avLst/>
            </a:prstGeom>
            <a:noFill/>
            <a:extLst>
              <a:ext uri="{909E8E84-426E-40DD-AFC4-6F175D3DCCD1}">
                <a14:hiddenFill xmlns:a14="http://schemas.microsoft.com/office/drawing/2010/main">
                  <a:solidFill>
                    <a:srgbClr val="FFFFFF"/>
                  </a:solidFill>
                </a14:hiddenFill>
              </a:ext>
            </a:extLst>
          </p:spPr>
        </p:pic>
        <p:cxnSp>
          <p:nvCxnSpPr>
            <p:cNvPr id="4" name="Elbow Connector 3">
              <a:extLst>
                <a:ext uri="{FF2B5EF4-FFF2-40B4-BE49-F238E27FC236}">
                  <a16:creationId xmlns:a16="http://schemas.microsoft.com/office/drawing/2014/main" id="{FC0D151C-C287-1B17-94CB-8F031A0306FB}"/>
                </a:ext>
              </a:extLst>
            </p:cNvPr>
            <p:cNvCxnSpPr>
              <a:cxnSpLocks/>
              <a:stCxn id="2" idx="4"/>
              <a:endCxn id="3" idx="4"/>
            </p:cNvCxnSpPr>
            <p:nvPr/>
          </p:nvCxnSpPr>
          <p:spPr>
            <a:xfrm rot="16200000" flipH="1">
              <a:off x="5144016" y="3404242"/>
              <a:ext cx="12700" cy="2870799"/>
            </a:xfrm>
            <a:prstGeom prst="bentConnector3">
              <a:avLst>
                <a:gd name="adj1" fmla="val 5936181"/>
              </a:avLst>
            </a:prstGeom>
            <a:ln w="1206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 name="Elbow Connector 4">
              <a:extLst>
                <a:ext uri="{FF2B5EF4-FFF2-40B4-BE49-F238E27FC236}">
                  <a16:creationId xmlns:a16="http://schemas.microsoft.com/office/drawing/2014/main" id="{A892DAA3-1100-0A44-B4DC-A7C970E271A8}"/>
                </a:ext>
              </a:extLst>
            </p:cNvPr>
            <p:cNvCxnSpPr>
              <a:cxnSpLocks/>
            </p:cNvCxnSpPr>
            <p:nvPr/>
          </p:nvCxnSpPr>
          <p:spPr>
            <a:xfrm rot="16200000" flipV="1">
              <a:off x="5144017" y="1192203"/>
              <a:ext cx="12700" cy="2870799"/>
            </a:xfrm>
            <a:prstGeom prst="bentConnector3">
              <a:avLst>
                <a:gd name="adj1" fmla="val 6242520"/>
              </a:avLst>
            </a:prstGeom>
            <a:ln w="1206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0370784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DF28857C-B399-3B0E-CA1C-0796996E61EB}"/>
              </a:ext>
            </a:extLst>
          </p:cNvPr>
          <p:cNvSpPr txBox="1">
            <a:spLocks/>
          </p:cNvSpPr>
          <p:nvPr/>
        </p:nvSpPr>
        <p:spPr>
          <a:xfrm>
            <a:off x="3767342" y="569034"/>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3400" dirty="0"/>
              <a:t>Ecology is the study of the </a:t>
            </a:r>
            <a:r>
              <a:rPr lang="en-US" sz="3400" b="1" dirty="0">
                <a:solidFill>
                  <a:srgbClr val="C00000"/>
                </a:solidFill>
              </a:rPr>
              <a:t>interactions</a:t>
            </a:r>
            <a:r>
              <a:rPr lang="en-US" sz="3400" b="1" dirty="0">
                <a:solidFill>
                  <a:srgbClr val="FFFF00"/>
                </a:solidFill>
              </a:rPr>
              <a:t> </a:t>
            </a:r>
            <a:r>
              <a:rPr lang="en-US" sz="3400" dirty="0"/>
              <a:t>of </a:t>
            </a:r>
            <a:r>
              <a:rPr lang="en-US" sz="3400" b="1" dirty="0">
                <a:solidFill>
                  <a:srgbClr val="C00000"/>
                </a:solidFill>
              </a:rPr>
              <a:t>organisms</a:t>
            </a:r>
            <a:r>
              <a:rPr lang="en-US" sz="3400" dirty="0"/>
              <a:t> with each other and their </a:t>
            </a:r>
            <a:r>
              <a:rPr lang="en-US" sz="3400" b="1" dirty="0">
                <a:solidFill>
                  <a:srgbClr val="C00000"/>
                </a:solidFill>
              </a:rPr>
              <a:t>environment</a:t>
            </a:r>
            <a:r>
              <a:rPr lang="en-US" sz="3400" dirty="0">
                <a:solidFill>
                  <a:srgbClr val="C00000"/>
                </a:solidFill>
              </a:rPr>
              <a:t>.</a:t>
            </a:r>
            <a:endParaRPr lang="en-US" sz="3400" dirty="0"/>
          </a:p>
          <a:p>
            <a:pPr lvl="1">
              <a:buFontTx/>
              <a:buChar char="-"/>
            </a:pPr>
            <a:endParaRPr lang="en-US" sz="3400" dirty="0"/>
          </a:p>
        </p:txBody>
      </p:sp>
      <p:sp>
        <p:nvSpPr>
          <p:cNvPr id="8" name="Content Placeholder 2">
            <a:extLst>
              <a:ext uri="{FF2B5EF4-FFF2-40B4-BE49-F238E27FC236}">
                <a16:creationId xmlns:a16="http://schemas.microsoft.com/office/drawing/2014/main" id="{BC105528-5A80-2E10-546A-6D2D0DA486E3}"/>
              </a:ext>
            </a:extLst>
          </p:cNvPr>
          <p:cNvSpPr txBox="1">
            <a:spLocks/>
          </p:cNvSpPr>
          <p:nvPr/>
        </p:nvSpPr>
        <p:spPr>
          <a:xfrm>
            <a:off x="1549436" y="3646101"/>
            <a:ext cx="3735419" cy="54430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3400" b="1" dirty="0">
                <a:solidFill>
                  <a:srgbClr val="C00000"/>
                </a:solidFill>
              </a:rPr>
              <a:t>dynamic</a:t>
            </a:r>
          </a:p>
          <a:p>
            <a:pPr marL="0" indent="0" algn="ctr">
              <a:buNone/>
            </a:pPr>
            <a:r>
              <a:rPr lang="en-US" sz="3400" i="1" dirty="0"/>
              <a:t>frequently changing</a:t>
            </a:r>
          </a:p>
        </p:txBody>
      </p:sp>
      <p:sp>
        <p:nvSpPr>
          <p:cNvPr id="9" name="Content Placeholder 2">
            <a:extLst>
              <a:ext uri="{FF2B5EF4-FFF2-40B4-BE49-F238E27FC236}">
                <a16:creationId xmlns:a16="http://schemas.microsoft.com/office/drawing/2014/main" id="{3FBB6A76-3211-A111-9897-0F2509714703}"/>
              </a:ext>
            </a:extLst>
          </p:cNvPr>
          <p:cNvSpPr txBox="1">
            <a:spLocks/>
          </p:cNvSpPr>
          <p:nvPr/>
        </p:nvSpPr>
        <p:spPr>
          <a:xfrm>
            <a:off x="6180309" y="3646101"/>
            <a:ext cx="4831401" cy="54430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3400" b="1" dirty="0">
                <a:solidFill>
                  <a:srgbClr val="C00000"/>
                </a:solidFill>
              </a:rPr>
              <a:t>complex</a:t>
            </a:r>
          </a:p>
          <a:p>
            <a:pPr marL="0" indent="0" algn="ctr">
              <a:buNone/>
            </a:pPr>
            <a:r>
              <a:rPr lang="en-US" sz="3400" i="1" dirty="0"/>
              <a:t>many interacting parties</a:t>
            </a:r>
          </a:p>
        </p:txBody>
      </p:sp>
      <p:pic>
        <p:nvPicPr>
          <p:cNvPr id="10" name="Picture 6">
            <a:extLst>
              <a:ext uri="{FF2B5EF4-FFF2-40B4-BE49-F238E27FC236}">
                <a16:creationId xmlns:a16="http://schemas.microsoft.com/office/drawing/2014/main" id="{EDE7B41D-09D7-5CB8-7B14-FB13BB7D60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69289" y="479714"/>
            <a:ext cx="3223358" cy="2804490"/>
          </a:xfrm>
          <a:prstGeom prst="ellipse">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61DCEAC0-119D-792C-76B2-2F0C6716A778}"/>
              </a:ext>
            </a:extLst>
          </p:cNvPr>
          <p:cNvPicPr>
            <a:picLocks noChangeAspect="1"/>
          </p:cNvPicPr>
          <p:nvPr/>
        </p:nvPicPr>
        <p:blipFill rotWithShape="1">
          <a:blip r:embed="rId4"/>
          <a:srcRect l="20301" r="21229" b="-1"/>
          <a:stretch/>
        </p:blipFill>
        <p:spPr>
          <a:xfrm>
            <a:off x="746452" y="508234"/>
            <a:ext cx="2405309" cy="2775970"/>
          </a:xfrm>
          <a:prstGeom prst="ellipse">
            <a:avLst/>
          </a:prstGeom>
        </p:spPr>
      </p:pic>
    </p:spTree>
    <p:extLst>
      <p:ext uri="{BB962C8B-B14F-4D97-AF65-F5344CB8AC3E}">
        <p14:creationId xmlns:p14="http://schemas.microsoft.com/office/powerpoint/2010/main" val="25632158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CA90FAD-3129-A3A7-9024-58CFA7D2DF0C}"/>
              </a:ext>
            </a:extLst>
          </p:cNvPr>
          <p:cNvSpPr txBox="1">
            <a:spLocks/>
          </p:cNvSpPr>
          <p:nvPr/>
        </p:nvSpPr>
        <p:spPr>
          <a:xfrm>
            <a:off x="-143375" y="130649"/>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3400" dirty="0"/>
              <a:t>Ecology is the study of the </a:t>
            </a:r>
            <a:r>
              <a:rPr lang="en-US" sz="3400" b="1" dirty="0">
                <a:solidFill>
                  <a:srgbClr val="C00000"/>
                </a:solidFill>
              </a:rPr>
              <a:t>interactions</a:t>
            </a:r>
            <a:r>
              <a:rPr lang="en-US" sz="3400" b="1" dirty="0">
                <a:solidFill>
                  <a:srgbClr val="FFFF00"/>
                </a:solidFill>
              </a:rPr>
              <a:t> </a:t>
            </a:r>
            <a:r>
              <a:rPr lang="en-US" sz="3400" dirty="0"/>
              <a:t>of </a:t>
            </a:r>
            <a:r>
              <a:rPr lang="en-US" sz="3400" b="1" dirty="0">
                <a:solidFill>
                  <a:srgbClr val="C00000"/>
                </a:solidFill>
              </a:rPr>
              <a:t>organisms</a:t>
            </a:r>
            <a:r>
              <a:rPr lang="en-US" sz="3400" dirty="0"/>
              <a:t> with each other and their </a:t>
            </a:r>
            <a:r>
              <a:rPr lang="en-US" sz="3400" b="1" dirty="0">
                <a:solidFill>
                  <a:srgbClr val="C00000"/>
                </a:solidFill>
              </a:rPr>
              <a:t>environment</a:t>
            </a:r>
            <a:r>
              <a:rPr lang="en-US" sz="3400" dirty="0">
                <a:solidFill>
                  <a:srgbClr val="C00000"/>
                </a:solidFill>
              </a:rPr>
              <a:t>.</a:t>
            </a:r>
          </a:p>
          <a:p>
            <a:pPr lvl="1">
              <a:buFontTx/>
              <a:buChar char="-"/>
            </a:pPr>
            <a:endParaRPr lang="en-US" sz="3400" dirty="0"/>
          </a:p>
        </p:txBody>
      </p:sp>
      <p:grpSp>
        <p:nvGrpSpPr>
          <p:cNvPr id="38" name="Group 37">
            <a:extLst>
              <a:ext uri="{FF2B5EF4-FFF2-40B4-BE49-F238E27FC236}">
                <a16:creationId xmlns:a16="http://schemas.microsoft.com/office/drawing/2014/main" id="{A26756DC-4A7D-D3F2-4909-EE4C744E4CBC}"/>
              </a:ext>
            </a:extLst>
          </p:cNvPr>
          <p:cNvGrpSpPr/>
          <p:nvPr/>
        </p:nvGrpSpPr>
        <p:grpSpPr>
          <a:xfrm>
            <a:off x="3450251" y="-71016"/>
            <a:ext cx="10020149" cy="6945094"/>
            <a:chOff x="3450251" y="-71016"/>
            <a:chExt cx="10020149" cy="6945094"/>
          </a:xfrm>
        </p:grpSpPr>
        <p:pic>
          <p:nvPicPr>
            <p:cNvPr id="6148" name="Picture 4" descr="Population, Community, Habitat &amp; Ecosystem (4.1) | Edexcel IGCSE Biology  Revision Notes 2019 | Save My Exams">
              <a:extLst>
                <a:ext uri="{FF2B5EF4-FFF2-40B4-BE49-F238E27FC236}">
                  <a16:creationId xmlns:a16="http://schemas.microsoft.com/office/drawing/2014/main" id="{17ADBDBE-E3EA-A2A0-BE00-EDD4136D02B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396" r="52943" b="67021"/>
            <a:stretch/>
          </p:blipFill>
          <p:spPr bwMode="auto">
            <a:xfrm>
              <a:off x="5306466" y="965961"/>
              <a:ext cx="3198011" cy="113724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Population, Community, Habitat &amp; Ecosystem (4.1) | Edexcel IGCSE Biology  Revision Notes 2019 | Save My Exams">
              <a:extLst>
                <a:ext uri="{FF2B5EF4-FFF2-40B4-BE49-F238E27FC236}">
                  <a16:creationId xmlns:a16="http://schemas.microsoft.com/office/drawing/2014/main" id="{3F662576-7133-38B0-745D-4D47BCEF10F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7054110" y="3473179"/>
              <a:ext cx="2900735" cy="175585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Population, Community, Habitat &amp; Ecosystem (4.1) | Edexcel IGCSE Biology  Revision Notes 2019 | Save My Exams">
              <a:extLst>
                <a:ext uri="{FF2B5EF4-FFF2-40B4-BE49-F238E27FC236}">
                  <a16:creationId xmlns:a16="http://schemas.microsoft.com/office/drawing/2014/main" id="{C91F43C8-4B16-C623-F9E3-FE25B751452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6843223"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2">
              <a:extLst>
                <a:ext uri="{FF2B5EF4-FFF2-40B4-BE49-F238E27FC236}">
                  <a16:creationId xmlns:a16="http://schemas.microsoft.com/office/drawing/2014/main" id="{E685AF42-6368-0AC0-CAA3-1A21F2DD5FD4}"/>
                </a:ext>
              </a:extLst>
            </p:cNvPr>
            <p:cNvSpPr txBox="1">
              <a:spLocks/>
            </p:cNvSpPr>
            <p:nvPr/>
          </p:nvSpPr>
          <p:spPr>
            <a:xfrm>
              <a:off x="8741750" y="130649"/>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individual</a:t>
              </a:r>
            </a:p>
          </p:txBody>
        </p:sp>
        <p:sp>
          <p:nvSpPr>
            <p:cNvPr id="8" name="Content Placeholder 2">
              <a:extLst>
                <a:ext uri="{FF2B5EF4-FFF2-40B4-BE49-F238E27FC236}">
                  <a16:creationId xmlns:a16="http://schemas.microsoft.com/office/drawing/2014/main" id="{40145DCC-6835-F3FA-F475-7CAAF413C6C4}"/>
                </a:ext>
              </a:extLst>
            </p:cNvPr>
            <p:cNvSpPr txBox="1">
              <a:spLocks/>
            </p:cNvSpPr>
            <p:nvPr/>
          </p:nvSpPr>
          <p:spPr>
            <a:xfrm>
              <a:off x="8687680" y="1216168"/>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population</a:t>
              </a:r>
            </a:p>
          </p:txBody>
        </p:sp>
        <p:pic>
          <p:nvPicPr>
            <p:cNvPr id="9" name="Picture 4" descr="Population, Community, Habitat &amp; Ecosystem (4.1) | Edexcel IGCSE Biology  Revision Notes 2019 | Save My Exams">
              <a:extLst>
                <a:ext uri="{FF2B5EF4-FFF2-40B4-BE49-F238E27FC236}">
                  <a16:creationId xmlns:a16="http://schemas.microsoft.com/office/drawing/2014/main" id="{98063E67-4C73-FD08-357E-3BECE45B652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3910583" y="2038550"/>
              <a:ext cx="2887214" cy="117570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Population, Community, Habitat &amp; Ecosystem (4.1) | Edexcel IGCSE Biology  Revision Notes 2019 | Save My Exams">
              <a:extLst>
                <a:ext uri="{FF2B5EF4-FFF2-40B4-BE49-F238E27FC236}">
                  <a16:creationId xmlns:a16="http://schemas.microsoft.com/office/drawing/2014/main" id="{0F5DE27E-DFAA-21B7-C284-E215904B172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6967995" y="2178989"/>
              <a:ext cx="2887213" cy="1175706"/>
            </a:xfrm>
            <a:prstGeom prst="rect">
              <a:avLst/>
            </a:prstGeom>
            <a:noFill/>
            <a:extLst>
              <a:ext uri="{909E8E84-426E-40DD-AFC4-6F175D3DCCD1}">
                <a14:hiddenFill xmlns:a14="http://schemas.microsoft.com/office/drawing/2010/main">
                  <a:solidFill>
                    <a:srgbClr val="FFFFFF"/>
                  </a:solidFill>
                </a14:hiddenFill>
              </a:ext>
            </a:extLst>
          </p:spPr>
        </p:pic>
        <p:sp>
          <p:nvSpPr>
            <p:cNvPr id="13" name="Content Placeholder 2">
              <a:extLst>
                <a:ext uri="{FF2B5EF4-FFF2-40B4-BE49-F238E27FC236}">
                  <a16:creationId xmlns:a16="http://schemas.microsoft.com/office/drawing/2014/main" id="{63B85632-0D4C-D94E-E7EE-DE7C1F586112}"/>
                </a:ext>
              </a:extLst>
            </p:cNvPr>
            <p:cNvSpPr txBox="1">
              <a:spLocks/>
            </p:cNvSpPr>
            <p:nvPr/>
          </p:nvSpPr>
          <p:spPr>
            <a:xfrm>
              <a:off x="8741750" y="2587892"/>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metapopulation</a:t>
              </a:r>
            </a:p>
          </p:txBody>
        </p:sp>
        <p:pic>
          <p:nvPicPr>
            <p:cNvPr id="14" name="Picture 4" descr="Population, Community, Habitat &amp; Ecosystem (4.1) | Edexcel IGCSE Biology  Revision Notes 2019 | Save My Exams">
              <a:extLst>
                <a:ext uri="{FF2B5EF4-FFF2-40B4-BE49-F238E27FC236}">
                  <a16:creationId xmlns:a16="http://schemas.microsoft.com/office/drawing/2014/main" id="{1D0A5F46-7BC9-4CC8-A7A7-B61C567C87B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4232633" y="3362603"/>
              <a:ext cx="2999724" cy="181577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Population, Community, Habitat &amp; Ecosystem (4.1) | Edexcel IGCSE Biology  Revision Notes 2019 | Save My Exams">
              <a:extLst>
                <a:ext uri="{FF2B5EF4-FFF2-40B4-BE49-F238E27FC236}">
                  <a16:creationId xmlns:a16="http://schemas.microsoft.com/office/drawing/2014/main" id="{DA5496F3-5BD6-DBCD-36F4-B7D527BDE6A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3450251"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descr="Population, Community, Habitat &amp; Ecosystem (4.1) | Edexcel IGCSE Biology  Revision Notes 2019 | Save My Exams">
              <a:extLst>
                <a:ext uri="{FF2B5EF4-FFF2-40B4-BE49-F238E27FC236}">
                  <a16:creationId xmlns:a16="http://schemas.microsoft.com/office/drawing/2014/main" id="{65B43EAA-9B3C-DFBE-E8EB-FA44781B83D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2943" b="88549"/>
            <a:stretch/>
          </p:blipFill>
          <p:spPr bwMode="auto">
            <a:xfrm>
              <a:off x="5244217" y="-71016"/>
              <a:ext cx="3198011" cy="785331"/>
            </a:xfrm>
            <a:prstGeom prst="rect">
              <a:avLst/>
            </a:prstGeom>
            <a:noFill/>
            <a:extLst>
              <a:ext uri="{909E8E84-426E-40DD-AFC4-6F175D3DCCD1}">
                <a14:hiddenFill xmlns:a14="http://schemas.microsoft.com/office/drawing/2010/main">
                  <a:solidFill>
                    <a:srgbClr val="FFFFFF"/>
                  </a:solidFill>
                </a14:hiddenFill>
              </a:ext>
            </a:extLst>
          </p:spPr>
        </p:pic>
        <p:cxnSp>
          <p:nvCxnSpPr>
            <p:cNvPr id="18" name="Straight Connector 17">
              <a:extLst>
                <a:ext uri="{FF2B5EF4-FFF2-40B4-BE49-F238E27FC236}">
                  <a16:creationId xmlns:a16="http://schemas.microsoft.com/office/drawing/2014/main" id="{381956B5-A85F-A20E-2EB1-9C1952645C02}"/>
                </a:ext>
              </a:extLst>
            </p:cNvPr>
            <p:cNvCxnSpPr>
              <a:cxnSpLocks/>
            </p:cNvCxnSpPr>
            <p:nvPr/>
          </p:nvCxnSpPr>
          <p:spPr>
            <a:xfrm>
              <a:off x="4321251" y="832502"/>
              <a:ext cx="772159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3172E8E0-0C5C-EE92-887B-BADE11995823}"/>
                </a:ext>
              </a:extLst>
            </p:cNvPr>
            <p:cNvCxnSpPr>
              <a:cxnSpLocks/>
            </p:cNvCxnSpPr>
            <p:nvPr/>
          </p:nvCxnSpPr>
          <p:spPr>
            <a:xfrm>
              <a:off x="3848453" y="2119495"/>
              <a:ext cx="819439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D2008B0-E911-60F5-68F6-2828E42E423B}"/>
                </a:ext>
              </a:extLst>
            </p:cNvPr>
            <p:cNvCxnSpPr>
              <a:cxnSpLocks/>
            </p:cNvCxnSpPr>
            <p:nvPr/>
          </p:nvCxnSpPr>
          <p:spPr>
            <a:xfrm>
              <a:off x="3599234" y="3407473"/>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A8160B90-E167-F50A-9B14-13DE0938FA24}"/>
                </a:ext>
              </a:extLst>
            </p:cNvPr>
            <p:cNvCxnSpPr>
              <a:cxnSpLocks/>
            </p:cNvCxnSpPr>
            <p:nvPr/>
          </p:nvCxnSpPr>
          <p:spPr>
            <a:xfrm>
              <a:off x="3599234" y="4910587"/>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Content Placeholder 2">
              <a:extLst>
                <a:ext uri="{FF2B5EF4-FFF2-40B4-BE49-F238E27FC236}">
                  <a16:creationId xmlns:a16="http://schemas.microsoft.com/office/drawing/2014/main" id="{BA5A54FF-35C0-1453-8F0F-19E43AC7F99F}"/>
                </a:ext>
              </a:extLst>
            </p:cNvPr>
            <p:cNvSpPr txBox="1">
              <a:spLocks/>
            </p:cNvSpPr>
            <p:nvPr/>
          </p:nvSpPr>
          <p:spPr>
            <a:xfrm>
              <a:off x="8687680" y="3959616"/>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community</a:t>
              </a:r>
            </a:p>
          </p:txBody>
        </p:sp>
        <p:sp>
          <p:nvSpPr>
            <p:cNvPr id="28" name="Content Placeholder 2">
              <a:extLst>
                <a:ext uri="{FF2B5EF4-FFF2-40B4-BE49-F238E27FC236}">
                  <a16:creationId xmlns:a16="http://schemas.microsoft.com/office/drawing/2014/main" id="{ABADA828-8F01-DB01-1CFD-5F9AC0FD086F}"/>
                </a:ext>
              </a:extLst>
            </p:cNvPr>
            <p:cNvSpPr txBox="1">
              <a:spLocks/>
            </p:cNvSpPr>
            <p:nvPr/>
          </p:nvSpPr>
          <p:spPr>
            <a:xfrm>
              <a:off x="8813086" y="5539380"/>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ecosystem</a:t>
              </a:r>
            </a:p>
          </p:txBody>
        </p:sp>
      </p:grpSp>
    </p:spTree>
    <p:extLst>
      <p:ext uri="{BB962C8B-B14F-4D97-AF65-F5344CB8AC3E}">
        <p14:creationId xmlns:p14="http://schemas.microsoft.com/office/powerpoint/2010/main" val="37032490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CA90FAD-3129-A3A7-9024-58CFA7D2DF0C}"/>
              </a:ext>
            </a:extLst>
          </p:cNvPr>
          <p:cNvSpPr txBox="1">
            <a:spLocks/>
          </p:cNvSpPr>
          <p:nvPr/>
        </p:nvSpPr>
        <p:spPr>
          <a:xfrm>
            <a:off x="0" y="355059"/>
            <a:ext cx="3606300"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b="1" dirty="0">
                <a:solidFill>
                  <a:srgbClr val="C00000"/>
                </a:solidFill>
              </a:rPr>
              <a:t>Individual</a:t>
            </a:r>
            <a:r>
              <a:rPr lang="en-US" sz="2800" dirty="0"/>
              <a:t>: metabolism, behavior, life history.</a:t>
            </a:r>
          </a:p>
          <a:p>
            <a:pPr marL="0" indent="0" algn="ctr">
              <a:buNone/>
            </a:pPr>
            <a:r>
              <a:rPr lang="en-US" sz="2800" dirty="0"/>
              <a:t>interactions of an individual with the environment</a:t>
            </a:r>
          </a:p>
        </p:txBody>
      </p:sp>
      <p:sp>
        <p:nvSpPr>
          <p:cNvPr id="16" name="Rectangle 15">
            <a:extLst>
              <a:ext uri="{FF2B5EF4-FFF2-40B4-BE49-F238E27FC236}">
                <a16:creationId xmlns:a16="http://schemas.microsoft.com/office/drawing/2014/main" id="{C8E43B25-25AF-D355-C50C-16C5B3D414A1}"/>
              </a:ext>
            </a:extLst>
          </p:cNvPr>
          <p:cNvSpPr/>
          <p:nvPr/>
        </p:nvSpPr>
        <p:spPr>
          <a:xfrm>
            <a:off x="10129564" y="53251"/>
            <a:ext cx="1881686" cy="544770"/>
          </a:xfrm>
          <a:prstGeom prst="rect">
            <a:avLst/>
          </a:prstGeom>
          <a:solidFill>
            <a:srgbClr val="FFFF00">
              <a:alpha val="4691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7" name="Group 16">
            <a:extLst>
              <a:ext uri="{FF2B5EF4-FFF2-40B4-BE49-F238E27FC236}">
                <a16:creationId xmlns:a16="http://schemas.microsoft.com/office/drawing/2014/main" id="{D350A056-6A7B-059F-9A8C-4C11A376F274}"/>
              </a:ext>
            </a:extLst>
          </p:cNvPr>
          <p:cNvGrpSpPr/>
          <p:nvPr/>
        </p:nvGrpSpPr>
        <p:grpSpPr>
          <a:xfrm>
            <a:off x="3450251" y="-71016"/>
            <a:ext cx="10020149" cy="6945094"/>
            <a:chOff x="3450251" y="-71016"/>
            <a:chExt cx="10020149" cy="6945094"/>
          </a:xfrm>
        </p:grpSpPr>
        <p:pic>
          <p:nvPicPr>
            <p:cNvPr id="18" name="Picture 4" descr="Population, Community, Habitat &amp; Ecosystem (4.1) | Edexcel IGCSE Biology  Revision Notes 2019 | Save My Exams">
              <a:extLst>
                <a:ext uri="{FF2B5EF4-FFF2-40B4-BE49-F238E27FC236}">
                  <a16:creationId xmlns:a16="http://schemas.microsoft.com/office/drawing/2014/main" id="{DA822127-4EE7-258D-A3E4-1CDF558EE19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396" r="52943" b="67021"/>
            <a:stretch/>
          </p:blipFill>
          <p:spPr bwMode="auto">
            <a:xfrm>
              <a:off x="5306466" y="965961"/>
              <a:ext cx="3198011" cy="113724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Population, Community, Habitat &amp; Ecosystem (4.1) | Edexcel IGCSE Biology  Revision Notes 2019 | Save My Exams">
              <a:extLst>
                <a:ext uri="{FF2B5EF4-FFF2-40B4-BE49-F238E27FC236}">
                  <a16:creationId xmlns:a16="http://schemas.microsoft.com/office/drawing/2014/main" id="{9B138E4C-65FB-CA3B-B498-90E6C4DD11C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7054110" y="3473179"/>
              <a:ext cx="2900735" cy="175585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Population, Community, Habitat &amp; Ecosystem (4.1) | Edexcel IGCSE Biology  Revision Notes 2019 | Save My Exams">
              <a:extLst>
                <a:ext uri="{FF2B5EF4-FFF2-40B4-BE49-F238E27FC236}">
                  <a16:creationId xmlns:a16="http://schemas.microsoft.com/office/drawing/2014/main" id="{86A19450-3498-D54E-5928-C15E6D5CC97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6843223"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sp>
          <p:nvSpPr>
            <p:cNvPr id="21" name="Content Placeholder 2">
              <a:extLst>
                <a:ext uri="{FF2B5EF4-FFF2-40B4-BE49-F238E27FC236}">
                  <a16:creationId xmlns:a16="http://schemas.microsoft.com/office/drawing/2014/main" id="{E915D97F-6F34-7A59-93C6-CC9261944AEA}"/>
                </a:ext>
              </a:extLst>
            </p:cNvPr>
            <p:cNvSpPr txBox="1">
              <a:spLocks/>
            </p:cNvSpPr>
            <p:nvPr/>
          </p:nvSpPr>
          <p:spPr>
            <a:xfrm>
              <a:off x="8741750" y="130649"/>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individual</a:t>
              </a:r>
            </a:p>
          </p:txBody>
        </p:sp>
        <p:sp>
          <p:nvSpPr>
            <p:cNvPr id="22" name="Content Placeholder 2">
              <a:extLst>
                <a:ext uri="{FF2B5EF4-FFF2-40B4-BE49-F238E27FC236}">
                  <a16:creationId xmlns:a16="http://schemas.microsoft.com/office/drawing/2014/main" id="{28A9393D-E2C2-43F4-6DB5-7F97D4556B78}"/>
                </a:ext>
              </a:extLst>
            </p:cNvPr>
            <p:cNvSpPr txBox="1">
              <a:spLocks/>
            </p:cNvSpPr>
            <p:nvPr/>
          </p:nvSpPr>
          <p:spPr>
            <a:xfrm>
              <a:off x="8687680" y="1216168"/>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population</a:t>
              </a:r>
            </a:p>
          </p:txBody>
        </p:sp>
        <p:pic>
          <p:nvPicPr>
            <p:cNvPr id="23" name="Picture 4" descr="Population, Community, Habitat &amp; Ecosystem (4.1) | Edexcel IGCSE Biology  Revision Notes 2019 | Save My Exams">
              <a:extLst>
                <a:ext uri="{FF2B5EF4-FFF2-40B4-BE49-F238E27FC236}">
                  <a16:creationId xmlns:a16="http://schemas.microsoft.com/office/drawing/2014/main" id="{1FE0C73E-C3D3-0127-F177-4C04BA839AF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3910583" y="2038550"/>
              <a:ext cx="2887214" cy="117570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Population, Community, Habitat &amp; Ecosystem (4.1) | Edexcel IGCSE Biology  Revision Notes 2019 | Save My Exams">
              <a:extLst>
                <a:ext uri="{FF2B5EF4-FFF2-40B4-BE49-F238E27FC236}">
                  <a16:creationId xmlns:a16="http://schemas.microsoft.com/office/drawing/2014/main" id="{4DD6D233-FDE5-E03E-C296-61AD7BD9FC4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6967995" y="2178989"/>
              <a:ext cx="2887213" cy="1175706"/>
            </a:xfrm>
            <a:prstGeom prst="rect">
              <a:avLst/>
            </a:prstGeom>
            <a:noFill/>
            <a:extLst>
              <a:ext uri="{909E8E84-426E-40DD-AFC4-6F175D3DCCD1}">
                <a14:hiddenFill xmlns:a14="http://schemas.microsoft.com/office/drawing/2010/main">
                  <a:solidFill>
                    <a:srgbClr val="FFFFFF"/>
                  </a:solidFill>
                </a14:hiddenFill>
              </a:ext>
            </a:extLst>
          </p:spPr>
        </p:pic>
        <p:sp>
          <p:nvSpPr>
            <p:cNvPr id="25" name="Content Placeholder 2">
              <a:extLst>
                <a:ext uri="{FF2B5EF4-FFF2-40B4-BE49-F238E27FC236}">
                  <a16:creationId xmlns:a16="http://schemas.microsoft.com/office/drawing/2014/main" id="{08DCB554-77FF-699B-14FB-112A7200DB61}"/>
                </a:ext>
              </a:extLst>
            </p:cNvPr>
            <p:cNvSpPr txBox="1">
              <a:spLocks/>
            </p:cNvSpPr>
            <p:nvPr/>
          </p:nvSpPr>
          <p:spPr>
            <a:xfrm>
              <a:off x="8741750" y="2587892"/>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metapopulation</a:t>
              </a:r>
            </a:p>
          </p:txBody>
        </p:sp>
        <p:pic>
          <p:nvPicPr>
            <p:cNvPr id="26" name="Picture 4" descr="Population, Community, Habitat &amp; Ecosystem (4.1) | Edexcel IGCSE Biology  Revision Notes 2019 | Save My Exams">
              <a:extLst>
                <a:ext uri="{FF2B5EF4-FFF2-40B4-BE49-F238E27FC236}">
                  <a16:creationId xmlns:a16="http://schemas.microsoft.com/office/drawing/2014/main" id="{D22D7890-0562-D5C1-40C8-CAF4105A00C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4232633" y="3362603"/>
              <a:ext cx="2999724" cy="181577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descr="Population, Community, Habitat &amp; Ecosystem (4.1) | Edexcel IGCSE Biology  Revision Notes 2019 | Save My Exams">
              <a:extLst>
                <a:ext uri="{FF2B5EF4-FFF2-40B4-BE49-F238E27FC236}">
                  <a16:creationId xmlns:a16="http://schemas.microsoft.com/office/drawing/2014/main" id="{387857E5-FAFA-448B-D304-B19149CF0EB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3450251"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Population, Community, Habitat &amp; Ecosystem (4.1) | Edexcel IGCSE Biology  Revision Notes 2019 | Save My Exams">
              <a:extLst>
                <a:ext uri="{FF2B5EF4-FFF2-40B4-BE49-F238E27FC236}">
                  <a16:creationId xmlns:a16="http://schemas.microsoft.com/office/drawing/2014/main" id="{742D99F0-A47A-2A40-537B-FC3F74E8601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2943" b="88549"/>
            <a:stretch/>
          </p:blipFill>
          <p:spPr bwMode="auto">
            <a:xfrm>
              <a:off x="5244217" y="-71016"/>
              <a:ext cx="3198011" cy="785331"/>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Straight Connector 28">
              <a:extLst>
                <a:ext uri="{FF2B5EF4-FFF2-40B4-BE49-F238E27FC236}">
                  <a16:creationId xmlns:a16="http://schemas.microsoft.com/office/drawing/2014/main" id="{FA6E552B-84A2-4B62-CA1D-DEFFAB541F11}"/>
                </a:ext>
              </a:extLst>
            </p:cNvPr>
            <p:cNvCxnSpPr>
              <a:cxnSpLocks/>
            </p:cNvCxnSpPr>
            <p:nvPr/>
          </p:nvCxnSpPr>
          <p:spPr>
            <a:xfrm>
              <a:off x="4321251" y="832502"/>
              <a:ext cx="772159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B4969F8-191C-ED32-6648-A9AE2950098A}"/>
                </a:ext>
              </a:extLst>
            </p:cNvPr>
            <p:cNvCxnSpPr>
              <a:cxnSpLocks/>
            </p:cNvCxnSpPr>
            <p:nvPr/>
          </p:nvCxnSpPr>
          <p:spPr>
            <a:xfrm>
              <a:off x="3848453" y="2119495"/>
              <a:ext cx="819439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9BFB9EA-64BC-3C64-0B10-BF8D69A056D5}"/>
                </a:ext>
              </a:extLst>
            </p:cNvPr>
            <p:cNvCxnSpPr>
              <a:cxnSpLocks/>
            </p:cNvCxnSpPr>
            <p:nvPr/>
          </p:nvCxnSpPr>
          <p:spPr>
            <a:xfrm>
              <a:off x="3599234" y="3407473"/>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878441F-E8D2-2820-D7A6-B43950F04EB4}"/>
                </a:ext>
              </a:extLst>
            </p:cNvPr>
            <p:cNvCxnSpPr>
              <a:cxnSpLocks/>
            </p:cNvCxnSpPr>
            <p:nvPr/>
          </p:nvCxnSpPr>
          <p:spPr>
            <a:xfrm>
              <a:off x="3599234" y="4910587"/>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Content Placeholder 2">
              <a:extLst>
                <a:ext uri="{FF2B5EF4-FFF2-40B4-BE49-F238E27FC236}">
                  <a16:creationId xmlns:a16="http://schemas.microsoft.com/office/drawing/2014/main" id="{44EC3827-5BCD-6D7A-4E65-285A814E949F}"/>
                </a:ext>
              </a:extLst>
            </p:cNvPr>
            <p:cNvSpPr txBox="1">
              <a:spLocks/>
            </p:cNvSpPr>
            <p:nvPr/>
          </p:nvSpPr>
          <p:spPr>
            <a:xfrm>
              <a:off x="8687680" y="3959616"/>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community</a:t>
              </a:r>
            </a:p>
          </p:txBody>
        </p:sp>
        <p:sp>
          <p:nvSpPr>
            <p:cNvPr id="34" name="Content Placeholder 2">
              <a:extLst>
                <a:ext uri="{FF2B5EF4-FFF2-40B4-BE49-F238E27FC236}">
                  <a16:creationId xmlns:a16="http://schemas.microsoft.com/office/drawing/2014/main" id="{4A1DDD69-3ABE-5D71-BFC7-712DAF15712C}"/>
                </a:ext>
              </a:extLst>
            </p:cNvPr>
            <p:cNvSpPr txBox="1">
              <a:spLocks/>
            </p:cNvSpPr>
            <p:nvPr/>
          </p:nvSpPr>
          <p:spPr>
            <a:xfrm>
              <a:off x="8813086" y="5539380"/>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ecosystem</a:t>
              </a:r>
            </a:p>
          </p:txBody>
        </p:sp>
      </p:grpSp>
      <p:sp>
        <p:nvSpPr>
          <p:cNvPr id="35" name="Rectangle 34">
            <a:extLst>
              <a:ext uri="{FF2B5EF4-FFF2-40B4-BE49-F238E27FC236}">
                <a16:creationId xmlns:a16="http://schemas.microsoft.com/office/drawing/2014/main" id="{614630FC-538B-E667-6C79-061AB8525EB3}"/>
              </a:ext>
            </a:extLst>
          </p:cNvPr>
          <p:cNvSpPr/>
          <p:nvPr/>
        </p:nvSpPr>
        <p:spPr>
          <a:xfrm>
            <a:off x="3504321" y="948797"/>
            <a:ext cx="6571174" cy="5855952"/>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16EC5272-8096-022F-ABFD-9511C850A860}"/>
              </a:ext>
            </a:extLst>
          </p:cNvPr>
          <p:cNvSpPr/>
          <p:nvPr/>
        </p:nvSpPr>
        <p:spPr>
          <a:xfrm>
            <a:off x="10078899" y="4892735"/>
            <a:ext cx="311745" cy="1912013"/>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874498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1C28E3-AD6C-7BD7-8DF9-4AEA0C05C83D}"/>
              </a:ext>
            </a:extLst>
          </p:cNvPr>
          <p:cNvSpPr>
            <a:spLocks noGrp="1"/>
          </p:cNvSpPr>
          <p:nvPr>
            <p:ph type="title"/>
          </p:nvPr>
        </p:nvSpPr>
        <p:spPr/>
        <p:txBody>
          <a:bodyPr/>
          <a:lstStyle/>
          <a:p>
            <a:r>
              <a:rPr lang="en-US" dirty="0"/>
              <a:t>Where are we headed?</a:t>
            </a:r>
          </a:p>
        </p:txBody>
      </p:sp>
      <p:pic>
        <p:nvPicPr>
          <p:cNvPr id="5" name="Content Placeholder 4">
            <a:extLst>
              <a:ext uri="{FF2B5EF4-FFF2-40B4-BE49-F238E27FC236}">
                <a16:creationId xmlns:a16="http://schemas.microsoft.com/office/drawing/2014/main" id="{81FA976E-8D2D-DF2B-DD55-E529ADDD3A0E}"/>
              </a:ext>
            </a:extLst>
          </p:cNvPr>
          <p:cNvPicPr>
            <a:picLocks noGrp="1" noChangeAspect="1"/>
          </p:cNvPicPr>
          <p:nvPr>
            <p:ph idx="1"/>
          </p:nvPr>
        </p:nvPicPr>
        <p:blipFill>
          <a:blip r:embed="rId2"/>
          <a:stretch>
            <a:fillRect/>
          </a:stretch>
        </p:blipFill>
        <p:spPr>
          <a:xfrm>
            <a:off x="2382252" y="1431441"/>
            <a:ext cx="7652475" cy="5113739"/>
          </a:xfrm>
        </p:spPr>
      </p:pic>
      <p:sp>
        <p:nvSpPr>
          <p:cNvPr id="3" name="Rectangle 2">
            <a:extLst>
              <a:ext uri="{FF2B5EF4-FFF2-40B4-BE49-F238E27FC236}">
                <a16:creationId xmlns:a16="http://schemas.microsoft.com/office/drawing/2014/main" id="{83F621BC-88D3-CE62-955F-02D43F1C09C6}"/>
              </a:ext>
            </a:extLst>
          </p:cNvPr>
          <p:cNvSpPr/>
          <p:nvPr/>
        </p:nvSpPr>
        <p:spPr>
          <a:xfrm>
            <a:off x="2478504" y="1925053"/>
            <a:ext cx="7427496" cy="1503947"/>
          </a:xfrm>
          <a:prstGeom prst="rect">
            <a:avLst/>
          </a:prstGeom>
          <a:solidFill>
            <a:schemeClr val="tx1">
              <a:lumMod val="65000"/>
              <a:lumOff val="35000"/>
              <a:alpha val="5556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BF8E3013-F53F-40BB-7F98-5B9C66C8794F}"/>
              </a:ext>
            </a:extLst>
          </p:cNvPr>
          <p:cNvSpPr/>
          <p:nvPr/>
        </p:nvSpPr>
        <p:spPr>
          <a:xfrm>
            <a:off x="2478505" y="3453064"/>
            <a:ext cx="4884822" cy="589548"/>
          </a:xfrm>
          <a:prstGeom prst="rect">
            <a:avLst/>
          </a:prstGeom>
          <a:solidFill>
            <a:schemeClr val="tx1">
              <a:lumMod val="65000"/>
              <a:lumOff val="35000"/>
              <a:alpha val="5556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6767772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CA90FAD-3129-A3A7-9024-58CFA7D2DF0C}"/>
              </a:ext>
            </a:extLst>
          </p:cNvPr>
          <p:cNvSpPr txBox="1">
            <a:spLocks/>
          </p:cNvSpPr>
          <p:nvPr/>
        </p:nvSpPr>
        <p:spPr>
          <a:xfrm>
            <a:off x="0" y="355059"/>
            <a:ext cx="3186479"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b="1" dirty="0">
                <a:solidFill>
                  <a:srgbClr val="C00000"/>
                </a:solidFill>
              </a:rPr>
              <a:t>Individual</a:t>
            </a:r>
            <a:r>
              <a:rPr lang="en-US" sz="2800" dirty="0"/>
              <a:t>: metabolism, behavior, life history.</a:t>
            </a:r>
          </a:p>
          <a:p>
            <a:pPr marL="0" indent="0" algn="ctr">
              <a:buNone/>
            </a:pPr>
            <a:endParaRPr lang="en-US" sz="2800" dirty="0"/>
          </a:p>
          <a:p>
            <a:pPr marL="0" indent="0" algn="ctr">
              <a:buNone/>
            </a:pPr>
            <a:r>
              <a:rPr lang="en-US" sz="2800" dirty="0"/>
              <a:t>Dynamic Energy Budget (DEB) Model</a:t>
            </a:r>
          </a:p>
        </p:txBody>
      </p:sp>
      <p:sp>
        <p:nvSpPr>
          <p:cNvPr id="16" name="Rectangle 15">
            <a:extLst>
              <a:ext uri="{FF2B5EF4-FFF2-40B4-BE49-F238E27FC236}">
                <a16:creationId xmlns:a16="http://schemas.microsoft.com/office/drawing/2014/main" id="{C8E43B25-25AF-D355-C50C-16C5B3D414A1}"/>
              </a:ext>
            </a:extLst>
          </p:cNvPr>
          <p:cNvSpPr/>
          <p:nvPr/>
        </p:nvSpPr>
        <p:spPr>
          <a:xfrm>
            <a:off x="10129564" y="53251"/>
            <a:ext cx="1881686" cy="544770"/>
          </a:xfrm>
          <a:prstGeom prst="rect">
            <a:avLst/>
          </a:prstGeom>
          <a:solidFill>
            <a:srgbClr val="FFFF00">
              <a:alpha val="4691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7" name="Group 16">
            <a:extLst>
              <a:ext uri="{FF2B5EF4-FFF2-40B4-BE49-F238E27FC236}">
                <a16:creationId xmlns:a16="http://schemas.microsoft.com/office/drawing/2014/main" id="{D350A056-6A7B-059F-9A8C-4C11A376F274}"/>
              </a:ext>
            </a:extLst>
          </p:cNvPr>
          <p:cNvGrpSpPr/>
          <p:nvPr/>
        </p:nvGrpSpPr>
        <p:grpSpPr>
          <a:xfrm>
            <a:off x="3450251" y="-71016"/>
            <a:ext cx="10020149" cy="6945094"/>
            <a:chOff x="3450251" y="-71016"/>
            <a:chExt cx="10020149" cy="6945094"/>
          </a:xfrm>
        </p:grpSpPr>
        <p:pic>
          <p:nvPicPr>
            <p:cNvPr id="18" name="Picture 4" descr="Population, Community, Habitat &amp; Ecosystem (4.1) | Edexcel IGCSE Biology  Revision Notes 2019 | Save My Exams">
              <a:extLst>
                <a:ext uri="{FF2B5EF4-FFF2-40B4-BE49-F238E27FC236}">
                  <a16:creationId xmlns:a16="http://schemas.microsoft.com/office/drawing/2014/main" id="{DA822127-4EE7-258D-A3E4-1CDF558EE19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396" r="52943" b="67021"/>
            <a:stretch/>
          </p:blipFill>
          <p:spPr bwMode="auto">
            <a:xfrm>
              <a:off x="5306466" y="965961"/>
              <a:ext cx="3198011" cy="113724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Population, Community, Habitat &amp; Ecosystem (4.1) | Edexcel IGCSE Biology  Revision Notes 2019 | Save My Exams">
              <a:extLst>
                <a:ext uri="{FF2B5EF4-FFF2-40B4-BE49-F238E27FC236}">
                  <a16:creationId xmlns:a16="http://schemas.microsoft.com/office/drawing/2014/main" id="{9B138E4C-65FB-CA3B-B498-90E6C4DD11C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7054110" y="3473179"/>
              <a:ext cx="2900735" cy="175585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Population, Community, Habitat &amp; Ecosystem (4.1) | Edexcel IGCSE Biology  Revision Notes 2019 | Save My Exams">
              <a:extLst>
                <a:ext uri="{FF2B5EF4-FFF2-40B4-BE49-F238E27FC236}">
                  <a16:creationId xmlns:a16="http://schemas.microsoft.com/office/drawing/2014/main" id="{86A19450-3498-D54E-5928-C15E6D5CC97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6843223"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sp>
          <p:nvSpPr>
            <p:cNvPr id="21" name="Content Placeholder 2">
              <a:extLst>
                <a:ext uri="{FF2B5EF4-FFF2-40B4-BE49-F238E27FC236}">
                  <a16:creationId xmlns:a16="http://schemas.microsoft.com/office/drawing/2014/main" id="{E915D97F-6F34-7A59-93C6-CC9261944AEA}"/>
                </a:ext>
              </a:extLst>
            </p:cNvPr>
            <p:cNvSpPr txBox="1">
              <a:spLocks/>
            </p:cNvSpPr>
            <p:nvPr/>
          </p:nvSpPr>
          <p:spPr>
            <a:xfrm>
              <a:off x="8741750" y="130649"/>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individual</a:t>
              </a:r>
            </a:p>
          </p:txBody>
        </p:sp>
        <p:sp>
          <p:nvSpPr>
            <p:cNvPr id="22" name="Content Placeholder 2">
              <a:extLst>
                <a:ext uri="{FF2B5EF4-FFF2-40B4-BE49-F238E27FC236}">
                  <a16:creationId xmlns:a16="http://schemas.microsoft.com/office/drawing/2014/main" id="{28A9393D-E2C2-43F4-6DB5-7F97D4556B78}"/>
                </a:ext>
              </a:extLst>
            </p:cNvPr>
            <p:cNvSpPr txBox="1">
              <a:spLocks/>
            </p:cNvSpPr>
            <p:nvPr/>
          </p:nvSpPr>
          <p:spPr>
            <a:xfrm>
              <a:off x="8687680" y="1216168"/>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population</a:t>
              </a:r>
            </a:p>
          </p:txBody>
        </p:sp>
        <p:pic>
          <p:nvPicPr>
            <p:cNvPr id="23" name="Picture 4" descr="Population, Community, Habitat &amp; Ecosystem (4.1) | Edexcel IGCSE Biology  Revision Notes 2019 | Save My Exams">
              <a:extLst>
                <a:ext uri="{FF2B5EF4-FFF2-40B4-BE49-F238E27FC236}">
                  <a16:creationId xmlns:a16="http://schemas.microsoft.com/office/drawing/2014/main" id="{1FE0C73E-C3D3-0127-F177-4C04BA839AF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3910583" y="2038550"/>
              <a:ext cx="2887214" cy="117570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Population, Community, Habitat &amp; Ecosystem (4.1) | Edexcel IGCSE Biology  Revision Notes 2019 | Save My Exams">
              <a:extLst>
                <a:ext uri="{FF2B5EF4-FFF2-40B4-BE49-F238E27FC236}">
                  <a16:creationId xmlns:a16="http://schemas.microsoft.com/office/drawing/2014/main" id="{4DD6D233-FDE5-E03E-C296-61AD7BD9FC4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6967995" y="2178989"/>
              <a:ext cx="2887213" cy="1175706"/>
            </a:xfrm>
            <a:prstGeom prst="rect">
              <a:avLst/>
            </a:prstGeom>
            <a:noFill/>
            <a:extLst>
              <a:ext uri="{909E8E84-426E-40DD-AFC4-6F175D3DCCD1}">
                <a14:hiddenFill xmlns:a14="http://schemas.microsoft.com/office/drawing/2010/main">
                  <a:solidFill>
                    <a:srgbClr val="FFFFFF"/>
                  </a:solidFill>
                </a14:hiddenFill>
              </a:ext>
            </a:extLst>
          </p:spPr>
        </p:pic>
        <p:sp>
          <p:nvSpPr>
            <p:cNvPr id="25" name="Content Placeholder 2">
              <a:extLst>
                <a:ext uri="{FF2B5EF4-FFF2-40B4-BE49-F238E27FC236}">
                  <a16:creationId xmlns:a16="http://schemas.microsoft.com/office/drawing/2014/main" id="{08DCB554-77FF-699B-14FB-112A7200DB61}"/>
                </a:ext>
              </a:extLst>
            </p:cNvPr>
            <p:cNvSpPr txBox="1">
              <a:spLocks/>
            </p:cNvSpPr>
            <p:nvPr/>
          </p:nvSpPr>
          <p:spPr>
            <a:xfrm>
              <a:off x="8741750" y="2587892"/>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metapopulation</a:t>
              </a:r>
            </a:p>
          </p:txBody>
        </p:sp>
        <p:pic>
          <p:nvPicPr>
            <p:cNvPr id="26" name="Picture 4" descr="Population, Community, Habitat &amp; Ecosystem (4.1) | Edexcel IGCSE Biology  Revision Notes 2019 | Save My Exams">
              <a:extLst>
                <a:ext uri="{FF2B5EF4-FFF2-40B4-BE49-F238E27FC236}">
                  <a16:creationId xmlns:a16="http://schemas.microsoft.com/office/drawing/2014/main" id="{D22D7890-0562-D5C1-40C8-CAF4105A00C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4232633" y="3362603"/>
              <a:ext cx="2999724" cy="181577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descr="Population, Community, Habitat &amp; Ecosystem (4.1) | Edexcel IGCSE Biology  Revision Notes 2019 | Save My Exams">
              <a:extLst>
                <a:ext uri="{FF2B5EF4-FFF2-40B4-BE49-F238E27FC236}">
                  <a16:creationId xmlns:a16="http://schemas.microsoft.com/office/drawing/2014/main" id="{387857E5-FAFA-448B-D304-B19149CF0EB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3450251"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Population, Community, Habitat &amp; Ecosystem (4.1) | Edexcel IGCSE Biology  Revision Notes 2019 | Save My Exams">
              <a:extLst>
                <a:ext uri="{FF2B5EF4-FFF2-40B4-BE49-F238E27FC236}">
                  <a16:creationId xmlns:a16="http://schemas.microsoft.com/office/drawing/2014/main" id="{742D99F0-A47A-2A40-537B-FC3F74E8601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2943" b="88549"/>
            <a:stretch/>
          </p:blipFill>
          <p:spPr bwMode="auto">
            <a:xfrm>
              <a:off x="5244217" y="-71016"/>
              <a:ext cx="3198011" cy="785331"/>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Straight Connector 28">
              <a:extLst>
                <a:ext uri="{FF2B5EF4-FFF2-40B4-BE49-F238E27FC236}">
                  <a16:creationId xmlns:a16="http://schemas.microsoft.com/office/drawing/2014/main" id="{FA6E552B-84A2-4B62-CA1D-DEFFAB541F11}"/>
                </a:ext>
              </a:extLst>
            </p:cNvPr>
            <p:cNvCxnSpPr>
              <a:cxnSpLocks/>
            </p:cNvCxnSpPr>
            <p:nvPr/>
          </p:nvCxnSpPr>
          <p:spPr>
            <a:xfrm>
              <a:off x="4321251" y="832502"/>
              <a:ext cx="772159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B4969F8-191C-ED32-6648-A9AE2950098A}"/>
                </a:ext>
              </a:extLst>
            </p:cNvPr>
            <p:cNvCxnSpPr>
              <a:cxnSpLocks/>
            </p:cNvCxnSpPr>
            <p:nvPr/>
          </p:nvCxnSpPr>
          <p:spPr>
            <a:xfrm>
              <a:off x="3848453" y="2119495"/>
              <a:ext cx="819439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9BFB9EA-64BC-3C64-0B10-BF8D69A056D5}"/>
                </a:ext>
              </a:extLst>
            </p:cNvPr>
            <p:cNvCxnSpPr>
              <a:cxnSpLocks/>
            </p:cNvCxnSpPr>
            <p:nvPr/>
          </p:nvCxnSpPr>
          <p:spPr>
            <a:xfrm>
              <a:off x="3599234" y="3407473"/>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878441F-E8D2-2820-D7A6-B43950F04EB4}"/>
                </a:ext>
              </a:extLst>
            </p:cNvPr>
            <p:cNvCxnSpPr>
              <a:cxnSpLocks/>
            </p:cNvCxnSpPr>
            <p:nvPr/>
          </p:nvCxnSpPr>
          <p:spPr>
            <a:xfrm>
              <a:off x="3599234" y="4910587"/>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Content Placeholder 2">
              <a:extLst>
                <a:ext uri="{FF2B5EF4-FFF2-40B4-BE49-F238E27FC236}">
                  <a16:creationId xmlns:a16="http://schemas.microsoft.com/office/drawing/2014/main" id="{44EC3827-5BCD-6D7A-4E65-285A814E949F}"/>
                </a:ext>
              </a:extLst>
            </p:cNvPr>
            <p:cNvSpPr txBox="1">
              <a:spLocks/>
            </p:cNvSpPr>
            <p:nvPr/>
          </p:nvSpPr>
          <p:spPr>
            <a:xfrm>
              <a:off x="8687680" y="3959616"/>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community</a:t>
              </a:r>
            </a:p>
          </p:txBody>
        </p:sp>
        <p:sp>
          <p:nvSpPr>
            <p:cNvPr id="34" name="Content Placeholder 2">
              <a:extLst>
                <a:ext uri="{FF2B5EF4-FFF2-40B4-BE49-F238E27FC236}">
                  <a16:creationId xmlns:a16="http://schemas.microsoft.com/office/drawing/2014/main" id="{4A1DDD69-3ABE-5D71-BFC7-712DAF15712C}"/>
                </a:ext>
              </a:extLst>
            </p:cNvPr>
            <p:cNvSpPr txBox="1">
              <a:spLocks/>
            </p:cNvSpPr>
            <p:nvPr/>
          </p:nvSpPr>
          <p:spPr>
            <a:xfrm>
              <a:off x="8813086" y="5539380"/>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ecosystem</a:t>
              </a:r>
            </a:p>
          </p:txBody>
        </p:sp>
      </p:grpSp>
      <p:sp>
        <p:nvSpPr>
          <p:cNvPr id="2" name="Content Placeholder 2">
            <a:extLst>
              <a:ext uri="{FF2B5EF4-FFF2-40B4-BE49-F238E27FC236}">
                <a16:creationId xmlns:a16="http://schemas.microsoft.com/office/drawing/2014/main" id="{D8F29BBE-0F0C-FE18-1EB2-D09A73B64EF8}"/>
              </a:ext>
            </a:extLst>
          </p:cNvPr>
          <p:cNvSpPr txBox="1">
            <a:spLocks/>
          </p:cNvSpPr>
          <p:nvPr/>
        </p:nvSpPr>
        <p:spPr>
          <a:xfrm>
            <a:off x="-4666" y="3922799"/>
            <a:ext cx="3253090"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does a fish’s metabolism </a:t>
            </a:r>
            <a:r>
              <a:rPr lang="en-US" sz="2800" b="1" i="1" dirty="0">
                <a:solidFill>
                  <a:srgbClr val="C00000"/>
                </a:solidFill>
              </a:rPr>
              <a:t>change</a:t>
            </a:r>
            <a:r>
              <a:rPr lang="en-US" sz="2800" i="1" dirty="0"/>
              <a:t> with temperature?</a:t>
            </a:r>
          </a:p>
        </p:txBody>
      </p:sp>
      <p:sp>
        <p:nvSpPr>
          <p:cNvPr id="8" name="Rectangle 7">
            <a:extLst>
              <a:ext uri="{FF2B5EF4-FFF2-40B4-BE49-F238E27FC236}">
                <a16:creationId xmlns:a16="http://schemas.microsoft.com/office/drawing/2014/main" id="{30C4AC10-BBE1-5BE2-2209-2E8BDD180F2F}"/>
              </a:ext>
            </a:extLst>
          </p:cNvPr>
          <p:cNvSpPr/>
          <p:nvPr/>
        </p:nvSpPr>
        <p:spPr>
          <a:xfrm>
            <a:off x="3395734" y="832501"/>
            <a:ext cx="6679761" cy="5972247"/>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D0A34363-A1A6-F410-E318-9CA3004F1A43}"/>
              </a:ext>
            </a:extLst>
          </p:cNvPr>
          <p:cNvSpPr/>
          <p:nvPr/>
        </p:nvSpPr>
        <p:spPr>
          <a:xfrm>
            <a:off x="10073747" y="4892735"/>
            <a:ext cx="316897" cy="1912013"/>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Diagram&#10;&#10;Description automatically generated">
            <a:extLst>
              <a:ext uri="{FF2B5EF4-FFF2-40B4-BE49-F238E27FC236}">
                <a16:creationId xmlns:a16="http://schemas.microsoft.com/office/drawing/2014/main" id="{876A5ED0-FB85-C1C0-42D8-C04C8BB9D423}"/>
              </a:ext>
            </a:extLst>
          </p:cNvPr>
          <p:cNvPicPr>
            <a:picLocks noChangeAspect="1"/>
          </p:cNvPicPr>
          <p:nvPr/>
        </p:nvPicPr>
        <p:blipFill>
          <a:blip r:embed="rId4"/>
          <a:stretch>
            <a:fillRect/>
          </a:stretch>
        </p:blipFill>
        <p:spPr>
          <a:xfrm>
            <a:off x="3540142" y="1517053"/>
            <a:ext cx="6446287" cy="4811493"/>
          </a:xfrm>
          <a:prstGeom prst="rect">
            <a:avLst/>
          </a:prstGeom>
        </p:spPr>
      </p:pic>
      <p:sp>
        <p:nvSpPr>
          <p:cNvPr id="11" name="Content Placeholder 2">
            <a:extLst>
              <a:ext uri="{FF2B5EF4-FFF2-40B4-BE49-F238E27FC236}">
                <a16:creationId xmlns:a16="http://schemas.microsoft.com/office/drawing/2014/main" id="{BF2620B5-1D13-7822-F172-DA3A04C7BAE0}"/>
              </a:ext>
            </a:extLst>
          </p:cNvPr>
          <p:cNvSpPr txBox="1">
            <a:spLocks/>
          </p:cNvSpPr>
          <p:nvPr/>
        </p:nvSpPr>
        <p:spPr>
          <a:xfrm>
            <a:off x="3186479" y="5736836"/>
            <a:ext cx="3253090"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1800" dirty="0"/>
              <a:t>McKenzie et al 2016.</a:t>
            </a:r>
            <a:r>
              <a:rPr lang="en-US" sz="1800" i="1" dirty="0"/>
              <a:t> Conservation Physiology</a:t>
            </a:r>
          </a:p>
        </p:txBody>
      </p:sp>
    </p:spTree>
    <p:extLst>
      <p:ext uri="{BB962C8B-B14F-4D97-AF65-F5344CB8AC3E}">
        <p14:creationId xmlns:p14="http://schemas.microsoft.com/office/powerpoint/2010/main" val="3583186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C8E43B25-25AF-D355-C50C-16C5B3D414A1}"/>
              </a:ext>
            </a:extLst>
          </p:cNvPr>
          <p:cNvSpPr/>
          <p:nvPr/>
        </p:nvSpPr>
        <p:spPr>
          <a:xfrm>
            <a:off x="10129564" y="1123293"/>
            <a:ext cx="1881686" cy="544770"/>
          </a:xfrm>
          <a:prstGeom prst="rect">
            <a:avLst/>
          </a:prstGeom>
          <a:solidFill>
            <a:srgbClr val="FFFF00">
              <a:alpha val="4691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7" name="Group 16">
            <a:extLst>
              <a:ext uri="{FF2B5EF4-FFF2-40B4-BE49-F238E27FC236}">
                <a16:creationId xmlns:a16="http://schemas.microsoft.com/office/drawing/2014/main" id="{D350A056-6A7B-059F-9A8C-4C11A376F274}"/>
              </a:ext>
            </a:extLst>
          </p:cNvPr>
          <p:cNvGrpSpPr/>
          <p:nvPr/>
        </p:nvGrpSpPr>
        <p:grpSpPr>
          <a:xfrm>
            <a:off x="3450251" y="-71016"/>
            <a:ext cx="10020149" cy="6945094"/>
            <a:chOff x="3450251" y="-71016"/>
            <a:chExt cx="10020149" cy="6945094"/>
          </a:xfrm>
        </p:grpSpPr>
        <p:pic>
          <p:nvPicPr>
            <p:cNvPr id="18" name="Picture 4" descr="Population, Community, Habitat &amp; Ecosystem (4.1) | Edexcel IGCSE Biology  Revision Notes 2019 | Save My Exams">
              <a:extLst>
                <a:ext uri="{FF2B5EF4-FFF2-40B4-BE49-F238E27FC236}">
                  <a16:creationId xmlns:a16="http://schemas.microsoft.com/office/drawing/2014/main" id="{DA822127-4EE7-258D-A3E4-1CDF558EE19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396" r="52943" b="67021"/>
            <a:stretch/>
          </p:blipFill>
          <p:spPr bwMode="auto">
            <a:xfrm>
              <a:off x="5306466" y="965961"/>
              <a:ext cx="3198011" cy="113724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Population, Community, Habitat &amp; Ecosystem (4.1) | Edexcel IGCSE Biology  Revision Notes 2019 | Save My Exams">
              <a:extLst>
                <a:ext uri="{FF2B5EF4-FFF2-40B4-BE49-F238E27FC236}">
                  <a16:creationId xmlns:a16="http://schemas.microsoft.com/office/drawing/2014/main" id="{9B138E4C-65FB-CA3B-B498-90E6C4DD11C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7054110" y="3473179"/>
              <a:ext cx="2900735" cy="175585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Population, Community, Habitat &amp; Ecosystem (4.1) | Edexcel IGCSE Biology  Revision Notes 2019 | Save My Exams">
              <a:extLst>
                <a:ext uri="{FF2B5EF4-FFF2-40B4-BE49-F238E27FC236}">
                  <a16:creationId xmlns:a16="http://schemas.microsoft.com/office/drawing/2014/main" id="{86A19450-3498-D54E-5928-C15E6D5CC97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6843223"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sp>
          <p:nvSpPr>
            <p:cNvPr id="21" name="Content Placeholder 2">
              <a:extLst>
                <a:ext uri="{FF2B5EF4-FFF2-40B4-BE49-F238E27FC236}">
                  <a16:creationId xmlns:a16="http://schemas.microsoft.com/office/drawing/2014/main" id="{E915D97F-6F34-7A59-93C6-CC9261944AEA}"/>
                </a:ext>
              </a:extLst>
            </p:cNvPr>
            <p:cNvSpPr txBox="1">
              <a:spLocks/>
            </p:cNvSpPr>
            <p:nvPr/>
          </p:nvSpPr>
          <p:spPr>
            <a:xfrm>
              <a:off x="8741750" y="130649"/>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individual</a:t>
              </a:r>
            </a:p>
          </p:txBody>
        </p:sp>
        <p:sp>
          <p:nvSpPr>
            <p:cNvPr id="22" name="Content Placeholder 2">
              <a:extLst>
                <a:ext uri="{FF2B5EF4-FFF2-40B4-BE49-F238E27FC236}">
                  <a16:creationId xmlns:a16="http://schemas.microsoft.com/office/drawing/2014/main" id="{28A9393D-E2C2-43F4-6DB5-7F97D4556B78}"/>
                </a:ext>
              </a:extLst>
            </p:cNvPr>
            <p:cNvSpPr txBox="1">
              <a:spLocks/>
            </p:cNvSpPr>
            <p:nvPr/>
          </p:nvSpPr>
          <p:spPr>
            <a:xfrm>
              <a:off x="8687680" y="1216168"/>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population</a:t>
              </a:r>
            </a:p>
          </p:txBody>
        </p:sp>
        <p:pic>
          <p:nvPicPr>
            <p:cNvPr id="23" name="Picture 4" descr="Population, Community, Habitat &amp; Ecosystem (4.1) | Edexcel IGCSE Biology  Revision Notes 2019 | Save My Exams">
              <a:extLst>
                <a:ext uri="{FF2B5EF4-FFF2-40B4-BE49-F238E27FC236}">
                  <a16:creationId xmlns:a16="http://schemas.microsoft.com/office/drawing/2014/main" id="{1FE0C73E-C3D3-0127-F177-4C04BA839AF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3910583" y="2038550"/>
              <a:ext cx="2887214" cy="117570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Population, Community, Habitat &amp; Ecosystem (4.1) | Edexcel IGCSE Biology  Revision Notes 2019 | Save My Exams">
              <a:extLst>
                <a:ext uri="{FF2B5EF4-FFF2-40B4-BE49-F238E27FC236}">
                  <a16:creationId xmlns:a16="http://schemas.microsoft.com/office/drawing/2014/main" id="{4DD6D233-FDE5-E03E-C296-61AD7BD9FC4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6967995" y="2178989"/>
              <a:ext cx="2887213" cy="1175706"/>
            </a:xfrm>
            <a:prstGeom prst="rect">
              <a:avLst/>
            </a:prstGeom>
            <a:noFill/>
            <a:extLst>
              <a:ext uri="{909E8E84-426E-40DD-AFC4-6F175D3DCCD1}">
                <a14:hiddenFill xmlns:a14="http://schemas.microsoft.com/office/drawing/2010/main">
                  <a:solidFill>
                    <a:srgbClr val="FFFFFF"/>
                  </a:solidFill>
                </a14:hiddenFill>
              </a:ext>
            </a:extLst>
          </p:spPr>
        </p:pic>
        <p:sp>
          <p:nvSpPr>
            <p:cNvPr id="25" name="Content Placeholder 2">
              <a:extLst>
                <a:ext uri="{FF2B5EF4-FFF2-40B4-BE49-F238E27FC236}">
                  <a16:creationId xmlns:a16="http://schemas.microsoft.com/office/drawing/2014/main" id="{08DCB554-77FF-699B-14FB-112A7200DB61}"/>
                </a:ext>
              </a:extLst>
            </p:cNvPr>
            <p:cNvSpPr txBox="1">
              <a:spLocks/>
            </p:cNvSpPr>
            <p:nvPr/>
          </p:nvSpPr>
          <p:spPr>
            <a:xfrm>
              <a:off x="8741750" y="2587892"/>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metapopulation</a:t>
              </a:r>
            </a:p>
          </p:txBody>
        </p:sp>
        <p:pic>
          <p:nvPicPr>
            <p:cNvPr id="26" name="Picture 4" descr="Population, Community, Habitat &amp; Ecosystem (4.1) | Edexcel IGCSE Biology  Revision Notes 2019 | Save My Exams">
              <a:extLst>
                <a:ext uri="{FF2B5EF4-FFF2-40B4-BE49-F238E27FC236}">
                  <a16:creationId xmlns:a16="http://schemas.microsoft.com/office/drawing/2014/main" id="{D22D7890-0562-D5C1-40C8-CAF4105A00C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4232633" y="3362603"/>
              <a:ext cx="2999724" cy="181577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descr="Population, Community, Habitat &amp; Ecosystem (4.1) | Edexcel IGCSE Biology  Revision Notes 2019 | Save My Exams">
              <a:extLst>
                <a:ext uri="{FF2B5EF4-FFF2-40B4-BE49-F238E27FC236}">
                  <a16:creationId xmlns:a16="http://schemas.microsoft.com/office/drawing/2014/main" id="{387857E5-FAFA-448B-D304-B19149CF0EB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3450251"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Population, Community, Habitat &amp; Ecosystem (4.1) | Edexcel IGCSE Biology  Revision Notes 2019 | Save My Exams">
              <a:extLst>
                <a:ext uri="{FF2B5EF4-FFF2-40B4-BE49-F238E27FC236}">
                  <a16:creationId xmlns:a16="http://schemas.microsoft.com/office/drawing/2014/main" id="{742D99F0-A47A-2A40-537B-FC3F74E8601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2943" b="88549"/>
            <a:stretch/>
          </p:blipFill>
          <p:spPr bwMode="auto">
            <a:xfrm>
              <a:off x="5244217" y="-71016"/>
              <a:ext cx="3198011" cy="785331"/>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Straight Connector 28">
              <a:extLst>
                <a:ext uri="{FF2B5EF4-FFF2-40B4-BE49-F238E27FC236}">
                  <a16:creationId xmlns:a16="http://schemas.microsoft.com/office/drawing/2014/main" id="{FA6E552B-84A2-4B62-CA1D-DEFFAB541F11}"/>
                </a:ext>
              </a:extLst>
            </p:cNvPr>
            <p:cNvCxnSpPr>
              <a:cxnSpLocks/>
            </p:cNvCxnSpPr>
            <p:nvPr/>
          </p:nvCxnSpPr>
          <p:spPr>
            <a:xfrm>
              <a:off x="4321251" y="832502"/>
              <a:ext cx="772159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B4969F8-191C-ED32-6648-A9AE2950098A}"/>
                </a:ext>
              </a:extLst>
            </p:cNvPr>
            <p:cNvCxnSpPr>
              <a:cxnSpLocks/>
            </p:cNvCxnSpPr>
            <p:nvPr/>
          </p:nvCxnSpPr>
          <p:spPr>
            <a:xfrm>
              <a:off x="3848453" y="2119495"/>
              <a:ext cx="819439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9BFB9EA-64BC-3C64-0B10-BF8D69A056D5}"/>
                </a:ext>
              </a:extLst>
            </p:cNvPr>
            <p:cNvCxnSpPr>
              <a:cxnSpLocks/>
            </p:cNvCxnSpPr>
            <p:nvPr/>
          </p:nvCxnSpPr>
          <p:spPr>
            <a:xfrm>
              <a:off x="3599234" y="3407473"/>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878441F-E8D2-2820-D7A6-B43950F04EB4}"/>
                </a:ext>
              </a:extLst>
            </p:cNvPr>
            <p:cNvCxnSpPr>
              <a:cxnSpLocks/>
            </p:cNvCxnSpPr>
            <p:nvPr/>
          </p:nvCxnSpPr>
          <p:spPr>
            <a:xfrm>
              <a:off x="3599234" y="4910587"/>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Content Placeholder 2">
              <a:extLst>
                <a:ext uri="{FF2B5EF4-FFF2-40B4-BE49-F238E27FC236}">
                  <a16:creationId xmlns:a16="http://schemas.microsoft.com/office/drawing/2014/main" id="{44EC3827-5BCD-6D7A-4E65-285A814E949F}"/>
                </a:ext>
              </a:extLst>
            </p:cNvPr>
            <p:cNvSpPr txBox="1">
              <a:spLocks/>
            </p:cNvSpPr>
            <p:nvPr/>
          </p:nvSpPr>
          <p:spPr>
            <a:xfrm>
              <a:off x="8687680" y="3959616"/>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community</a:t>
              </a:r>
            </a:p>
          </p:txBody>
        </p:sp>
        <p:sp>
          <p:nvSpPr>
            <p:cNvPr id="34" name="Content Placeholder 2">
              <a:extLst>
                <a:ext uri="{FF2B5EF4-FFF2-40B4-BE49-F238E27FC236}">
                  <a16:creationId xmlns:a16="http://schemas.microsoft.com/office/drawing/2014/main" id="{4A1DDD69-3ABE-5D71-BFC7-712DAF15712C}"/>
                </a:ext>
              </a:extLst>
            </p:cNvPr>
            <p:cNvSpPr txBox="1">
              <a:spLocks/>
            </p:cNvSpPr>
            <p:nvPr/>
          </p:nvSpPr>
          <p:spPr>
            <a:xfrm>
              <a:off x="8813086" y="5539380"/>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ecosystem</a:t>
              </a:r>
            </a:p>
          </p:txBody>
        </p:sp>
      </p:grpSp>
      <p:sp>
        <p:nvSpPr>
          <p:cNvPr id="10" name="Content Placeholder 2">
            <a:extLst>
              <a:ext uri="{FF2B5EF4-FFF2-40B4-BE49-F238E27FC236}">
                <a16:creationId xmlns:a16="http://schemas.microsoft.com/office/drawing/2014/main" id="{274BFC59-95D4-2510-F2B0-B62494904BB7}"/>
              </a:ext>
            </a:extLst>
          </p:cNvPr>
          <p:cNvSpPr txBox="1">
            <a:spLocks/>
          </p:cNvSpPr>
          <p:nvPr/>
        </p:nvSpPr>
        <p:spPr>
          <a:xfrm>
            <a:off x="0" y="355059"/>
            <a:ext cx="3910519"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b="1" dirty="0">
                <a:solidFill>
                  <a:srgbClr val="C00000"/>
                </a:solidFill>
              </a:rPr>
              <a:t>Population</a:t>
            </a:r>
            <a:r>
              <a:rPr lang="en-US" sz="2800" dirty="0"/>
              <a:t> = multiple individuals of the same species (</a:t>
            </a:r>
            <a:r>
              <a:rPr lang="en-US" sz="2800" b="1" dirty="0">
                <a:solidFill>
                  <a:srgbClr val="C00000"/>
                </a:solidFill>
              </a:rPr>
              <a:t>conspecifics</a:t>
            </a:r>
            <a:r>
              <a:rPr lang="en-US" sz="2800" dirty="0"/>
              <a:t>) in the same habitat</a:t>
            </a:r>
          </a:p>
        </p:txBody>
      </p:sp>
      <p:sp>
        <p:nvSpPr>
          <p:cNvPr id="12" name="Rectangle 11">
            <a:extLst>
              <a:ext uri="{FF2B5EF4-FFF2-40B4-BE49-F238E27FC236}">
                <a16:creationId xmlns:a16="http://schemas.microsoft.com/office/drawing/2014/main" id="{284790B8-DDAA-A26A-49AF-FC38DE84B2DB}"/>
              </a:ext>
            </a:extLst>
          </p:cNvPr>
          <p:cNvSpPr/>
          <p:nvPr/>
        </p:nvSpPr>
        <p:spPr>
          <a:xfrm>
            <a:off x="3504321" y="2162697"/>
            <a:ext cx="6571174" cy="4642051"/>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D5C9C8E1-845D-6009-97B0-2B69946D4312}"/>
              </a:ext>
            </a:extLst>
          </p:cNvPr>
          <p:cNvSpPr/>
          <p:nvPr/>
        </p:nvSpPr>
        <p:spPr>
          <a:xfrm>
            <a:off x="10078899" y="4892735"/>
            <a:ext cx="311745" cy="1912013"/>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6864DC7-BEEF-BF6E-614B-4ED79BAD7CBC}"/>
              </a:ext>
            </a:extLst>
          </p:cNvPr>
          <p:cNvSpPr/>
          <p:nvPr/>
        </p:nvSpPr>
        <p:spPr>
          <a:xfrm>
            <a:off x="6375337" y="110721"/>
            <a:ext cx="1498518" cy="668970"/>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860251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C8E43B25-25AF-D355-C50C-16C5B3D414A1}"/>
              </a:ext>
            </a:extLst>
          </p:cNvPr>
          <p:cNvSpPr/>
          <p:nvPr/>
        </p:nvSpPr>
        <p:spPr>
          <a:xfrm>
            <a:off x="10129564" y="1123293"/>
            <a:ext cx="1881686" cy="544770"/>
          </a:xfrm>
          <a:prstGeom prst="rect">
            <a:avLst/>
          </a:prstGeom>
          <a:solidFill>
            <a:srgbClr val="FFFF00">
              <a:alpha val="4691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7" name="Group 16">
            <a:extLst>
              <a:ext uri="{FF2B5EF4-FFF2-40B4-BE49-F238E27FC236}">
                <a16:creationId xmlns:a16="http://schemas.microsoft.com/office/drawing/2014/main" id="{D350A056-6A7B-059F-9A8C-4C11A376F274}"/>
              </a:ext>
            </a:extLst>
          </p:cNvPr>
          <p:cNvGrpSpPr/>
          <p:nvPr/>
        </p:nvGrpSpPr>
        <p:grpSpPr>
          <a:xfrm>
            <a:off x="3450251" y="-71016"/>
            <a:ext cx="10020149" cy="6945094"/>
            <a:chOff x="3450251" y="-71016"/>
            <a:chExt cx="10020149" cy="6945094"/>
          </a:xfrm>
        </p:grpSpPr>
        <p:pic>
          <p:nvPicPr>
            <p:cNvPr id="18" name="Picture 4" descr="Population, Community, Habitat &amp; Ecosystem (4.1) | Edexcel IGCSE Biology  Revision Notes 2019 | Save My Exams">
              <a:extLst>
                <a:ext uri="{FF2B5EF4-FFF2-40B4-BE49-F238E27FC236}">
                  <a16:creationId xmlns:a16="http://schemas.microsoft.com/office/drawing/2014/main" id="{DA822127-4EE7-258D-A3E4-1CDF558EE19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396" r="52943" b="67021"/>
            <a:stretch/>
          </p:blipFill>
          <p:spPr bwMode="auto">
            <a:xfrm>
              <a:off x="5306466" y="965961"/>
              <a:ext cx="3198011" cy="113724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Population, Community, Habitat &amp; Ecosystem (4.1) | Edexcel IGCSE Biology  Revision Notes 2019 | Save My Exams">
              <a:extLst>
                <a:ext uri="{FF2B5EF4-FFF2-40B4-BE49-F238E27FC236}">
                  <a16:creationId xmlns:a16="http://schemas.microsoft.com/office/drawing/2014/main" id="{9B138E4C-65FB-CA3B-B498-90E6C4DD11C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7054110" y="3473179"/>
              <a:ext cx="2900735" cy="175585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Population, Community, Habitat &amp; Ecosystem (4.1) | Edexcel IGCSE Biology  Revision Notes 2019 | Save My Exams">
              <a:extLst>
                <a:ext uri="{FF2B5EF4-FFF2-40B4-BE49-F238E27FC236}">
                  <a16:creationId xmlns:a16="http://schemas.microsoft.com/office/drawing/2014/main" id="{86A19450-3498-D54E-5928-C15E6D5CC97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6843223"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sp>
          <p:nvSpPr>
            <p:cNvPr id="21" name="Content Placeholder 2">
              <a:extLst>
                <a:ext uri="{FF2B5EF4-FFF2-40B4-BE49-F238E27FC236}">
                  <a16:creationId xmlns:a16="http://schemas.microsoft.com/office/drawing/2014/main" id="{E915D97F-6F34-7A59-93C6-CC9261944AEA}"/>
                </a:ext>
              </a:extLst>
            </p:cNvPr>
            <p:cNvSpPr txBox="1">
              <a:spLocks/>
            </p:cNvSpPr>
            <p:nvPr/>
          </p:nvSpPr>
          <p:spPr>
            <a:xfrm>
              <a:off x="8741750" y="130649"/>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individual</a:t>
              </a:r>
            </a:p>
          </p:txBody>
        </p:sp>
        <p:sp>
          <p:nvSpPr>
            <p:cNvPr id="22" name="Content Placeholder 2">
              <a:extLst>
                <a:ext uri="{FF2B5EF4-FFF2-40B4-BE49-F238E27FC236}">
                  <a16:creationId xmlns:a16="http://schemas.microsoft.com/office/drawing/2014/main" id="{28A9393D-E2C2-43F4-6DB5-7F97D4556B78}"/>
                </a:ext>
              </a:extLst>
            </p:cNvPr>
            <p:cNvSpPr txBox="1">
              <a:spLocks/>
            </p:cNvSpPr>
            <p:nvPr/>
          </p:nvSpPr>
          <p:spPr>
            <a:xfrm>
              <a:off x="8687680" y="1216168"/>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population</a:t>
              </a:r>
            </a:p>
          </p:txBody>
        </p:sp>
        <p:pic>
          <p:nvPicPr>
            <p:cNvPr id="23" name="Picture 4" descr="Population, Community, Habitat &amp; Ecosystem (4.1) | Edexcel IGCSE Biology  Revision Notes 2019 | Save My Exams">
              <a:extLst>
                <a:ext uri="{FF2B5EF4-FFF2-40B4-BE49-F238E27FC236}">
                  <a16:creationId xmlns:a16="http://schemas.microsoft.com/office/drawing/2014/main" id="{1FE0C73E-C3D3-0127-F177-4C04BA839AF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3910583" y="2038550"/>
              <a:ext cx="2887214" cy="117570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Population, Community, Habitat &amp; Ecosystem (4.1) | Edexcel IGCSE Biology  Revision Notes 2019 | Save My Exams">
              <a:extLst>
                <a:ext uri="{FF2B5EF4-FFF2-40B4-BE49-F238E27FC236}">
                  <a16:creationId xmlns:a16="http://schemas.microsoft.com/office/drawing/2014/main" id="{4DD6D233-FDE5-E03E-C296-61AD7BD9FC4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6967995" y="2178989"/>
              <a:ext cx="2887213" cy="1175706"/>
            </a:xfrm>
            <a:prstGeom prst="rect">
              <a:avLst/>
            </a:prstGeom>
            <a:noFill/>
            <a:extLst>
              <a:ext uri="{909E8E84-426E-40DD-AFC4-6F175D3DCCD1}">
                <a14:hiddenFill xmlns:a14="http://schemas.microsoft.com/office/drawing/2010/main">
                  <a:solidFill>
                    <a:srgbClr val="FFFFFF"/>
                  </a:solidFill>
                </a14:hiddenFill>
              </a:ext>
            </a:extLst>
          </p:spPr>
        </p:pic>
        <p:sp>
          <p:nvSpPr>
            <p:cNvPr id="25" name="Content Placeholder 2">
              <a:extLst>
                <a:ext uri="{FF2B5EF4-FFF2-40B4-BE49-F238E27FC236}">
                  <a16:creationId xmlns:a16="http://schemas.microsoft.com/office/drawing/2014/main" id="{08DCB554-77FF-699B-14FB-112A7200DB61}"/>
                </a:ext>
              </a:extLst>
            </p:cNvPr>
            <p:cNvSpPr txBox="1">
              <a:spLocks/>
            </p:cNvSpPr>
            <p:nvPr/>
          </p:nvSpPr>
          <p:spPr>
            <a:xfrm>
              <a:off x="8741750" y="2587892"/>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metapopulation</a:t>
              </a:r>
            </a:p>
          </p:txBody>
        </p:sp>
        <p:pic>
          <p:nvPicPr>
            <p:cNvPr id="26" name="Picture 4" descr="Population, Community, Habitat &amp; Ecosystem (4.1) | Edexcel IGCSE Biology  Revision Notes 2019 | Save My Exams">
              <a:extLst>
                <a:ext uri="{FF2B5EF4-FFF2-40B4-BE49-F238E27FC236}">
                  <a16:creationId xmlns:a16="http://schemas.microsoft.com/office/drawing/2014/main" id="{D22D7890-0562-D5C1-40C8-CAF4105A00C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4232633" y="3362603"/>
              <a:ext cx="2999724" cy="181577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descr="Population, Community, Habitat &amp; Ecosystem (4.1) | Edexcel IGCSE Biology  Revision Notes 2019 | Save My Exams">
              <a:extLst>
                <a:ext uri="{FF2B5EF4-FFF2-40B4-BE49-F238E27FC236}">
                  <a16:creationId xmlns:a16="http://schemas.microsoft.com/office/drawing/2014/main" id="{387857E5-FAFA-448B-D304-B19149CF0EB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3450251"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Population, Community, Habitat &amp; Ecosystem (4.1) | Edexcel IGCSE Biology  Revision Notes 2019 | Save My Exams">
              <a:extLst>
                <a:ext uri="{FF2B5EF4-FFF2-40B4-BE49-F238E27FC236}">
                  <a16:creationId xmlns:a16="http://schemas.microsoft.com/office/drawing/2014/main" id="{742D99F0-A47A-2A40-537B-FC3F74E8601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2943" b="88549"/>
            <a:stretch/>
          </p:blipFill>
          <p:spPr bwMode="auto">
            <a:xfrm>
              <a:off x="5244217" y="-71016"/>
              <a:ext cx="3198011" cy="785331"/>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Straight Connector 28">
              <a:extLst>
                <a:ext uri="{FF2B5EF4-FFF2-40B4-BE49-F238E27FC236}">
                  <a16:creationId xmlns:a16="http://schemas.microsoft.com/office/drawing/2014/main" id="{FA6E552B-84A2-4B62-CA1D-DEFFAB541F11}"/>
                </a:ext>
              </a:extLst>
            </p:cNvPr>
            <p:cNvCxnSpPr>
              <a:cxnSpLocks/>
            </p:cNvCxnSpPr>
            <p:nvPr/>
          </p:nvCxnSpPr>
          <p:spPr>
            <a:xfrm>
              <a:off x="4321251" y="832502"/>
              <a:ext cx="772159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B4969F8-191C-ED32-6648-A9AE2950098A}"/>
                </a:ext>
              </a:extLst>
            </p:cNvPr>
            <p:cNvCxnSpPr>
              <a:cxnSpLocks/>
            </p:cNvCxnSpPr>
            <p:nvPr/>
          </p:nvCxnSpPr>
          <p:spPr>
            <a:xfrm>
              <a:off x="3848453" y="2119495"/>
              <a:ext cx="819439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9BFB9EA-64BC-3C64-0B10-BF8D69A056D5}"/>
                </a:ext>
              </a:extLst>
            </p:cNvPr>
            <p:cNvCxnSpPr>
              <a:cxnSpLocks/>
            </p:cNvCxnSpPr>
            <p:nvPr/>
          </p:nvCxnSpPr>
          <p:spPr>
            <a:xfrm>
              <a:off x="3599234" y="3407473"/>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878441F-E8D2-2820-D7A6-B43950F04EB4}"/>
                </a:ext>
              </a:extLst>
            </p:cNvPr>
            <p:cNvCxnSpPr>
              <a:cxnSpLocks/>
            </p:cNvCxnSpPr>
            <p:nvPr/>
          </p:nvCxnSpPr>
          <p:spPr>
            <a:xfrm>
              <a:off x="3599234" y="4910587"/>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Content Placeholder 2">
              <a:extLst>
                <a:ext uri="{FF2B5EF4-FFF2-40B4-BE49-F238E27FC236}">
                  <a16:creationId xmlns:a16="http://schemas.microsoft.com/office/drawing/2014/main" id="{44EC3827-5BCD-6D7A-4E65-285A814E949F}"/>
                </a:ext>
              </a:extLst>
            </p:cNvPr>
            <p:cNvSpPr txBox="1">
              <a:spLocks/>
            </p:cNvSpPr>
            <p:nvPr/>
          </p:nvSpPr>
          <p:spPr>
            <a:xfrm>
              <a:off x="8687680" y="3959616"/>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community</a:t>
              </a:r>
            </a:p>
          </p:txBody>
        </p:sp>
        <p:sp>
          <p:nvSpPr>
            <p:cNvPr id="34" name="Content Placeholder 2">
              <a:extLst>
                <a:ext uri="{FF2B5EF4-FFF2-40B4-BE49-F238E27FC236}">
                  <a16:creationId xmlns:a16="http://schemas.microsoft.com/office/drawing/2014/main" id="{4A1DDD69-3ABE-5D71-BFC7-712DAF15712C}"/>
                </a:ext>
              </a:extLst>
            </p:cNvPr>
            <p:cNvSpPr txBox="1">
              <a:spLocks/>
            </p:cNvSpPr>
            <p:nvPr/>
          </p:nvSpPr>
          <p:spPr>
            <a:xfrm>
              <a:off x="8813086" y="5539380"/>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ecosystem</a:t>
              </a:r>
            </a:p>
          </p:txBody>
        </p:sp>
      </p:grpSp>
      <p:grpSp>
        <p:nvGrpSpPr>
          <p:cNvPr id="4" name="Group 3">
            <a:extLst>
              <a:ext uri="{FF2B5EF4-FFF2-40B4-BE49-F238E27FC236}">
                <a16:creationId xmlns:a16="http://schemas.microsoft.com/office/drawing/2014/main" id="{38B270E8-0020-5E64-0833-A32C50CF8519}"/>
              </a:ext>
            </a:extLst>
          </p:cNvPr>
          <p:cNvGrpSpPr/>
          <p:nvPr/>
        </p:nvGrpSpPr>
        <p:grpSpPr>
          <a:xfrm>
            <a:off x="1189790" y="2875687"/>
            <a:ext cx="1337248" cy="1871374"/>
            <a:chOff x="839593" y="1810193"/>
            <a:chExt cx="1622460" cy="2111987"/>
          </a:xfrm>
        </p:grpSpPr>
        <p:sp>
          <p:nvSpPr>
            <p:cNvPr id="5" name="Rectangle 4">
              <a:extLst>
                <a:ext uri="{FF2B5EF4-FFF2-40B4-BE49-F238E27FC236}">
                  <a16:creationId xmlns:a16="http://schemas.microsoft.com/office/drawing/2014/main" id="{1235DEEA-12BD-886C-B914-2470D502C6CC}"/>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fish</a:t>
              </a:r>
            </a:p>
            <a:p>
              <a:pPr algn="ctr"/>
              <a:r>
                <a:rPr lang="en-US" dirty="0"/>
                <a:t>(x)</a:t>
              </a:r>
            </a:p>
          </p:txBody>
        </p:sp>
        <p:cxnSp>
          <p:nvCxnSpPr>
            <p:cNvPr id="6" name="Curved Connector 5">
              <a:extLst>
                <a:ext uri="{FF2B5EF4-FFF2-40B4-BE49-F238E27FC236}">
                  <a16:creationId xmlns:a16="http://schemas.microsoft.com/office/drawing/2014/main" id="{4ED241AB-527C-97D2-6AB0-560599868203}"/>
                </a:ext>
              </a:extLst>
            </p:cNvPr>
            <p:cNvCxnSpPr>
              <a:cxnSpLocks/>
              <a:stCxn id="5"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DCEEE47B-9039-99D8-76E9-2B7CAE206896}"/>
                </a:ext>
              </a:extLst>
            </p:cNvPr>
            <p:cNvPicPr>
              <a:picLocks noChangeAspect="1"/>
            </p:cNvPicPr>
            <p:nvPr/>
          </p:nvPicPr>
          <p:blipFill>
            <a:blip r:embed="rId4"/>
            <a:stretch>
              <a:fillRect/>
            </a:stretch>
          </p:blipFill>
          <p:spPr>
            <a:xfrm>
              <a:off x="2117343" y="1810193"/>
              <a:ext cx="344710" cy="369332"/>
            </a:xfrm>
            <a:prstGeom prst="rect">
              <a:avLst/>
            </a:prstGeom>
          </p:spPr>
        </p:pic>
        <p:pic>
          <p:nvPicPr>
            <p:cNvPr id="8" name="Picture 7">
              <a:extLst>
                <a:ext uri="{FF2B5EF4-FFF2-40B4-BE49-F238E27FC236}">
                  <a16:creationId xmlns:a16="http://schemas.microsoft.com/office/drawing/2014/main" id="{344D8637-A8CF-6BA6-9BAB-E8D14FBF7C61}"/>
                </a:ext>
              </a:extLst>
            </p:cNvPr>
            <p:cNvPicPr>
              <a:picLocks noChangeAspect="1"/>
            </p:cNvPicPr>
            <p:nvPr/>
          </p:nvPicPr>
          <p:blipFill>
            <a:blip r:embed="rId5"/>
            <a:stretch>
              <a:fillRect/>
            </a:stretch>
          </p:blipFill>
          <p:spPr>
            <a:xfrm>
              <a:off x="1579079" y="3503080"/>
              <a:ext cx="266700" cy="419100"/>
            </a:xfrm>
            <a:prstGeom prst="rect">
              <a:avLst/>
            </a:prstGeom>
          </p:spPr>
        </p:pic>
        <p:cxnSp>
          <p:nvCxnSpPr>
            <p:cNvPr id="9" name="Curved Connector 8">
              <a:extLst>
                <a:ext uri="{FF2B5EF4-FFF2-40B4-BE49-F238E27FC236}">
                  <a16:creationId xmlns:a16="http://schemas.microsoft.com/office/drawing/2014/main" id="{9C967E2C-9C75-CB71-1143-9EB3F75B4472}"/>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0" name="Content Placeholder 2">
            <a:extLst>
              <a:ext uri="{FF2B5EF4-FFF2-40B4-BE49-F238E27FC236}">
                <a16:creationId xmlns:a16="http://schemas.microsoft.com/office/drawing/2014/main" id="{274BFC59-95D4-2510-F2B0-B62494904BB7}"/>
              </a:ext>
            </a:extLst>
          </p:cNvPr>
          <p:cNvSpPr txBox="1">
            <a:spLocks/>
          </p:cNvSpPr>
          <p:nvPr/>
        </p:nvSpPr>
        <p:spPr>
          <a:xfrm>
            <a:off x="0" y="355059"/>
            <a:ext cx="3910519"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b="1" dirty="0">
                <a:solidFill>
                  <a:srgbClr val="C00000"/>
                </a:solidFill>
              </a:rPr>
              <a:t>Population</a:t>
            </a:r>
            <a:r>
              <a:rPr lang="en-US" sz="2800" dirty="0"/>
              <a:t> = multiple individuals of the same species (</a:t>
            </a:r>
            <a:r>
              <a:rPr lang="en-US" sz="2800" b="1" dirty="0">
                <a:solidFill>
                  <a:srgbClr val="C00000"/>
                </a:solidFill>
              </a:rPr>
              <a:t>conspecifics</a:t>
            </a:r>
            <a:r>
              <a:rPr lang="en-US" sz="2800" dirty="0"/>
              <a:t>) in the same habitat</a:t>
            </a:r>
          </a:p>
        </p:txBody>
      </p:sp>
      <p:sp>
        <p:nvSpPr>
          <p:cNvPr id="2" name="Content Placeholder 2">
            <a:extLst>
              <a:ext uri="{FF2B5EF4-FFF2-40B4-BE49-F238E27FC236}">
                <a16:creationId xmlns:a16="http://schemas.microsoft.com/office/drawing/2014/main" id="{16A9D70C-97F3-0F2B-A04A-873B7CAB65E4}"/>
              </a:ext>
            </a:extLst>
          </p:cNvPr>
          <p:cNvSpPr txBox="1">
            <a:spLocks/>
          </p:cNvSpPr>
          <p:nvPr/>
        </p:nvSpPr>
        <p:spPr>
          <a:xfrm>
            <a:off x="-3868" y="4685623"/>
            <a:ext cx="3606300"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endParaRPr lang="en-US" sz="2800" dirty="0"/>
          </a:p>
          <a:p>
            <a:pPr marL="0" indent="0" algn="ctr">
              <a:buNone/>
            </a:pPr>
            <a:r>
              <a:rPr lang="en-US" sz="2800" i="1" dirty="0"/>
              <a:t>How does the abundance of fish </a:t>
            </a:r>
            <a:r>
              <a:rPr lang="en-US" sz="2800" b="1" i="1" dirty="0">
                <a:solidFill>
                  <a:srgbClr val="C00000"/>
                </a:solidFill>
              </a:rPr>
              <a:t>change</a:t>
            </a:r>
            <a:r>
              <a:rPr lang="en-US" sz="2800" i="1" dirty="0"/>
              <a:t> through time? </a:t>
            </a:r>
          </a:p>
        </p:txBody>
      </p:sp>
      <p:sp>
        <p:nvSpPr>
          <p:cNvPr id="11" name="Rectangle 10">
            <a:extLst>
              <a:ext uri="{FF2B5EF4-FFF2-40B4-BE49-F238E27FC236}">
                <a16:creationId xmlns:a16="http://schemas.microsoft.com/office/drawing/2014/main" id="{5BB3B9A2-B544-F86D-5491-FC87ABEA142A}"/>
              </a:ext>
            </a:extLst>
          </p:cNvPr>
          <p:cNvSpPr/>
          <p:nvPr/>
        </p:nvSpPr>
        <p:spPr>
          <a:xfrm>
            <a:off x="3504321" y="2162697"/>
            <a:ext cx="6444752" cy="4642051"/>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03FC5C5-7A03-01A7-CB30-09B51CC54389}"/>
              </a:ext>
            </a:extLst>
          </p:cNvPr>
          <p:cNvSpPr/>
          <p:nvPr/>
        </p:nvSpPr>
        <p:spPr>
          <a:xfrm>
            <a:off x="9949073" y="4892735"/>
            <a:ext cx="441571" cy="1912013"/>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95BB15F-C09A-574F-FC89-FFD2C3252CFE}"/>
              </a:ext>
            </a:extLst>
          </p:cNvPr>
          <p:cNvSpPr/>
          <p:nvPr/>
        </p:nvSpPr>
        <p:spPr>
          <a:xfrm>
            <a:off x="6478163" y="53252"/>
            <a:ext cx="1498518" cy="668970"/>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A09A881-94F7-CF88-8038-BD393EDCBE4A}"/>
              </a:ext>
            </a:extLst>
          </p:cNvPr>
          <p:cNvSpPr/>
          <p:nvPr/>
        </p:nvSpPr>
        <p:spPr>
          <a:xfrm>
            <a:off x="6630563" y="108377"/>
            <a:ext cx="1498518" cy="668970"/>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6309674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C8E43B25-25AF-D355-C50C-16C5B3D414A1}"/>
              </a:ext>
            </a:extLst>
          </p:cNvPr>
          <p:cNvSpPr/>
          <p:nvPr/>
        </p:nvSpPr>
        <p:spPr>
          <a:xfrm>
            <a:off x="10129564" y="64945"/>
            <a:ext cx="1881686" cy="1603118"/>
          </a:xfrm>
          <a:prstGeom prst="rect">
            <a:avLst/>
          </a:prstGeom>
          <a:solidFill>
            <a:srgbClr val="FFFF00">
              <a:alpha val="4691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7" name="Group 16">
            <a:extLst>
              <a:ext uri="{FF2B5EF4-FFF2-40B4-BE49-F238E27FC236}">
                <a16:creationId xmlns:a16="http://schemas.microsoft.com/office/drawing/2014/main" id="{D350A056-6A7B-059F-9A8C-4C11A376F274}"/>
              </a:ext>
            </a:extLst>
          </p:cNvPr>
          <p:cNvGrpSpPr/>
          <p:nvPr/>
        </p:nvGrpSpPr>
        <p:grpSpPr>
          <a:xfrm>
            <a:off x="3450251" y="-71016"/>
            <a:ext cx="10020149" cy="6945094"/>
            <a:chOff x="3450251" y="-71016"/>
            <a:chExt cx="10020149" cy="6945094"/>
          </a:xfrm>
        </p:grpSpPr>
        <p:pic>
          <p:nvPicPr>
            <p:cNvPr id="18" name="Picture 4" descr="Population, Community, Habitat &amp; Ecosystem (4.1) | Edexcel IGCSE Biology  Revision Notes 2019 | Save My Exams">
              <a:extLst>
                <a:ext uri="{FF2B5EF4-FFF2-40B4-BE49-F238E27FC236}">
                  <a16:creationId xmlns:a16="http://schemas.microsoft.com/office/drawing/2014/main" id="{DA822127-4EE7-258D-A3E4-1CDF558EE19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396" r="52943" b="67021"/>
            <a:stretch/>
          </p:blipFill>
          <p:spPr bwMode="auto">
            <a:xfrm>
              <a:off x="5306466" y="965961"/>
              <a:ext cx="3198011" cy="113724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Population, Community, Habitat &amp; Ecosystem (4.1) | Edexcel IGCSE Biology  Revision Notes 2019 | Save My Exams">
              <a:extLst>
                <a:ext uri="{FF2B5EF4-FFF2-40B4-BE49-F238E27FC236}">
                  <a16:creationId xmlns:a16="http://schemas.microsoft.com/office/drawing/2014/main" id="{9B138E4C-65FB-CA3B-B498-90E6C4DD11C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7054110" y="3473179"/>
              <a:ext cx="2900735" cy="175585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Population, Community, Habitat &amp; Ecosystem (4.1) | Edexcel IGCSE Biology  Revision Notes 2019 | Save My Exams">
              <a:extLst>
                <a:ext uri="{FF2B5EF4-FFF2-40B4-BE49-F238E27FC236}">
                  <a16:creationId xmlns:a16="http://schemas.microsoft.com/office/drawing/2014/main" id="{86A19450-3498-D54E-5928-C15E6D5CC97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6843223"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sp>
          <p:nvSpPr>
            <p:cNvPr id="21" name="Content Placeholder 2">
              <a:extLst>
                <a:ext uri="{FF2B5EF4-FFF2-40B4-BE49-F238E27FC236}">
                  <a16:creationId xmlns:a16="http://schemas.microsoft.com/office/drawing/2014/main" id="{E915D97F-6F34-7A59-93C6-CC9261944AEA}"/>
                </a:ext>
              </a:extLst>
            </p:cNvPr>
            <p:cNvSpPr txBox="1">
              <a:spLocks/>
            </p:cNvSpPr>
            <p:nvPr/>
          </p:nvSpPr>
          <p:spPr>
            <a:xfrm>
              <a:off x="8741750" y="130649"/>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individual</a:t>
              </a:r>
            </a:p>
          </p:txBody>
        </p:sp>
        <p:sp>
          <p:nvSpPr>
            <p:cNvPr id="22" name="Content Placeholder 2">
              <a:extLst>
                <a:ext uri="{FF2B5EF4-FFF2-40B4-BE49-F238E27FC236}">
                  <a16:creationId xmlns:a16="http://schemas.microsoft.com/office/drawing/2014/main" id="{28A9393D-E2C2-43F4-6DB5-7F97D4556B78}"/>
                </a:ext>
              </a:extLst>
            </p:cNvPr>
            <p:cNvSpPr txBox="1">
              <a:spLocks/>
            </p:cNvSpPr>
            <p:nvPr/>
          </p:nvSpPr>
          <p:spPr>
            <a:xfrm>
              <a:off x="8687680" y="1216168"/>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population</a:t>
              </a:r>
            </a:p>
          </p:txBody>
        </p:sp>
        <p:pic>
          <p:nvPicPr>
            <p:cNvPr id="23" name="Picture 4" descr="Population, Community, Habitat &amp; Ecosystem (4.1) | Edexcel IGCSE Biology  Revision Notes 2019 | Save My Exams">
              <a:extLst>
                <a:ext uri="{FF2B5EF4-FFF2-40B4-BE49-F238E27FC236}">
                  <a16:creationId xmlns:a16="http://schemas.microsoft.com/office/drawing/2014/main" id="{1FE0C73E-C3D3-0127-F177-4C04BA839AF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3910583" y="2038550"/>
              <a:ext cx="2887214" cy="117570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Population, Community, Habitat &amp; Ecosystem (4.1) | Edexcel IGCSE Biology  Revision Notes 2019 | Save My Exams">
              <a:extLst>
                <a:ext uri="{FF2B5EF4-FFF2-40B4-BE49-F238E27FC236}">
                  <a16:creationId xmlns:a16="http://schemas.microsoft.com/office/drawing/2014/main" id="{4DD6D233-FDE5-E03E-C296-61AD7BD9FC4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6967995" y="2178989"/>
              <a:ext cx="2887213" cy="1175706"/>
            </a:xfrm>
            <a:prstGeom prst="rect">
              <a:avLst/>
            </a:prstGeom>
            <a:noFill/>
            <a:extLst>
              <a:ext uri="{909E8E84-426E-40DD-AFC4-6F175D3DCCD1}">
                <a14:hiddenFill xmlns:a14="http://schemas.microsoft.com/office/drawing/2010/main">
                  <a:solidFill>
                    <a:srgbClr val="FFFFFF"/>
                  </a:solidFill>
                </a14:hiddenFill>
              </a:ext>
            </a:extLst>
          </p:spPr>
        </p:pic>
        <p:sp>
          <p:nvSpPr>
            <p:cNvPr id="25" name="Content Placeholder 2">
              <a:extLst>
                <a:ext uri="{FF2B5EF4-FFF2-40B4-BE49-F238E27FC236}">
                  <a16:creationId xmlns:a16="http://schemas.microsoft.com/office/drawing/2014/main" id="{08DCB554-77FF-699B-14FB-112A7200DB61}"/>
                </a:ext>
              </a:extLst>
            </p:cNvPr>
            <p:cNvSpPr txBox="1">
              <a:spLocks/>
            </p:cNvSpPr>
            <p:nvPr/>
          </p:nvSpPr>
          <p:spPr>
            <a:xfrm>
              <a:off x="8741750" y="2587892"/>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metapopulation</a:t>
              </a:r>
            </a:p>
          </p:txBody>
        </p:sp>
        <p:pic>
          <p:nvPicPr>
            <p:cNvPr id="26" name="Picture 4" descr="Population, Community, Habitat &amp; Ecosystem (4.1) | Edexcel IGCSE Biology  Revision Notes 2019 | Save My Exams">
              <a:extLst>
                <a:ext uri="{FF2B5EF4-FFF2-40B4-BE49-F238E27FC236}">
                  <a16:creationId xmlns:a16="http://schemas.microsoft.com/office/drawing/2014/main" id="{D22D7890-0562-D5C1-40C8-CAF4105A00C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4232633" y="3362603"/>
              <a:ext cx="2999724" cy="181577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descr="Population, Community, Habitat &amp; Ecosystem (4.1) | Edexcel IGCSE Biology  Revision Notes 2019 | Save My Exams">
              <a:extLst>
                <a:ext uri="{FF2B5EF4-FFF2-40B4-BE49-F238E27FC236}">
                  <a16:creationId xmlns:a16="http://schemas.microsoft.com/office/drawing/2014/main" id="{387857E5-FAFA-448B-D304-B19149CF0EB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3450251"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Population, Community, Habitat &amp; Ecosystem (4.1) | Edexcel IGCSE Biology  Revision Notes 2019 | Save My Exams">
              <a:extLst>
                <a:ext uri="{FF2B5EF4-FFF2-40B4-BE49-F238E27FC236}">
                  <a16:creationId xmlns:a16="http://schemas.microsoft.com/office/drawing/2014/main" id="{742D99F0-A47A-2A40-537B-FC3F74E8601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2943" b="88549"/>
            <a:stretch/>
          </p:blipFill>
          <p:spPr bwMode="auto">
            <a:xfrm>
              <a:off x="5244217" y="-71016"/>
              <a:ext cx="3198011" cy="785331"/>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Straight Connector 28">
              <a:extLst>
                <a:ext uri="{FF2B5EF4-FFF2-40B4-BE49-F238E27FC236}">
                  <a16:creationId xmlns:a16="http://schemas.microsoft.com/office/drawing/2014/main" id="{FA6E552B-84A2-4B62-CA1D-DEFFAB541F11}"/>
                </a:ext>
              </a:extLst>
            </p:cNvPr>
            <p:cNvCxnSpPr>
              <a:cxnSpLocks/>
            </p:cNvCxnSpPr>
            <p:nvPr/>
          </p:nvCxnSpPr>
          <p:spPr>
            <a:xfrm>
              <a:off x="4321251" y="832502"/>
              <a:ext cx="772159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B4969F8-191C-ED32-6648-A9AE2950098A}"/>
                </a:ext>
              </a:extLst>
            </p:cNvPr>
            <p:cNvCxnSpPr>
              <a:cxnSpLocks/>
            </p:cNvCxnSpPr>
            <p:nvPr/>
          </p:nvCxnSpPr>
          <p:spPr>
            <a:xfrm>
              <a:off x="3848453" y="2119495"/>
              <a:ext cx="819439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9BFB9EA-64BC-3C64-0B10-BF8D69A056D5}"/>
                </a:ext>
              </a:extLst>
            </p:cNvPr>
            <p:cNvCxnSpPr>
              <a:cxnSpLocks/>
            </p:cNvCxnSpPr>
            <p:nvPr/>
          </p:nvCxnSpPr>
          <p:spPr>
            <a:xfrm>
              <a:off x="3599234" y="3407473"/>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878441F-E8D2-2820-D7A6-B43950F04EB4}"/>
                </a:ext>
              </a:extLst>
            </p:cNvPr>
            <p:cNvCxnSpPr>
              <a:cxnSpLocks/>
            </p:cNvCxnSpPr>
            <p:nvPr/>
          </p:nvCxnSpPr>
          <p:spPr>
            <a:xfrm>
              <a:off x="3599234" y="4910587"/>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Content Placeholder 2">
              <a:extLst>
                <a:ext uri="{FF2B5EF4-FFF2-40B4-BE49-F238E27FC236}">
                  <a16:creationId xmlns:a16="http://schemas.microsoft.com/office/drawing/2014/main" id="{44EC3827-5BCD-6D7A-4E65-285A814E949F}"/>
                </a:ext>
              </a:extLst>
            </p:cNvPr>
            <p:cNvSpPr txBox="1">
              <a:spLocks/>
            </p:cNvSpPr>
            <p:nvPr/>
          </p:nvSpPr>
          <p:spPr>
            <a:xfrm>
              <a:off x="8687680" y="3959616"/>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community</a:t>
              </a:r>
            </a:p>
          </p:txBody>
        </p:sp>
        <p:sp>
          <p:nvSpPr>
            <p:cNvPr id="34" name="Content Placeholder 2">
              <a:extLst>
                <a:ext uri="{FF2B5EF4-FFF2-40B4-BE49-F238E27FC236}">
                  <a16:creationId xmlns:a16="http://schemas.microsoft.com/office/drawing/2014/main" id="{4A1DDD69-3ABE-5D71-BFC7-712DAF15712C}"/>
                </a:ext>
              </a:extLst>
            </p:cNvPr>
            <p:cNvSpPr txBox="1">
              <a:spLocks/>
            </p:cNvSpPr>
            <p:nvPr/>
          </p:nvSpPr>
          <p:spPr>
            <a:xfrm>
              <a:off x="8813086" y="5539380"/>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ecosystem</a:t>
              </a:r>
            </a:p>
          </p:txBody>
        </p:sp>
      </p:grpSp>
      <p:grpSp>
        <p:nvGrpSpPr>
          <p:cNvPr id="4" name="Group 3">
            <a:extLst>
              <a:ext uri="{FF2B5EF4-FFF2-40B4-BE49-F238E27FC236}">
                <a16:creationId xmlns:a16="http://schemas.microsoft.com/office/drawing/2014/main" id="{38B270E8-0020-5E64-0833-A32C50CF8519}"/>
              </a:ext>
            </a:extLst>
          </p:cNvPr>
          <p:cNvGrpSpPr/>
          <p:nvPr/>
        </p:nvGrpSpPr>
        <p:grpSpPr>
          <a:xfrm>
            <a:off x="243341" y="2673602"/>
            <a:ext cx="1444314" cy="2219133"/>
            <a:chOff x="839593" y="1810193"/>
            <a:chExt cx="1622460" cy="2111987"/>
          </a:xfrm>
        </p:grpSpPr>
        <p:sp>
          <p:nvSpPr>
            <p:cNvPr id="5" name="Rectangle 4">
              <a:extLst>
                <a:ext uri="{FF2B5EF4-FFF2-40B4-BE49-F238E27FC236}">
                  <a16:creationId xmlns:a16="http://schemas.microsoft.com/office/drawing/2014/main" id="{1235DEEA-12BD-886C-B914-2470D502C6CC}"/>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fish</a:t>
              </a:r>
            </a:p>
            <a:p>
              <a:pPr algn="ctr"/>
              <a:r>
                <a:rPr lang="en-US" dirty="0"/>
                <a:t>(x)</a:t>
              </a:r>
            </a:p>
          </p:txBody>
        </p:sp>
        <p:cxnSp>
          <p:nvCxnSpPr>
            <p:cNvPr id="6" name="Curved Connector 5">
              <a:extLst>
                <a:ext uri="{FF2B5EF4-FFF2-40B4-BE49-F238E27FC236}">
                  <a16:creationId xmlns:a16="http://schemas.microsoft.com/office/drawing/2014/main" id="{4ED241AB-527C-97D2-6AB0-560599868203}"/>
                </a:ext>
              </a:extLst>
            </p:cNvPr>
            <p:cNvCxnSpPr>
              <a:cxnSpLocks/>
              <a:stCxn id="5"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DCEEE47B-9039-99D8-76E9-2B7CAE206896}"/>
                </a:ext>
              </a:extLst>
            </p:cNvPr>
            <p:cNvPicPr>
              <a:picLocks noChangeAspect="1"/>
            </p:cNvPicPr>
            <p:nvPr/>
          </p:nvPicPr>
          <p:blipFill>
            <a:blip r:embed="rId4"/>
            <a:stretch>
              <a:fillRect/>
            </a:stretch>
          </p:blipFill>
          <p:spPr>
            <a:xfrm>
              <a:off x="2117343" y="1810193"/>
              <a:ext cx="344710" cy="369332"/>
            </a:xfrm>
            <a:prstGeom prst="rect">
              <a:avLst/>
            </a:prstGeom>
          </p:spPr>
        </p:pic>
        <p:pic>
          <p:nvPicPr>
            <p:cNvPr id="8" name="Picture 7">
              <a:extLst>
                <a:ext uri="{FF2B5EF4-FFF2-40B4-BE49-F238E27FC236}">
                  <a16:creationId xmlns:a16="http://schemas.microsoft.com/office/drawing/2014/main" id="{344D8637-A8CF-6BA6-9BAB-E8D14FBF7C61}"/>
                </a:ext>
              </a:extLst>
            </p:cNvPr>
            <p:cNvPicPr>
              <a:picLocks noChangeAspect="1"/>
            </p:cNvPicPr>
            <p:nvPr/>
          </p:nvPicPr>
          <p:blipFill>
            <a:blip r:embed="rId5"/>
            <a:stretch>
              <a:fillRect/>
            </a:stretch>
          </p:blipFill>
          <p:spPr>
            <a:xfrm>
              <a:off x="1579079" y="3503080"/>
              <a:ext cx="266700" cy="419100"/>
            </a:xfrm>
            <a:prstGeom prst="rect">
              <a:avLst/>
            </a:prstGeom>
          </p:spPr>
        </p:pic>
        <p:cxnSp>
          <p:nvCxnSpPr>
            <p:cNvPr id="9" name="Curved Connector 8">
              <a:extLst>
                <a:ext uri="{FF2B5EF4-FFF2-40B4-BE49-F238E27FC236}">
                  <a16:creationId xmlns:a16="http://schemas.microsoft.com/office/drawing/2014/main" id="{9C967E2C-9C75-CB71-1143-9EB3F75B4472}"/>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0" name="Content Placeholder 2">
            <a:extLst>
              <a:ext uri="{FF2B5EF4-FFF2-40B4-BE49-F238E27FC236}">
                <a16:creationId xmlns:a16="http://schemas.microsoft.com/office/drawing/2014/main" id="{274BFC59-95D4-2510-F2B0-B62494904BB7}"/>
              </a:ext>
            </a:extLst>
          </p:cNvPr>
          <p:cNvSpPr txBox="1">
            <a:spLocks/>
          </p:cNvSpPr>
          <p:nvPr/>
        </p:nvSpPr>
        <p:spPr>
          <a:xfrm>
            <a:off x="0" y="34204"/>
            <a:ext cx="4138048"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b="1" dirty="0">
                <a:solidFill>
                  <a:srgbClr val="C00000"/>
                </a:solidFill>
              </a:rPr>
              <a:t>Nested Models, </a:t>
            </a:r>
            <a:r>
              <a:rPr lang="en-US" sz="2800" dirty="0"/>
              <a:t>including a class of model known as </a:t>
            </a:r>
            <a:r>
              <a:rPr lang="en-US" sz="2800" b="1" dirty="0">
                <a:solidFill>
                  <a:srgbClr val="C00000"/>
                </a:solidFill>
              </a:rPr>
              <a:t>Integral Projection Models </a:t>
            </a:r>
            <a:r>
              <a:rPr lang="en-US" sz="2800" dirty="0"/>
              <a:t>(IPMs), link individual- and population-level processes</a:t>
            </a:r>
          </a:p>
        </p:txBody>
      </p:sp>
      <p:sp>
        <p:nvSpPr>
          <p:cNvPr id="37" name="Rectangle 36">
            <a:extLst>
              <a:ext uri="{FF2B5EF4-FFF2-40B4-BE49-F238E27FC236}">
                <a16:creationId xmlns:a16="http://schemas.microsoft.com/office/drawing/2014/main" id="{137D32C5-284A-7CBB-32A1-BD176B5BC77F}"/>
              </a:ext>
            </a:extLst>
          </p:cNvPr>
          <p:cNvSpPr/>
          <p:nvPr/>
        </p:nvSpPr>
        <p:spPr>
          <a:xfrm>
            <a:off x="3395734" y="2200441"/>
            <a:ext cx="6679761" cy="4604307"/>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2D3D6752-0041-8CF1-7E3D-2587D821CE40}"/>
              </a:ext>
            </a:extLst>
          </p:cNvPr>
          <p:cNvSpPr/>
          <p:nvPr/>
        </p:nvSpPr>
        <p:spPr>
          <a:xfrm>
            <a:off x="10073747" y="4892735"/>
            <a:ext cx="316897" cy="1912013"/>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ontent Placeholder 2">
            <a:extLst>
              <a:ext uri="{FF2B5EF4-FFF2-40B4-BE49-F238E27FC236}">
                <a16:creationId xmlns:a16="http://schemas.microsoft.com/office/drawing/2014/main" id="{16A9D70C-97F3-0F2B-A04A-873B7CAB65E4}"/>
              </a:ext>
            </a:extLst>
          </p:cNvPr>
          <p:cNvSpPr txBox="1">
            <a:spLocks/>
          </p:cNvSpPr>
          <p:nvPr/>
        </p:nvSpPr>
        <p:spPr>
          <a:xfrm>
            <a:off x="-23332" y="5326728"/>
            <a:ext cx="5755827" cy="1461404"/>
          </a:xfrm>
          <a:prstGeom prst="rect">
            <a:avLst/>
          </a:prstGeom>
          <a:solidFill>
            <a:srgbClr val="FFFFFF"/>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does the abundance of fish </a:t>
            </a:r>
            <a:r>
              <a:rPr lang="en-US" sz="2800" b="1" i="1" dirty="0">
                <a:solidFill>
                  <a:srgbClr val="C00000"/>
                </a:solidFill>
              </a:rPr>
              <a:t>change</a:t>
            </a:r>
            <a:r>
              <a:rPr lang="en-US" sz="2800" i="1" dirty="0"/>
              <a:t> through time as temperature </a:t>
            </a:r>
            <a:r>
              <a:rPr lang="en-US" sz="2800" b="1" i="1" dirty="0">
                <a:solidFill>
                  <a:srgbClr val="C00000"/>
                </a:solidFill>
              </a:rPr>
              <a:t>changes </a:t>
            </a:r>
            <a:r>
              <a:rPr lang="en-US" sz="2800" i="1" dirty="0"/>
              <a:t>metabolism? </a:t>
            </a:r>
          </a:p>
        </p:txBody>
      </p:sp>
      <p:pic>
        <p:nvPicPr>
          <p:cNvPr id="3" name="Picture 2" descr="Diagram&#10;&#10;Description automatically generated">
            <a:extLst>
              <a:ext uri="{FF2B5EF4-FFF2-40B4-BE49-F238E27FC236}">
                <a16:creationId xmlns:a16="http://schemas.microsoft.com/office/drawing/2014/main" id="{7A327E6C-77B4-AA7E-6D6B-CDE61DE7863B}"/>
              </a:ext>
            </a:extLst>
          </p:cNvPr>
          <p:cNvPicPr>
            <a:picLocks noChangeAspect="1"/>
          </p:cNvPicPr>
          <p:nvPr/>
        </p:nvPicPr>
        <p:blipFill>
          <a:blip r:embed="rId6"/>
          <a:stretch>
            <a:fillRect/>
          </a:stretch>
        </p:blipFill>
        <p:spPr>
          <a:xfrm>
            <a:off x="2203903" y="2164805"/>
            <a:ext cx="4268458" cy="3185967"/>
          </a:xfrm>
          <a:prstGeom prst="rect">
            <a:avLst/>
          </a:prstGeom>
        </p:spPr>
      </p:pic>
      <p:cxnSp>
        <p:nvCxnSpPr>
          <p:cNvPr id="11" name="Curved Connector 10">
            <a:extLst>
              <a:ext uri="{FF2B5EF4-FFF2-40B4-BE49-F238E27FC236}">
                <a16:creationId xmlns:a16="http://schemas.microsoft.com/office/drawing/2014/main" id="{2EFABBFD-61F1-20D2-E8AE-009744B4989F}"/>
              </a:ext>
            </a:extLst>
          </p:cNvPr>
          <p:cNvCxnSpPr>
            <a:cxnSpLocks/>
            <a:stCxn id="3" idx="1"/>
            <a:endCxn id="7" idx="0"/>
          </p:cNvCxnSpPr>
          <p:nvPr/>
        </p:nvCxnSpPr>
        <p:spPr>
          <a:xfrm rot="10800000">
            <a:off x="1534225" y="2673603"/>
            <a:ext cx="669678" cy="1084187"/>
          </a:xfrm>
          <a:prstGeom prst="curvedConnector4">
            <a:avLst>
              <a:gd name="adj1" fmla="val 38544"/>
              <a:gd name="adj2" fmla="val 121085"/>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51159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C8E43B25-25AF-D355-C50C-16C5B3D414A1}"/>
              </a:ext>
            </a:extLst>
          </p:cNvPr>
          <p:cNvSpPr/>
          <p:nvPr/>
        </p:nvSpPr>
        <p:spPr>
          <a:xfrm>
            <a:off x="9901436" y="2563929"/>
            <a:ext cx="2290563" cy="544770"/>
          </a:xfrm>
          <a:prstGeom prst="rect">
            <a:avLst/>
          </a:prstGeom>
          <a:solidFill>
            <a:srgbClr val="FFFF00">
              <a:alpha val="4691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7" name="Group 16">
            <a:extLst>
              <a:ext uri="{FF2B5EF4-FFF2-40B4-BE49-F238E27FC236}">
                <a16:creationId xmlns:a16="http://schemas.microsoft.com/office/drawing/2014/main" id="{D350A056-6A7B-059F-9A8C-4C11A376F274}"/>
              </a:ext>
            </a:extLst>
          </p:cNvPr>
          <p:cNvGrpSpPr/>
          <p:nvPr/>
        </p:nvGrpSpPr>
        <p:grpSpPr>
          <a:xfrm>
            <a:off x="3450251" y="-71016"/>
            <a:ext cx="10020149" cy="6945094"/>
            <a:chOff x="3450251" y="-71016"/>
            <a:chExt cx="10020149" cy="6945094"/>
          </a:xfrm>
        </p:grpSpPr>
        <p:pic>
          <p:nvPicPr>
            <p:cNvPr id="18" name="Picture 4" descr="Population, Community, Habitat &amp; Ecosystem (4.1) | Edexcel IGCSE Biology  Revision Notes 2019 | Save My Exams">
              <a:extLst>
                <a:ext uri="{FF2B5EF4-FFF2-40B4-BE49-F238E27FC236}">
                  <a16:creationId xmlns:a16="http://schemas.microsoft.com/office/drawing/2014/main" id="{DA822127-4EE7-258D-A3E4-1CDF558EE19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396" r="52943" b="67021"/>
            <a:stretch/>
          </p:blipFill>
          <p:spPr bwMode="auto">
            <a:xfrm>
              <a:off x="5306466" y="965961"/>
              <a:ext cx="3198011" cy="113724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Population, Community, Habitat &amp; Ecosystem (4.1) | Edexcel IGCSE Biology  Revision Notes 2019 | Save My Exams">
              <a:extLst>
                <a:ext uri="{FF2B5EF4-FFF2-40B4-BE49-F238E27FC236}">
                  <a16:creationId xmlns:a16="http://schemas.microsoft.com/office/drawing/2014/main" id="{9B138E4C-65FB-CA3B-B498-90E6C4DD11C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7054110" y="3473179"/>
              <a:ext cx="2900735" cy="175585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Population, Community, Habitat &amp; Ecosystem (4.1) | Edexcel IGCSE Biology  Revision Notes 2019 | Save My Exams">
              <a:extLst>
                <a:ext uri="{FF2B5EF4-FFF2-40B4-BE49-F238E27FC236}">
                  <a16:creationId xmlns:a16="http://schemas.microsoft.com/office/drawing/2014/main" id="{86A19450-3498-D54E-5928-C15E6D5CC97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6843223"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sp>
          <p:nvSpPr>
            <p:cNvPr id="21" name="Content Placeholder 2">
              <a:extLst>
                <a:ext uri="{FF2B5EF4-FFF2-40B4-BE49-F238E27FC236}">
                  <a16:creationId xmlns:a16="http://schemas.microsoft.com/office/drawing/2014/main" id="{E915D97F-6F34-7A59-93C6-CC9261944AEA}"/>
                </a:ext>
              </a:extLst>
            </p:cNvPr>
            <p:cNvSpPr txBox="1">
              <a:spLocks/>
            </p:cNvSpPr>
            <p:nvPr/>
          </p:nvSpPr>
          <p:spPr>
            <a:xfrm>
              <a:off x="8741750" y="130649"/>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individual</a:t>
              </a:r>
            </a:p>
          </p:txBody>
        </p:sp>
        <p:sp>
          <p:nvSpPr>
            <p:cNvPr id="22" name="Content Placeholder 2">
              <a:extLst>
                <a:ext uri="{FF2B5EF4-FFF2-40B4-BE49-F238E27FC236}">
                  <a16:creationId xmlns:a16="http://schemas.microsoft.com/office/drawing/2014/main" id="{28A9393D-E2C2-43F4-6DB5-7F97D4556B78}"/>
                </a:ext>
              </a:extLst>
            </p:cNvPr>
            <p:cNvSpPr txBox="1">
              <a:spLocks/>
            </p:cNvSpPr>
            <p:nvPr/>
          </p:nvSpPr>
          <p:spPr>
            <a:xfrm>
              <a:off x="8687680" y="1216168"/>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population</a:t>
              </a:r>
            </a:p>
          </p:txBody>
        </p:sp>
        <p:pic>
          <p:nvPicPr>
            <p:cNvPr id="23" name="Picture 4" descr="Population, Community, Habitat &amp; Ecosystem (4.1) | Edexcel IGCSE Biology  Revision Notes 2019 | Save My Exams">
              <a:extLst>
                <a:ext uri="{FF2B5EF4-FFF2-40B4-BE49-F238E27FC236}">
                  <a16:creationId xmlns:a16="http://schemas.microsoft.com/office/drawing/2014/main" id="{1FE0C73E-C3D3-0127-F177-4C04BA839AF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3910583" y="2038550"/>
              <a:ext cx="2887214" cy="117570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Population, Community, Habitat &amp; Ecosystem (4.1) | Edexcel IGCSE Biology  Revision Notes 2019 | Save My Exams">
              <a:extLst>
                <a:ext uri="{FF2B5EF4-FFF2-40B4-BE49-F238E27FC236}">
                  <a16:creationId xmlns:a16="http://schemas.microsoft.com/office/drawing/2014/main" id="{4DD6D233-FDE5-E03E-C296-61AD7BD9FC4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6967995" y="2178989"/>
              <a:ext cx="2887213" cy="1175706"/>
            </a:xfrm>
            <a:prstGeom prst="rect">
              <a:avLst/>
            </a:prstGeom>
            <a:noFill/>
            <a:extLst>
              <a:ext uri="{909E8E84-426E-40DD-AFC4-6F175D3DCCD1}">
                <a14:hiddenFill xmlns:a14="http://schemas.microsoft.com/office/drawing/2010/main">
                  <a:solidFill>
                    <a:srgbClr val="FFFFFF"/>
                  </a:solidFill>
                </a14:hiddenFill>
              </a:ext>
            </a:extLst>
          </p:spPr>
        </p:pic>
        <p:sp>
          <p:nvSpPr>
            <p:cNvPr id="25" name="Content Placeholder 2">
              <a:extLst>
                <a:ext uri="{FF2B5EF4-FFF2-40B4-BE49-F238E27FC236}">
                  <a16:creationId xmlns:a16="http://schemas.microsoft.com/office/drawing/2014/main" id="{08DCB554-77FF-699B-14FB-112A7200DB61}"/>
                </a:ext>
              </a:extLst>
            </p:cNvPr>
            <p:cNvSpPr txBox="1">
              <a:spLocks/>
            </p:cNvSpPr>
            <p:nvPr/>
          </p:nvSpPr>
          <p:spPr>
            <a:xfrm>
              <a:off x="8741750" y="2587892"/>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metapopulation</a:t>
              </a:r>
            </a:p>
          </p:txBody>
        </p:sp>
        <p:pic>
          <p:nvPicPr>
            <p:cNvPr id="26" name="Picture 4" descr="Population, Community, Habitat &amp; Ecosystem (4.1) | Edexcel IGCSE Biology  Revision Notes 2019 | Save My Exams">
              <a:extLst>
                <a:ext uri="{FF2B5EF4-FFF2-40B4-BE49-F238E27FC236}">
                  <a16:creationId xmlns:a16="http://schemas.microsoft.com/office/drawing/2014/main" id="{D22D7890-0562-D5C1-40C8-CAF4105A00C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4232633" y="3362603"/>
              <a:ext cx="2999724" cy="181577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descr="Population, Community, Habitat &amp; Ecosystem (4.1) | Edexcel IGCSE Biology  Revision Notes 2019 | Save My Exams">
              <a:extLst>
                <a:ext uri="{FF2B5EF4-FFF2-40B4-BE49-F238E27FC236}">
                  <a16:creationId xmlns:a16="http://schemas.microsoft.com/office/drawing/2014/main" id="{387857E5-FAFA-448B-D304-B19149CF0EB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3450251"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Population, Community, Habitat &amp; Ecosystem (4.1) | Edexcel IGCSE Biology  Revision Notes 2019 | Save My Exams">
              <a:extLst>
                <a:ext uri="{FF2B5EF4-FFF2-40B4-BE49-F238E27FC236}">
                  <a16:creationId xmlns:a16="http://schemas.microsoft.com/office/drawing/2014/main" id="{742D99F0-A47A-2A40-537B-FC3F74E8601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2943" b="88549"/>
            <a:stretch/>
          </p:blipFill>
          <p:spPr bwMode="auto">
            <a:xfrm>
              <a:off x="5244217" y="-71016"/>
              <a:ext cx="3198011" cy="785331"/>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Straight Connector 28">
              <a:extLst>
                <a:ext uri="{FF2B5EF4-FFF2-40B4-BE49-F238E27FC236}">
                  <a16:creationId xmlns:a16="http://schemas.microsoft.com/office/drawing/2014/main" id="{FA6E552B-84A2-4B62-CA1D-DEFFAB541F11}"/>
                </a:ext>
              </a:extLst>
            </p:cNvPr>
            <p:cNvCxnSpPr>
              <a:cxnSpLocks/>
            </p:cNvCxnSpPr>
            <p:nvPr/>
          </p:nvCxnSpPr>
          <p:spPr>
            <a:xfrm>
              <a:off x="4321251" y="832502"/>
              <a:ext cx="772159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B4969F8-191C-ED32-6648-A9AE2950098A}"/>
                </a:ext>
              </a:extLst>
            </p:cNvPr>
            <p:cNvCxnSpPr>
              <a:cxnSpLocks/>
            </p:cNvCxnSpPr>
            <p:nvPr/>
          </p:nvCxnSpPr>
          <p:spPr>
            <a:xfrm>
              <a:off x="3848453" y="2119495"/>
              <a:ext cx="819439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9BFB9EA-64BC-3C64-0B10-BF8D69A056D5}"/>
                </a:ext>
              </a:extLst>
            </p:cNvPr>
            <p:cNvCxnSpPr>
              <a:cxnSpLocks/>
            </p:cNvCxnSpPr>
            <p:nvPr/>
          </p:nvCxnSpPr>
          <p:spPr>
            <a:xfrm>
              <a:off x="3599234" y="3407473"/>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878441F-E8D2-2820-D7A6-B43950F04EB4}"/>
                </a:ext>
              </a:extLst>
            </p:cNvPr>
            <p:cNvCxnSpPr>
              <a:cxnSpLocks/>
            </p:cNvCxnSpPr>
            <p:nvPr/>
          </p:nvCxnSpPr>
          <p:spPr>
            <a:xfrm>
              <a:off x="3599234" y="4910587"/>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Content Placeholder 2">
              <a:extLst>
                <a:ext uri="{FF2B5EF4-FFF2-40B4-BE49-F238E27FC236}">
                  <a16:creationId xmlns:a16="http://schemas.microsoft.com/office/drawing/2014/main" id="{44EC3827-5BCD-6D7A-4E65-285A814E949F}"/>
                </a:ext>
              </a:extLst>
            </p:cNvPr>
            <p:cNvSpPr txBox="1">
              <a:spLocks/>
            </p:cNvSpPr>
            <p:nvPr/>
          </p:nvSpPr>
          <p:spPr>
            <a:xfrm>
              <a:off x="8687680" y="3959616"/>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community</a:t>
              </a:r>
            </a:p>
          </p:txBody>
        </p:sp>
        <p:sp>
          <p:nvSpPr>
            <p:cNvPr id="34" name="Content Placeholder 2">
              <a:extLst>
                <a:ext uri="{FF2B5EF4-FFF2-40B4-BE49-F238E27FC236}">
                  <a16:creationId xmlns:a16="http://schemas.microsoft.com/office/drawing/2014/main" id="{4A1DDD69-3ABE-5D71-BFC7-712DAF15712C}"/>
                </a:ext>
              </a:extLst>
            </p:cNvPr>
            <p:cNvSpPr txBox="1">
              <a:spLocks/>
            </p:cNvSpPr>
            <p:nvPr/>
          </p:nvSpPr>
          <p:spPr>
            <a:xfrm>
              <a:off x="8813086" y="5539380"/>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ecosystem</a:t>
              </a:r>
            </a:p>
          </p:txBody>
        </p:sp>
      </p:grpSp>
      <p:sp>
        <p:nvSpPr>
          <p:cNvPr id="47" name="Content Placeholder 2">
            <a:extLst>
              <a:ext uri="{FF2B5EF4-FFF2-40B4-BE49-F238E27FC236}">
                <a16:creationId xmlns:a16="http://schemas.microsoft.com/office/drawing/2014/main" id="{891B9985-BD55-65EB-0CEA-A3843DA14522}"/>
              </a:ext>
            </a:extLst>
          </p:cNvPr>
          <p:cNvSpPr txBox="1">
            <a:spLocks/>
          </p:cNvSpPr>
          <p:nvPr/>
        </p:nvSpPr>
        <p:spPr>
          <a:xfrm>
            <a:off x="77342" y="65150"/>
            <a:ext cx="3910519"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b="1" dirty="0">
                <a:solidFill>
                  <a:srgbClr val="C00000"/>
                </a:solidFill>
              </a:rPr>
              <a:t>Metapopulation</a:t>
            </a:r>
            <a:r>
              <a:rPr lang="en-US" sz="2800" dirty="0"/>
              <a:t> = sub-populations of conspecifics connected by migration or dispersal</a:t>
            </a:r>
          </a:p>
        </p:txBody>
      </p:sp>
      <p:sp>
        <p:nvSpPr>
          <p:cNvPr id="48" name="Rectangle 47">
            <a:extLst>
              <a:ext uri="{FF2B5EF4-FFF2-40B4-BE49-F238E27FC236}">
                <a16:creationId xmlns:a16="http://schemas.microsoft.com/office/drawing/2014/main" id="{669F2CDB-13A5-4FF0-8670-93B1EC99D739}"/>
              </a:ext>
            </a:extLst>
          </p:cNvPr>
          <p:cNvSpPr/>
          <p:nvPr/>
        </p:nvSpPr>
        <p:spPr>
          <a:xfrm>
            <a:off x="3395734" y="3472972"/>
            <a:ext cx="6679761" cy="3331776"/>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CA939F9E-7694-0E97-1D29-0F0D637E1147}"/>
              </a:ext>
            </a:extLst>
          </p:cNvPr>
          <p:cNvSpPr/>
          <p:nvPr/>
        </p:nvSpPr>
        <p:spPr>
          <a:xfrm>
            <a:off x="10073748" y="4841257"/>
            <a:ext cx="287219" cy="1963491"/>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88FEC07B-4E6E-3FAC-6D76-2B74A0DDE0EF}"/>
              </a:ext>
            </a:extLst>
          </p:cNvPr>
          <p:cNvSpPr/>
          <p:nvPr/>
        </p:nvSpPr>
        <p:spPr>
          <a:xfrm>
            <a:off x="3793511" y="58565"/>
            <a:ext cx="5836872" cy="1963694"/>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8347135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C8E43B25-25AF-D355-C50C-16C5B3D414A1}"/>
              </a:ext>
            </a:extLst>
          </p:cNvPr>
          <p:cNvSpPr/>
          <p:nvPr/>
        </p:nvSpPr>
        <p:spPr>
          <a:xfrm>
            <a:off x="9901436" y="2563929"/>
            <a:ext cx="2290563" cy="544770"/>
          </a:xfrm>
          <a:prstGeom prst="rect">
            <a:avLst/>
          </a:prstGeom>
          <a:solidFill>
            <a:srgbClr val="FFFF00">
              <a:alpha val="4691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7" name="Group 16">
            <a:extLst>
              <a:ext uri="{FF2B5EF4-FFF2-40B4-BE49-F238E27FC236}">
                <a16:creationId xmlns:a16="http://schemas.microsoft.com/office/drawing/2014/main" id="{D350A056-6A7B-059F-9A8C-4C11A376F274}"/>
              </a:ext>
            </a:extLst>
          </p:cNvPr>
          <p:cNvGrpSpPr/>
          <p:nvPr/>
        </p:nvGrpSpPr>
        <p:grpSpPr>
          <a:xfrm>
            <a:off x="3450251" y="-71016"/>
            <a:ext cx="10020149" cy="6945094"/>
            <a:chOff x="3450251" y="-71016"/>
            <a:chExt cx="10020149" cy="6945094"/>
          </a:xfrm>
        </p:grpSpPr>
        <p:pic>
          <p:nvPicPr>
            <p:cNvPr id="18" name="Picture 4" descr="Population, Community, Habitat &amp; Ecosystem (4.1) | Edexcel IGCSE Biology  Revision Notes 2019 | Save My Exams">
              <a:extLst>
                <a:ext uri="{FF2B5EF4-FFF2-40B4-BE49-F238E27FC236}">
                  <a16:creationId xmlns:a16="http://schemas.microsoft.com/office/drawing/2014/main" id="{DA822127-4EE7-258D-A3E4-1CDF558EE19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396" r="52943" b="67021"/>
            <a:stretch/>
          </p:blipFill>
          <p:spPr bwMode="auto">
            <a:xfrm>
              <a:off x="5306466" y="965961"/>
              <a:ext cx="3198011" cy="113724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Population, Community, Habitat &amp; Ecosystem (4.1) | Edexcel IGCSE Biology  Revision Notes 2019 | Save My Exams">
              <a:extLst>
                <a:ext uri="{FF2B5EF4-FFF2-40B4-BE49-F238E27FC236}">
                  <a16:creationId xmlns:a16="http://schemas.microsoft.com/office/drawing/2014/main" id="{9B138E4C-65FB-CA3B-B498-90E6C4DD11C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7054110" y="3473179"/>
              <a:ext cx="2900735" cy="175585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Population, Community, Habitat &amp; Ecosystem (4.1) | Edexcel IGCSE Biology  Revision Notes 2019 | Save My Exams">
              <a:extLst>
                <a:ext uri="{FF2B5EF4-FFF2-40B4-BE49-F238E27FC236}">
                  <a16:creationId xmlns:a16="http://schemas.microsoft.com/office/drawing/2014/main" id="{86A19450-3498-D54E-5928-C15E6D5CC97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6843223"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sp>
          <p:nvSpPr>
            <p:cNvPr id="21" name="Content Placeholder 2">
              <a:extLst>
                <a:ext uri="{FF2B5EF4-FFF2-40B4-BE49-F238E27FC236}">
                  <a16:creationId xmlns:a16="http://schemas.microsoft.com/office/drawing/2014/main" id="{E915D97F-6F34-7A59-93C6-CC9261944AEA}"/>
                </a:ext>
              </a:extLst>
            </p:cNvPr>
            <p:cNvSpPr txBox="1">
              <a:spLocks/>
            </p:cNvSpPr>
            <p:nvPr/>
          </p:nvSpPr>
          <p:spPr>
            <a:xfrm>
              <a:off x="8741750" y="130649"/>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individual</a:t>
              </a:r>
            </a:p>
          </p:txBody>
        </p:sp>
        <p:sp>
          <p:nvSpPr>
            <p:cNvPr id="22" name="Content Placeholder 2">
              <a:extLst>
                <a:ext uri="{FF2B5EF4-FFF2-40B4-BE49-F238E27FC236}">
                  <a16:creationId xmlns:a16="http://schemas.microsoft.com/office/drawing/2014/main" id="{28A9393D-E2C2-43F4-6DB5-7F97D4556B78}"/>
                </a:ext>
              </a:extLst>
            </p:cNvPr>
            <p:cNvSpPr txBox="1">
              <a:spLocks/>
            </p:cNvSpPr>
            <p:nvPr/>
          </p:nvSpPr>
          <p:spPr>
            <a:xfrm>
              <a:off x="8687680" y="1216168"/>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population</a:t>
              </a:r>
            </a:p>
          </p:txBody>
        </p:sp>
        <p:pic>
          <p:nvPicPr>
            <p:cNvPr id="23" name="Picture 4" descr="Population, Community, Habitat &amp; Ecosystem (4.1) | Edexcel IGCSE Biology  Revision Notes 2019 | Save My Exams">
              <a:extLst>
                <a:ext uri="{FF2B5EF4-FFF2-40B4-BE49-F238E27FC236}">
                  <a16:creationId xmlns:a16="http://schemas.microsoft.com/office/drawing/2014/main" id="{1FE0C73E-C3D3-0127-F177-4C04BA839AF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3910583" y="2038550"/>
              <a:ext cx="2887214" cy="117570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Population, Community, Habitat &amp; Ecosystem (4.1) | Edexcel IGCSE Biology  Revision Notes 2019 | Save My Exams">
              <a:extLst>
                <a:ext uri="{FF2B5EF4-FFF2-40B4-BE49-F238E27FC236}">
                  <a16:creationId xmlns:a16="http://schemas.microsoft.com/office/drawing/2014/main" id="{4DD6D233-FDE5-E03E-C296-61AD7BD9FC4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6967995" y="2178989"/>
              <a:ext cx="2887213" cy="1175706"/>
            </a:xfrm>
            <a:prstGeom prst="rect">
              <a:avLst/>
            </a:prstGeom>
            <a:noFill/>
            <a:extLst>
              <a:ext uri="{909E8E84-426E-40DD-AFC4-6F175D3DCCD1}">
                <a14:hiddenFill xmlns:a14="http://schemas.microsoft.com/office/drawing/2010/main">
                  <a:solidFill>
                    <a:srgbClr val="FFFFFF"/>
                  </a:solidFill>
                </a14:hiddenFill>
              </a:ext>
            </a:extLst>
          </p:spPr>
        </p:pic>
        <p:sp>
          <p:nvSpPr>
            <p:cNvPr id="25" name="Content Placeholder 2">
              <a:extLst>
                <a:ext uri="{FF2B5EF4-FFF2-40B4-BE49-F238E27FC236}">
                  <a16:creationId xmlns:a16="http://schemas.microsoft.com/office/drawing/2014/main" id="{08DCB554-77FF-699B-14FB-112A7200DB61}"/>
                </a:ext>
              </a:extLst>
            </p:cNvPr>
            <p:cNvSpPr txBox="1">
              <a:spLocks/>
            </p:cNvSpPr>
            <p:nvPr/>
          </p:nvSpPr>
          <p:spPr>
            <a:xfrm>
              <a:off x="8741750" y="2587892"/>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metapopulation</a:t>
              </a:r>
            </a:p>
          </p:txBody>
        </p:sp>
        <p:pic>
          <p:nvPicPr>
            <p:cNvPr id="26" name="Picture 4" descr="Population, Community, Habitat &amp; Ecosystem (4.1) | Edexcel IGCSE Biology  Revision Notes 2019 | Save My Exams">
              <a:extLst>
                <a:ext uri="{FF2B5EF4-FFF2-40B4-BE49-F238E27FC236}">
                  <a16:creationId xmlns:a16="http://schemas.microsoft.com/office/drawing/2014/main" id="{D22D7890-0562-D5C1-40C8-CAF4105A00C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4232633" y="3362603"/>
              <a:ext cx="2999724" cy="181577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descr="Population, Community, Habitat &amp; Ecosystem (4.1) | Edexcel IGCSE Biology  Revision Notes 2019 | Save My Exams">
              <a:extLst>
                <a:ext uri="{FF2B5EF4-FFF2-40B4-BE49-F238E27FC236}">
                  <a16:creationId xmlns:a16="http://schemas.microsoft.com/office/drawing/2014/main" id="{387857E5-FAFA-448B-D304-B19149CF0EB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3450251"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Population, Community, Habitat &amp; Ecosystem (4.1) | Edexcel IGCSE Biology  Revision Notes 2019 | Save My Exams">
              <a:extLst>
                <a:ext uri="{FF2B5EF4-FFF2-40B4-BE49-F238E27FC236}">
                  <a16:creationId xmlns:a16="http://schemas.microsoft.com/office/drawing/2014/main" id="{742D99F0-A47A-2A40-537B-FC3F74E8601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2943" b="88549"/>
            <a:stretch/>
          </p:blipFill>
          <p:spPr bwMode="auto">
            <a:xfrm>
              <a:off x="5244217" y="-71016"/>
              <a:ext cx="3198011" cy="785331"/>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Straight Connector 28">
              <a:extLst>
                <a:ext uri="{FF2B5EF4-FFF2-40B4-BE49-F238E27FC236}">
                  <a16:creationId xmlns:a16="http://schemas.microsoft.com/office/drawing/2014/main" id="{FA6E552B-84A2-4B62-CA1D-DEFFAB541F11}"/>
                </a:ext>
              </a:extLst>
            </p:cNvPr>
            <p:cNvCxnSpPr>
              <a:cxnSpLocks/>
            </p:cNvCxnSpPr>
            <p:nvPr/>
          </p:nvCxnSpPr>
          <p:spPr>
            <a:xfrm>
              <a:off x="4321251" y="832502"/>
              <a:ext cx="772159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B4969F8-191C-ED32-6648-A9AE2950098A}"/>
                </a:ext>
              </a:extLst>
            </p:cNvPr>
            <p:cNvCxnSpPr>
              <a:cxnSpLocks/>
            </p:cNvCxnSpPr>
            <p:nvPr/>
          </p:nvCxnSpPr>
          <p:spPr>
            <a:xfrm>
              <a:off x="3848453" y="2119495"/>
              <a:ext cx="819439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9BFB9EA-64BC-3C64-0B10-BF8D69A056D5}"/>
                </a:ext>
              </a:extLst>
            </p:cNvPr>
            <p:cNvCxnSpPr>
              <a:cxnSpLocks/>
            </p:cNvCxnSpPr>
            <p:nvPr/>
          </p:nvCxnSpPr>
          <p:spPr>
            <a:xfrm>
              <a:off x="3599234" y="3407473"/>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878441F-E8D2-2820-D7A6-B43950F04EB4}"/>
                </a:ext>
              </a:extLst>
            </p:cNvPr>
            <p:cNvCxnSpPr>
              <a:cxnSpLocks/>
            </p:cNvCxnSpPr>
            <p:nvPr/>
          </p:nvCxnSpPr>
          <p:spPr>
            <a:xfrm>
              <a:off x="3599234" y="4910587"/>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Content Placeholder 2">
              <a:extLst>
                <a:ext uri="{FF2B5EF4-FFF2-40B4-BE49-F238E27FC236}">
                  <a16:creationId xmlns:a16="http://schemas.microsoft.com/office/drawing/2014/main" id="{44EC3827-5BCD-6D7A-4E65-285A814E949F}"/>
                </a:ext>
              </a:extLst>
            </p:cNvPr>
            <p:cNvSpPr txBox="1">
              <a:spLocks/>
            </p:cNvSpPr>
            <p:nvPr/>
          </p:nvSpPr>
          <p:spPr>
            <a:xfrm>
              <a:off x="8687680" y="3959616"/>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community</a:t>
              </a:r>
            </a:p>
          </p:txBody>
        </p:sp>
        <p:sp>
          <p:nvSpPr>
            <p:cNvPr id="34" name="Content Placeholder 2">
              <a:extLst>
                <a:ext uri="{FF2B5EF4-FFF2-40B4-BE49-F238E27FC236}">
                  <a16:creationId xmlns:a16="http://schemas.microsoft.com/office/drawing/2014/main" id="{4A1DDD69-3ABE-5D71-BFC7-712DAF15712C}"/>
                </a:ext>
              </a:extLst>
            </p:cNvPr>
            <p:cNvSpPr txBox="1">
              <a:spLocks/>
            </p:cNvSpPr>
            <p:nvPr/>
          </p:nvSpPr>
          <p:spPr>
            <a:xfrm>
              <a:off x="8813086" y="5539380"/>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ecosystem</a:t>
              </a:r>
            </a:p>
          </p:txBody>
        </p:sp>
      </p:grpSp>
      <p:grpSp>
        <p:nvGrpSpPr>
          <p:cNvPr id="3" name="Group 2">
            <a:extLst>
              <a:ext uri="{FF2B5EF4-FFF2-40B4-BE49-F238E27FC236}">
                <a16:creationId xmlns:a16="http://schemas.microsoft.com/office/drawing/2014/main" id="{C94B0A12-DDB3-4AC6-2A0A-EBC60D3E23AA}"/>
              </a:ext>
            </a:extLst>
          </p:cNvPr>
          <p:cNvGrpSpPr/>
          <p:nvPr/>
        </p:nvGrpSpPr>
        <p:grpSpPr>
          <a:xfrm>
            <a:off x="1987693" y="4979094"/>
            <a:ext cx="1337248" cy="1871374"/>
            <a:chOff x="839593" y="1810193"/>
            <a:chExt cx="1622460" cy="2111987"/>
          </a:xfrm>
        </p:grpSpPr>
        <p:sp>
          <p:nvSpPr>
            <p:cNvPr id="11" name="Rectangle 10">
              <a:extLst>
                <a:ext uri="{FF2B5EF4-FFF2-40B4-BE49-F238E27FC236}">
                  <a16:creationId xmlns:a16="http://schemas.microsoft.com/office/drawing/2014/main" id="{C7E993DA-7091-42D1-A155-EED9096E7A16}"/>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fish</a:t>
              </a:r>
              <a:r>
                <a:rPr lang="en-US" baseline="-25000" dirty="0"/>
                <a:t>3</a:t>
              </a:r>
            </a:p>
            <a:p>
              <a:pPr algn="ctr"/>
              <a:r>
                <a:rPr lang="en-US" dirty="0"/>
                <a:t>(x</a:t>
              </a:r>
              <a:r>
                <a:rPr lang="en-US" baseline="-25000" dirty="0"/>
                <a:t>3</a:t>
              </a:r>
              <a:r>
                <a:rPr lang="en-US" dirty="0"/>
                <a:t>)</a:t>
              </a:r>
            </a:p>
          </p:txBody>
        </p:sp>
        <p:cxnSp>
          <p:nvCxnSpPr>
            <p:cNvPr id="12" name="Curved Connector 11">
              <a:extLst>
                <a:ext uri="{FF2B5EF4-FFF2-40B4-BE49-F238E27FC236}">
                  <a16:creationId xmlns:a16="http://schemas.microsoft.com/office/drawing/2014/main" id="{F68CB53E-AADE-D760-9B64-B5C60EA74CE9}"/>
                </a:ext>
              </a:extLst>
            </p:cNvPr>
            <p:cNvCxnSpPr>
              <a:cxnSpLocks/>
              <a:stCxn id="11"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0C873540-2D55-FFB2-4F8A-78D29C007A4D}"/>
                </a:ext>
              </a:extLst>
            </p:cNvPr>
            <p:cNvPicPr>
              <a:picLocks noChangeAspect="1"/>
            </p:cNvPicPr>
            <p:nvPr/>
          </p:nvPicPr>
          <p:blipFill>
            <a:blip r:embed="rId4"/>
            <a:stretch>
              <a:fillRect/>
            </a:stretch>
          </p:blipFill>
          <p:spPr>
            <a:xfrm>
              <a:off x="2117343" y="1810193"/>
              <a:ext cx="344710" cy="369332"/>
            </a:xfrm>
            <a:prstGeom prst="rect">
              <a:avLst/>
            </a:prstGeom>
          </p:spPr>
        </p:pic>
        <p:pic>
          <p:nvPicPr>
            <p:cNvPr id="14" name="Picture 13">
              <a:extLst>
                <a:ext uri="{FF2B5EF4-FFF2-40B4-BE49-F238E27FC236}">
                  <a16:creationId xmlns:a16="http://schemas.microsoft.com/office/drawing/2014/main" id="{655D2313-D2BF-AB32-0F3E-C142B9DA7F2A}"/>
                </a:ext>
              </a:extLst>
            </p:cNvPr>
            <p:cNvPicPr>
              <a:picLocks noChangeAspect="1"/>
            </p:cNvPicPr>
            <p:nvPr/>
          </p:nvPicPr>
          <p:blipFill>
            <a:blip r:embed="rId5"/>
            <a:stretch>
              <a:fillRect/>
            </a:stretch>
          </p:blipFill>
          <p:spPr>
            <a:xfrm>
              <a:off x="1579079" y="3503080"/>
              <a:ext cx="266700" cy="419100"/>
            </a:xfrm>
            <a:prstGeom prst="rect">
              <a:avLst/>
            </a:prstGeom>
          </p:spPr>
        </p:pic>
        <p:cxnSp>
          <p:nvCxnSpPr>
            <p:cNvPr id="15" name="Curved Connector 14">
              <a:extLst>
                <a:ext uri="{FF2B5EF4-FFF2-40B4-BE49-F238E27FC236}">
                  <a16:creationId xmlns:a16="http://schemas.microsoft.com/office/drawing/2014/main" id="{904029BA-A191-EF72-3C5E-338CB1B1882A}"/>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5" name="Group 34">
            <a:extLst>
              <a:ext uri="{FF2B5EF4-FFF2-40B4-BE49-F238E27FC236}">
                <a16:creationId xmlns:a16="http://schemas.microsoft.com/office/drawing/2014/main" id="{096F6A34-A781-1975-70B9-FD52A5E4E1A9}"/>
              </a:ext>
            </a:extLst>
          </p:cNvPr>
          <p:cNvGrpSpPr/>
          <p:nvPr/>
        </p:nvGrpSpPr>
        <p:grpSpPr>
          <a:xfrm>
            <a:off x="274415" y="3527977"/>
            <a:ext cx="1337248" cy="1871374"/>
            <a:chOff x="839593" y="1810193"/>
            <a:chExt cx="1622460" cy="2111987"/>
          </a:xfrm>
        </p:grpSpPr>
        <p:sp>
          <p:nvSpPr>
            <p:cNvPr id="36" name="Rectangle 35">
              <a:extLst>
                <a:ext uri="{FF2B5EF4-FFF2-40B4-BE49-F238E27FC236}">
                  <a16:creationId xmlns:a16="http://schemas.microsoft.com/office/drawing/2014/main" id="{C80FC005-F0D7-94C9-E2A7-AD35E839DF9B}"/>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fish</a:t>
              </a:r>
              <a:r>
                <a:rPr lang="en-US" baseline="-25000" dirty="0"/>
                <a:t>2</a:t>
              </a:r>
            </a:p>
            <a:p>
              <a:pPr algn="ctr"/>
              <a:r>
                <a:rPr lang="en-US" dirty="0"/>
                <a:t>(x</a:t>
              </a:r>
              <a:r>
                <a:rPr lang="en-US" baseline="-25000" dirty="0"/>
                <a:t>2</a:t>
              </a:r>
              <a:r>
                <a:rPr lang="en-US" dirty="0"/>
                <a:t>)</a:t>
              </a:r>
            </a:p>
          </p:txBody>
        </p:sp>
        <p:cxnSp>
          <p:nvCxnSpPr>
            <p:cNvPr id="37" name="Curved Connector 36">
              <a:extLst>
                <a:ext uri="{FF2B5EF4-FFF2-40B4-BE49-F238E27FC236}">
                  <a16:creationId xmlns:a16="http://schemas.microsoft.com/office/drawing/2014/main" id="{A0BDD58D-DC7F-7B1A-2600-478624815913}"/>
                </a:ext>
              </a:extLst>
            </p:cNvPr>
            <p:cNvCxnSpPr>
              <a:cxnSpLocks/>
              <a:stCxn id="36"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8" name="Picture 37">
              <a:extLst>
                <a:ext uri="{FF2B5EF4-FFF2-40B4-BE49-F238E27FC236}">
                  <a16:creationId xmlns:a16="http://schemas.microsoft.com/office/drawing/2014/main" id="{6C10E713-1756-3946-19A2-1875F8C8361B}"/>
                </a:ext>
              </a:extLst>
            </p:cNvPr>
            <p:cNvPicPr>
              <a:picLocks noChangeAspect="1"/>
            </p:cNvPicPr>
            <p:nvPr/>
          </p:nvPicPr>
          <p:blipFill>
            <a:blip r:embed="rId4"/>
            <a:stretch>
              <a:fillRect/>
            </a:stretch>
          </p:blipFill>
          <p:spPr>
            <a:xfrm>
              <a:off x="2117343" y="1810193"/>
              <a:ext cx="344710" cy="369332"/>
            </a:xfrm>
            <a:prstGeom prst="rect">
              <a:avLst/>
            </a:prstGeom>
          </p:spPr>
        </p:pic>
        <p:pic>
          <p:nvPicPr>
            <p:cNvPr id="39" name="Picture 38">
              <a:extLst>
                <a:ext uri="{FF2B5EF4-FFF2-40B4-BE49-F238E27FC236}">
                  <a16:creationId xmlns:a16="http://schemas.microsoft.com/office/drawing/2014/main" id="{B1D031BC-249A-E565-1EBD-E979B441B4AA}"/>
                </a:ext>
              </a:extLst>
            </p:cNvPr>
            <p:cNvPicPr>
              <a:picLocks noChangeAspect="1"/>
            </p:cNvPicPr>
            <p:nvPr/>
          </p:nvPicPr>
          <p:blipFill>
            <a:blip r:embed="rId5"/>
            <a:stretch>
              <a:fillRect/>
            </a:stretch>
          </p:blipFill>
          <p:spPr>
            <a:xfrm>
              <a:off x="1579079" y="3503080"/>
              <a:ext cx="266700" cy="419100"/>
            </a:xfrm>
            <a:prstGeom prst="rect">
              <a:avLst/>
            </a:prstGeom>
          </p:spPr>
        </p:pic>
        <p:cxnSp>
          <p:nvCxnSpPr>
            <p:cNvPr id="40" name="Curved Connector 39">
              <a:extLst>
                <a:ext uri="{FF2B5EF4-FFF2-40B4-BE49-F238E27FC236}">
                  <a16:creationId xmlns:a16="http://schemas.microsoft.com/office/drawing/2014/main" id="{63011487-0720-14A9-9AD5-EA5FCD9D691E}"/>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1" name="Group 40">
            <a:extLst>
              <a:ext uri="{FF2B5EF4-FFF2-40B4-BE49-F238E27FC236}">
                <a16:creationId xmlns:a16="http://schemas.microsoft.com/office/drawing/2014/main" id="{F93DF08C-B11B-6C3E-311B-11F456288C1A}"/>
              </a:ext>
            </a:extLst>
          </p:cNvPr>
          <p:cNvGrpSpPr/>
          <p:nvPr/>
        </p:nvGrpSpPr>
        <p:grpSpPr>
          <a:xfrm>
            <a:off x="1893022" y="1911000"/>
            <a:ext cx="1337248" cy="1871374"/>
            <a:chOff x="839593" y="1810193"/>
            <a:chExt cx="1622460" cy="2111987"/>
          </a:xfrm>
        </p:grpSpPr>
        <p:sp>
          <p:nvSpPr>
            <p:cNvPr id="42" name="Rectangle 41">
              <a:extLst>
                <a:ext uri="{FF2B5EF4-FFF2-40B4-BE49-F238E27FC236}">
                  <a16:creationId xmlns:a16="http://schemas.microsoft.com/office/drawing/2014/main" id="{AD6F0503-DCB3-EAD1-4206-FC9B72B54DC3}"/>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fish</a:t>
              </a:r>
              <a:r>
                <a:rPr lang="en-US" baseline="-25000" dirty="0"/>
                <a:t>1</a:t>
              </a:r>
            </a:p>
            <a:p>
              <a:pPr algn="ctr"/>
              <a:r>
                <a:rPr lang="en-US" dirty="0"/>
                <a:t>(x</a:t>
              </a:r>
              <a:r>
                <a:rPr lang="en-US" baseline="-25000" dirty="0"/>
                <a:t>1</a:t>
              </a:r>
              <a:r>
                <a:rPr lang="en-US" dirty="0"/>
                <a:t>)</a:t>
              </a:r>
            </a:p>
          </p:txBody>
        </p:sp>
        <p:cxnSp>
          <p:nvCxnSpPr>
            <p:cNvPr id="43" name="Curved Connector 42">
              <a:extLst>
                <a:ext uri="{FF2B5EF4-FFF2-40B4-BE49-F238E27FC236}">
                  <a16:creationId xmlns:a16="http://schemas.microsoft.com/office/drawing/2014/main" id="{00CDB10F-7580-F2D8-0551-2F0D6565E992}"/>
                </a:ext>
              </a:extLst>
            </p:cNvPr>
            <p:cNvCxnSpPr>
              <a:cxnSpLocks/>
              <a:stCxn id="42"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4" name="Picture 43">
              <a:extLst>
                <a:ext uri="{FF2B5EF4-FFF2-40B4-BE49-F238E27FC236}">
                  <a16:creationId xmlns:a16="http://schemas.microsoft.com/office/drawing/2014/main" id="{B28534D7-803E-F3DD-EFA2-C3F1A2861302}"/>
                </a:ext>
              </a:extLst>
            </p:cNvPr>
            <p:cNvPicPr>
              <a:picLocks noChangeAspect="1"/>
            </p:cNvPicPr>
            <p:nvPr/>
          </p:nvPicPr>
          <p:blipFill>
            <a:blip r:embed="rId4"/>
            <a:stretch>
              <a:fillRect/>
            </a:stretch>
          </p:blipFill>
          <p:spPr>
            <a:xfrm>
              <a:off x="2117343" y="1810193"/>
              <a:ext cx="344710" cy="369332"/>
            </a:xfrm>
            <a:prstGeom prst="rect">
              <a:avLst/>
            </a:prstGeom>
          </p:spPr>
        </p:pic>
        <p:pic>
          <p:nvPicPr>
            <p:cNvPr id="45" name="Picture 44">
              <a:extLst>
                <a:ext uri="{FF2B5EF4-FFF2-40B4-BE49-F238E27FC236}">
                  <a16:creationId xmlns:a16="http://schemas.microsoft.com/office/drawing/2014/main" id="{A87DB53B-45AA-16FC-FAEE-890CC72D153C}"/>
                </a:ext>
              </a:extLst>
            </p:cNvPr>
            <p:cNvPicPr>
              <a:picLocks noChangeAspect="1"/>
            </p:cNvPicPr>
            <p:nvPr/>
          </p:nvPicPr>
          <p:blipFill>
            <a:blip r:embed="rId5"/>
            <a:stretch>
              <a:fillRect/>
            </a:stretch>
          </p:blipFill>
          <p:spPr>
            <a:xfrm>
              <a:off x="1579079" y="3503080"/>
              <a:ext cx="266700" cy="419100"/>
            </a:xfrm>
            <a:prstGeom prst="rect">
              <a:avLst/>
            </a:prstGeom>
          </p:spPr>
        </p:pic>
        <p:cxnSp>
          <p:nvCxnSpPr>
            <p:cNvPr id="46" name="Curved Connector 45">
              <a:extLst>
                <a:ext uri="{FF2B5EF4-FFF2-40B4-BE49-F238E27FC236}">
                  <a16:creationId xmlns:a16="http://schemas.microsoft.com/office/drawing/2014/main" id="{774C120A-6B4B-3A37-B474-B566A5129FC4}"/>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47" name="Content Placeholder 2">
            <a:extLst>
              <a:ext uri="{FF2B5EF4-FFF2-40B4-BE49-F238E27FC236}">
                <a16:creationId xmlns:a16="http://schemas.microsoft.com/office/drawing/2014/main" id="{891B9985-BD55-65EB-0CEA-A3843DA14522}"/>
              </a:ext>
            </a:extLst>
          </p:cNvPr>
          <p:cNvSpPr txBox="1">
            <a:spLocks/>
          </p:cNvSpPr>
          <p:nvPr/>
        </p:nvSpPr>
        <p:spPr>
          <a:xfrm>
            <a:off x="77342" y="65150"/>
            <a:ext cx="3910519"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b="1" dirty="0">
                <a:solidFill>
                  <a:srgbClr val="C00000"/>
                </a:solidFill>
              </a:rPr>
              <a:t>Metapopulation</a:t>
            </a:r>
            <a:r>
              <a:rPr lang="en-US" sz="2800" dirty="0"/>
              <a:t> = sub-populations of conspecifics connected by migration or dispersal</a:t>
            </a:r>
          </a:p>
        </p:txBody>
      </p:sp>
      <p:sp>
        <p:nvSpPr>
          <p:cNvPr id="48" name="Rectangle 47">
            <a:extLst>
              <a:ext uri="{FF2B5EF4-FFF2-40B4-BE49-F238E27FC236}">
                <a16:creationId xmlns:a16="http://schemas.microsoft.com/office/drawing/2014/main" id="{669F2CDB-13A5-4FF0-8670-93B1EC99D739}"/>
              </a:ext>
            </a:extLst>
          </p:cNvPr>
          <p:cNvSpPr/>
          <p:nvPr/>
        </p:nvSpPr>
        <p:spPr>
          <a:xfrm>
            <a:off x="3395734" y="3472972"/>
            <a:ext cx="6679761" cy="3331776"/>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CA939F9E-7694-0E97-1D29-0F0D637E1147}"/>
              </a:ext>
            </a:extLst>
          </p:cNvPr>
          <p:cNvSpPr/>
          <p:nvPr/>
        </p:nvSpPr>
        <p:spPr>
          <a:xfrm>
            <a:off x="10073748" y="4841257"/>
            <a:ext cx="287219" cy="1963491"/>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ontent Placeholder 2">
            <a:extLst>
              <a:ext uri="{FF2B5EF4-FFF2-40B4-BE49-F238E27FC236}">
                <a16:creationId xmlns:a16="http://schemas.microsoft.com/office/drawing/2014/main" id="{FE90EC81-57CA-8558-6684-8D2BAD9F0164}"/>
              </a:ext>
            </a:extLst>
          </p:cNvPr>
          <p:cNvSpPr txBox="1">
            <a:spLocks/>
          </p:cNvSpPr>
          <p:nvPr/>
        </p:nvSpPr>
        <p:spPr>
          <a:xfrm>
            <a:off x="3512464" y="4859763"/>
            <a:ext cx="4317040" cy="1990705"/>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 the abundances of different subpopulations of the same fish </a:t>
            </a:r>
            <a:r>
              <a:rPr lang="en-US" sz="2800" b="1" i="1" dirty="0">
                <a:solidFill>
                  <a:srgbClr val="C00000"/>
                </a:solidFill>
              </a:rPr>
              <a:t>vary</a:t>
            </a:r>
            <a:r>
              <a:rPr lang="en-US" sz="2800" i="1" dirty="0"/>
              <a:t> in space [and time]? </a:t>
            </a:r>
          </a:p>
        </p:txBody>
      </p:sp>
      <p:sp>
        <p:nvSpPr>
          <p:cNvPr id="4" name="Rectangle 3">
            <a:extLst>
              <a:ext uri="{FF2B5EF4-FFF2-40B4-BE49-F238E27FC236}">
                <a16:creationId xmlns:a16="http://schemas.microsoft.com/office/drawing/2014/main" id="{E7080C71-7646-CFD3-6331-026D32B6AF81}"/>
              </a:ext>
            </a:extLst>
          </p:cNvPr>
          <p:cNvSpPr/>
          <p:nvPr/>
        </p:nvSpPr>
        <p:spPr>
          <a:xfrm>
            <a:off x="3793511" y="58565"/>
            <a:ext cx="5836872" cy="1963694"/>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732134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C8E43B25-25AF-D355-C50C-16C5B3D414A1}"/>
              </a:ext>
            </a:extLst>
          </p:cNvPr>
          <p:cNvSpPr/>
          <p:nvPr/>
        </p:nvSpPr>
        <p:spPr>
          <a:xfrm>
            <a:off x="9901436" y="2563929"/>
            <a:ext cx="2290563" cy="544770"/>
          </a:xfrm>
          <a:prstGeom prst="rect">
            <a:avLst/>
          </a:prstGeom>
          <a:solidFill>
            <a:srgbClr val="FFFF00">
              <a:alpha val="4691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7" name="Group 16">
            <a:extLst>
              <a:ext uri="{FF2B5EF4-FFF2-40B4-BE49-F238E27FC236}">
                <a16:creationId xmlns:a16="http://schemas.microsoft.com/office/drawing/2014/main" id="{D350A056-6A7B-059F-9A8C-4C11A376F274}"/>
              </a:ext>
            </a:extLst>
          </p:cNvPr>
          <p:cNvGrpSpPr/>
          <p:nvPr/>
        </p:nvGrpSpPr>
        <p:grpSpPr>
          <a:xfrm>
            <a:off x="3450251" y="-71016"/>
            <a:ext cx="10020149" cy="6945094"/>
            <a:chOff x="3450251" y="-71016"/>
            <a:chExt cx="10020149" cy="6945094"/>
          </a:xfrm>
        </p:grpSpPr>
        <p:pic>
          <p:nvPicPr>
            <p:cNvPr id="18" name="Picture 4" descr="Population, Community, Habitat &amp; Ecosystem (4.1) | Edexcel IGCSE Biology  Revision Notes 2019 | Save My Exams">
              <a:extLst>
                <a:ext uri="{FF2B5EF4-FFF2-40B4-BE49-F238E27FC236}">
                  <a16:creationId xmlns:a16="http://schemas.microsoft.com/office/drawing/2014/main" id="{DA822127-4EE7-258D-A3E4-1CDF558EE19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396" r="52943" b="67021"/>
            <a:stretch/>
          </p:blipFill>
          <p:spPr bwMode="auto">
            <a:xfrm>
              <a:off x="5306466" y="965961"/>
              <a:ext cx="3198011" cy="113724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Population, Community, Habitat &amp; Ecosystem (4.1) | Edexcel IGCSE Biology  Revision Notes 2019 | Save My Exams">
              <a:extLst>
                <a:ext uri="{FF2B5EF4-FFF2-40B4-BE49-F238E27FC236}">
                  <a16:creationId xmlns:a16="http://schemas.microsoft.com/office/drawing/2014/main" id="{9B138E4C-65FB-CA3B-B498-90E6C4DD11C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7054110" y="3473179"/>
              <a:ext cx="2900735" cy="175585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Population, Community, Habitat &amp; Ecosystem (4.1) | Edexcel IGCSE Biology  Revision Notes 2019 | Save My Exams">
              <a:extLst>
                <a:ext uri="{FF2B5EF4-FFF2-40B4-BE49-F238E27FC236}">
                  <a16:creationId xmlns:a16="http://schemas.microsoft.com/office/drawing/2014/main" id="{86A19450-3498-D54E-5928-C15E6D5CC97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6843223"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sp>
          <p:nvSpPr>
            <p:cNvPr id="21" name="Content Placeholder 2">
              <a:extLst>
                <a:ext uri="{FF2B5EF4-FFF2-40B4-BE49-F238E27FC236}">
                  <a16:creationId xmlns:a16="http://schemas.microsoft.com/office/drawing/2014/main" id="{E915D97F-6F34-7A59-93C6-CC9261944AEA}"/>
                </a:ext>
              </a:extLst>
            </p:cNvPr>
            <p:cNvSpPr txBox="1">
              <a:spLocks/>
            </p:cNvSpPr>
            <p:nvPr/>
          </p:nvSpPr>
          <p:spPr>
            <a:xfrm>
              <a:off x="8741750" y="130649"/>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individual</a:t>
              </a:r>
            </a:p>
          </p:txBody>
        </p:sp>
        <p:sp>
          <p:nvSpPr>
            <p:cNvPr id="22" name="Content Placeholder 2">
              <a:extLst>
                <a:ext uri="{FF2B5EF4-FFF2-40B4-BE49-F238E27FC236}">
                  <a16:creationId xmlns:a16="http://schemas.microsoft.com/office/drawing/2014/main" id="{28A9393D-E2C2-43F4-6DB5-7F97D4556B78}"/>
                </a:ext>
              </a:extLst>
            </p:cNvPr>
            <p:cNvSpPr txBox="1">
              <a:spLocks/>
            </p:cNvSpPr>
            <p:nvPr/>
          </p:nvSpPr>
          <p:spPr>
            <a:xfrm>
              <a:off x="8687680" y="1216168"/>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population</a:t>
              </a:r>
            </a:p>
          </p:txBody>
        </p:sp>
        <p:pic>
          <p:nvPicPr>
            <p:cNvPr id="23" name="Picture 4" descr="Population, Community, Habitat &amp; Ecosystem (4.1) | Edexcel IGCSE Biology  Revision Notes 2019 | Save My Exams">
              <a:extLst>
                <a:ext uri="{FF2B5EF4-FFF2-40B4-BE49-F238E27FC236}">
                  <a16:creationId xmlns:a16="http://schemas.microsoft.com/office/drawing/2014/main" id="{1FE0C73E-C3D3-0127-F177-4C04BA839AF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3910583" y="2038550"/>
              <a:ext cx="2887214" cy="117570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Population, Community, Habitat &amp; Ecosystem (4.1) | Edexcel IGCSE Biology  Revision Notes 2019 | Save My Exams">
              <a:extLst>
                <a:ext uri="{FF2B5EF4-FFF2-40B4-BE49-F238E27FC236}">
                  <a16:creationId xmlns:a16="http://schemas.microsoft.com/office/drawing/2014/main" id="{4DD6D233-FDE5-E03E-C296-61AD7BD9FC4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6967995" y="2178989"/>
              <a:ext cx="2887213" cy="1175706"/>
            </a:xfrm>
            <a:prstGeom prst="rect">
              <a:avLst/>
            </a:prstGeom>
            <a:noFill/>
            <a:extLst>
              <a:ext uri="{909E8E84-426E-40DD-AFC4-6F175D3DCCD1}">
                <a14:hiddenFill xmlns:a14="http://schemas.microsoft.com/office/drawing/2010/main">
                  <a:solidFill>
                    <a:srgbClr val="FFFFFF"/>
                  </a:solidFill>
                </a14:hiddenFill>
              </a:ext>
            </a:extLst>
          </p:spPr>
        </p:pic>
        <p:sp>
          <p:nvSpPr>
            <p:cNvPr id="25" name="Content Placeholder 2">
              <a:extLst>
                <a:ext uri="{FF2B5EF4-FFF2-40B4-BE49-F238E27FC236}">
                  <a16:creationId xmlns:a16="http://schemas.microsoft.com/office/drawing/2014/main" id="{08DCB554-77FF-699B-14FB-112A7200DB61}"/>
                </a:ext>
              </a:extLst>
            </p:cNvPr>
            <p:cNvSpPr txBox="1">
              <a:spLocks/>
            </p:cNvSpPr>
            <p:nvPr/>
          </p:nvSpPr>
          <p:spPr>
            <a:xfrm>
              <a:off x="8741750" y="2587892"/>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metapopulation</a:t>
              </a:r>
            </a:p>
          </p:txBody>
        </p:sp>
        <p:pic>
          <p:nvPicPr>
            <p:cNvPr id="26" name="Picture 4" descr="Population, Community, Habitat &amp; Ecosystem (4.1) | Edexcel IGCSE Biology  Revision Notes 2019 | Save My Exams">
              <a:extLst>
                <a:ext uri="{FF2B5EF4-FFF2-40B4-BE49-F238E27FC236}">
                  <a16:creationId xmlns:a16="http://schemas.microsoft.com/office/drawing/2014/main" id="{D22D7890-0562-D5C1-40C8-CAF4105A00C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4232633" y="3362603"/>
              <a:ext cx="2999724" cy="181577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descr="Population, Community, Habitat &amp; Ecosystem (4.1) | Edexcel IGCSE Biology  Revision Notes 2019 | Save My Exams">
              <a:extLst>
                <a:ext uri="{FF2B5EF4-FFF2-40B4-BE49-F238E27FC236}">
                  <a16:creationId xmlns:a16="http://schemas.microsoft.com/office/drawing/2014/main" id="{387857E5-FAFA-448B-D304-B19149CF0EB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3450251"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Population, Community, Habitat &amp; Ecosystem (4.1) | Edexcel IGCSE Biology  Revision Notes 2019 | Save My Exams">
              <a:extLst>
                <a:ext uri="{FF2B5EF4-FFF2-40B4-BE49-F238E27FC236}">
                  <a16:creationId xmlns:a16="http://schemas.microsoft.com/office/drawing/2014/main" id="{742D99F0-A47A-2A40-537B-FC3F74E8601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2943" b="88549"/>
            <a:stretch/>
          </p:blipFill>
          <p:spPr bwMode="auto">
            <a:xfrm>
              <a:off x="5244217" y="-71016"/>
              <a:ext cx="3198011" cy="785331"/>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Straight Connector 28">
              <a:extLst>
                <a:ext uri="{FF2B5EF4-FFF2-40B4-BE49-F238E27FC236}">
                  <a16:creationId xmlns:a16="http://schemas.microsoft.com/office/drawing/2014/main" id="{FA6E552B-84A2-4B62-CA1D-DEFFAB541F11}"/>
                </a:ext>
              </a:extLst>
            </p:cNvPr>
            <p:cNvCxnSpPr>
              <a:cxnSpLocks/>
            </p:cNvCxnSpPr>
            <p:nvPr/>
          </p:nvCxnSpPr>
          <p:spPr>
            <a:xfrm>
              <a:off x="4321251" y="832502"/>
              <a:ext cx="772159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B4969F8-191C-ED32-6648-A9AE2950098A}"/>
                </a:ext>
              </a:extLst>
            </p:cNvPr>
            <p:cNvCxnSpPr>
              <a:cxnSpLocks/>
            </p:cNvCxnSpPr>
            <p:nvPr/>
          </p:nvCxnSpPr>
          <p:spPr>
            <a:xfrm>
              <a:off x="3848453" y="2119495"/>
              <a:ext cx="819439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9BFB9EA-64BC-3C64-0B10-BF8D69A056D5}"/>
                </a:ext>
              </a:extLst>
            </p:cNvPr>
            <p:cNvCxnSpPr>
              <a:cxnSpLocks/>
            </p:cNvCxnSpPr>
            <p:nvPr/>
          </p:nvCxnSpPr>
          <p:spPr>
            <a:xfrm>
              <a:off x="3599234" y="3407473"/>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878441F-E8D2-2820-D7A6-B43950F04EB4}"/>
                </a:ext>
              </a:extLst>
            </p:cNvPr>
            <p:cNvCxnSpPr>
              <a:cxnSpLocks/>
            </p:cNvCxnSpPr>
            <p:nvPr/>
          </p:nvCxnSpPr>
          <p:spPr>
            <a:xfrm>
              <a:off x="3599234" y="4910587"/>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Content Placeholder 2">
              <a:extLst>
                <a:ext uri="{FF2B5EF4-FFF2-40B4-BE49-F238E27FC236}">
                  <a16:creationId xmlns:a16="http://schemas.microsoft.com/office/drawing/2014/main" id="{44EC3827-5BCD-6D7A-4E65-285A814E949F}"/>
                </a:ext>
              </a:extLst>
            </p:cNvPr>
            <p:cNvSpPr txBox="1">
              <a:spLocks/>
            </p:cNvSpPr>
            <p:nvPr/>
          </p:nvSpPr>
          <p:spPr>
            <a:xfrm>
              <a:off x="8687680" y="3959616"/>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community</a:t>
              </a:r>
            </a:p>
          </p:txBody>
        </p:sp>
        <p:sp>
          <p:nvSpPr>
            <p:cNvPr id="34" name="Content Placeholder 2">
              <a:extLst>
                <a:ext uri="{FF2B5EF4-FFF2-40B4-BE49-F238E27FC236}">
                  <a16:creationId xmlns:a16="http://schemas.microsoft.com/office/drawing/2014/main" id="{4A1DDD69-3ABE-5D71-BFC7-712DAF15712C}"/>
                </a:ext>
              </a:extLst>
            </p:cNvPr>
            <p:cNvSpPr txBox="1">
              <a:spLocks/>
            </p:cNvSpPr>
            <p:nvPr/>
          </p:nvSpPr>
          <p:spPr>
            <a:xfrm>
              <a:off x="8813086" y="5539380"/>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ecosystem</a:t>
              </a:r>
            </a:p>
          </p:txBody>
        </p:sp>
      </p:grpSp>
      <p:sp>
        <p:nvSpPr>
          <p:cNvPr id="47" name="Content Placeholder 2">
            <a:extLst>
              <a:ext uri="{FF2B5EF4-FFF2-40B4-BE49-F238E27FC236}">
                <a16:creationId xmlns:a16="http://schemas.microsoft.com/office/drawing/2014/main" id="{891B9985-BD55-65EB-0CEA-A3843DA14522}"/>
              </a:ext>
            </a:extLst>
          </p:cNvPr>
          <p:cNvSpPr txBox="1">
            <a:spLocks/>
          </p:cNvSpPr>
          <p:nvPr/>
        </p:nvSpPr>
        <p:spPr>
          <a:xfrm>
            <a:off x="77342" y="65150"/>
            <a:ext cx="3910519"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b="1" dirty="0">
                <a:solidFill>
                  <a:srgbClr val="C00000"/>
                </a:solidFill>
              </a:rPr>
              <a:t>Metapopulation</a:t>
            </a:r>
            <a:r>
              <a:rPr lang="en-US" sz="2800" dirty="0"/>
              <a:t> = sub-populations of conspecifics connected by migration or dispersal</a:t>
            </a:r>
          </a:p>
        </p:txBody>
      </p:sp>
      <p:sp>
        <p:nvSpPr>
          <p:cNvPr id="77" name="Rectangle 76">
            <a:extLst>
              <a:ext uri="{FF2B5EF4-FFF2-40B4-BE49-F238E27FC236}">
                <a16:creationId xmlns:a16="http://schemas.microsoft.com/office/drawing/2014/main" id="{FE658665-BA10-1912-5067-C739CB419E1E}"/>
              </a:ext>
            </a:extLst>
          </p:cNvPr>
          <p:cNvSpPr/>
          <p:nvPr/>
        </p:nvSpPr>
        <p:spPr>
          <a:xfrm>
            <a:off x="3395734" y="3472972"/>
            <a:ext cx="6679761" cy="3331776"/>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5CD3E540-DFE8-21CF-38B8-E8CB380F1C0E}"/>
              </a:ext>
            </a:extLst>
          </p:cNvPr>
          <p:cNvSpPr/>
          <p:nvPr/>
        </p:nvSpPr>
        <p:spPr>
          <a:xfrm>
            <a:off x="10073748" y="4841257"/>
            <a:ext cx="287219" cy="1963491"/>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Content Placeholder 2">
            <a:extLst>
              <a:ext uri="{FF2B5EF4-FFF2-40B4-BE49-F238E27FC236}">
                <a16:creationId xmlns:a16="http://schemas.microsoft.com/office/drawing/2014/main" id="{F0B931F1-4D22-EF46-5B2B-6ED1CDD38B95}"/>
              </a:ext>
            </a:extLst>
          </p:cNvPr>
          <p:cNvSpPr txBox="1">
            <a:spLocks/>
          </p:cNvSpPr>
          <p:nvPr/>
        </p:nvSpPr>
        <p:spPr>
          <a:xfrm>
            <a:off x="3512464" y="4859763"/>
            <a:ext cx="4317040" cy="1990705"/>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 the abundances of different subpopulations of the same fish </a:t>
            </a:r>
            <a:r>
              <a:rPr lang="en-US" sz="2800" b="1" i="1" dirty="0">
                <a:solidFill>
                  <a:srgbClr val="C00000"/>
                </a:solidFill>
              </a:rPr>
              <a:t>vary</a:t>
            </a:r>
            <a:r>
              <a:rPr lang="en-US" sz="2800" i="1" dirty="0"/>
              <a:t> in space [and time]? </a:t>
            </a:r>
          </a:p>
        </p:txBody>
      </p:sp>
      <p:grpSp>
        <p:nvGrpSpPr>
          <p:cNvPr id="154" name="Group 153">
            <a:extLst>
              <a:ext uri="{FF2B5EF4-FFF2-40B4-BE49-F238E27FC236}">
                <a16:creationId xmlns:a16="http://schemas.microsoft.com/office/drawing/2014/main" id="{A48ED7E9-C00A-D42D-F36E-519B2A063D9B}"/>
              </a:ext>
            </a:extLst>
          </p:cNvPr>
          <p:cNvGrpSpPr/>
          <p:nvPr/>
        </p:nvGrpSpPr>
        <p:grpSpPr>
          <a:xfrm>
            <a:off x="274415" y="1664489"/>
            <a:ext cx="3543351" cy="5605703"/>
            <a:chOff x="274415" y="1664489"/>
            <a:chExt cx="3543351" cy="5605703"/>
          </a:xfrm>
        </p:grpSpPr>
        <p:grpSp>
          <p:nvGrpSpPr>
            <p:cNvPr id="155" name="Group 154">
              <a:extLst>
                <a:ext uri="{FF2B5EF4-FFF2-40B4-BE49-F238E27FC236}">
                  <a16:creationId xmlns:a16="http://schemas.microsoft.com/office/drawing/2014/main" id="{1EF29BD7-8A94-3111-EB6E-94C2128F527C}"/>
                </a:ext>
              </a:extLst>
            </p:cNvPr>
            <p:cNvGrpSpPr/>
            <p:nvPr/>
          </p:nvGrpSpPr>
          <p:grpSpPr>
            <a:xfrm>
              <a:off x="1987693" y="4979094"/>
              <a:ext cx="1337248" cy="1871374"/>
              <a:chOff x="839593" y="1810193"/>
              <a:chExt cx="1622460" cy="2111987"/>
            </a:xfrm>
          </p:grpSpPr>
          <p:sp>
            <p:nvSpPr>
              <p:cNvPr id="186" name="Rectangle 185">
                <a:extLst>
                  <a:ext uri="{FF2B5EF4-FFF2-40B4-BE49-F238E27FC236}">
                    <a16:creationId xmlns:a16="http://schemas.microsoft.com/office/drawing/2014/main" id="{B4643A3A-A603-43F0-98A8-281CDCED4CA3}"/>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starfish</a:t>
                </a:r>
                <a:r>
                  <a:rPr lang="en-US" baseline="-25000" dirty="0"/>
                  <a:t>3</a:t>
                </a:r>
              </a:p>
              <a:p>
                <a:pPr algn="ctr"/>
                <a:r>
                  <a:rPr lang="en-US" dirty="0"/>
                  <a:t>(x</a:t>
                </a:r>
                <a:r>
                  <a:rPr lang="en-US" baseline="-25000" dirty="0"/>
                  <a:t>3</a:t>
                </a:r>
                <a:r>
                  <a:rPr lang="en-US" dirty="0"/>
                  <a:t>)</a:t>
                </a:r>
              </a:p>
            </p:txBody>
          </p:sp>
          <p:cxnSp>
            <p:nvCxnSpPr>
              <p:cNvPr id="187" name="Curved Connector 186">
                <a:extLst>
                  <a:ext uri="{FF2B5EF4-FFF2-40B4-BE49-F238E27FC236}">
                    <a16:creationId xmlns:a16="http://schemas.microsoft.com/office/drawing/2014/main" id="{2D6864FC-CDF9-0A3E-26B9-738FBC80F965}"/>
                  </a:ext>
                </a:extLst>
              </p:cNvPr>
              <p:cNvCxnSpPr>
                <a:cxnSpLocks/>
                <a:stCxn id="186"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8" name="Picture 187">
                <a:extLst>
                  <a:ext uri="{FF2B5EF4-FFF2-40B4-BE49-F238E27FC236}">
                    <a16:creationId xmlns:a16="http://schemas.microsoft.com/office/drawing/2014/main" id="{94D281DE-5646-1944-EBBE-F72E2CC03FF4}"/>
                  </a:ext>
                </a:extLst>
              </p:cNvPr>
              <p:cNvPicPr>
                <a:picLocks noChangeAspect="1"/>
              </p:cNvPicPr>
              <p:nvPr/>
            </p:nvPicPr>
            <p:blipFill>
              <a:blip r:embed="rId4"/>
              <a:stretch>
                <a:fillRect/>
              </a:stretch>
            </p:blipFill>
            <p:spPr>
              <a:xfrm>
                <a:off x="2117343" y="1810193"/>
                <a:ext cx="344710" cy="369332"/>
              </a:xfrm>
              <a:prstGeom prst="rect">
                <a:avLst/>
              </a:prstGeom>
            </p:spPr>
          </p:pic>
          <p:pic>
            <p:nvPicPr>
              <p:cNvPr id="189" name="Picture 188">
                <a:extLst>
                  <a:ext uri="{FF2B5EF4-FFF2-40B4-BE49-F238E27FC236}">
                    <a16:creationId xmlns:a16="http://schemas.microsoft.com/office/drawing/2014/main" id="{33846E87-7212-6489-C8F5-4E397107B3DF}"/>
                  </a:ext>
                </a:extLst>
              </p:cNvPr>
              <p:cNvPicPr>
                <a:picLocks noChangeAspect="1"/>
              </p:cNvPicPr>
              <p:nvPr/>
            </p:nvPicPr>
            <p:blipFill>
              <a:blip r:embed="rId5"/>
              <a:stretch>
                <a:fillRect/>
              </a:stretch>
            </p:blipFill>
            <p:spPr>
              <a:xfrm>
                <a:off x="1579079" y="3503080"/>
                <a:ext cx="266700" cy="419100"/>
              </a:xfrm>
              <a:prstGeom prst="rect">
                <a:avLst/>
              </a:prstGeom>
            </p:spPr>
          </p:pic>
          <p:cxnSp>
            <p:nvCxnSpPr>
              <p:cNvPr id="190" name="Curved Connector 189">
                <a:extLst>
                  <a:ext uri="{FF2B5EF4-FFF2-40B4-BE49-F238E27FC236}">
                    <a16:creationId xmlns:a16="http://schemas.microsoft.com/office/drawing/2014/main" id="{8826368A-F4AD-308C-2A6D-77293F020364}"/>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56" name="Group 155">
              <a:extLst>
                <a:ext uri="{FF2B5EF4-FFF2-40B4-BE49-F238E27FC236}">
                  <a16:creationId xmlns:a16="http://schemas.microsoft.com/office/drawing/2014/main" id="{1EDDA836-A112-3659-8C0C-47E1A435343F}"/>
                </a:ext>
              </a:extLst>
            </p:cNvPr>
            <p:cNvGrpSpPr/>
            <p:nvPr/>
          </p:nvGrpSpPr>
          <p:grpSpPr>
            <a:xfrm>
              <a:off x="274415" y="3527977"/>
              <a:ext cx="1337248" cy="1871374"/>
              <a:chOff x="839593" y="1810193"/>
              <a:chExt cx="1622460" cy="2111987"/>
            </a:xfrm>
          </p:grpSpPr>
          <p:sp>
            <p:nvSpPr>
              <p:cNvPr id="181" name="Rectangle 180">
                <a:extLst>
                  <a:ext uri="{FF2B5EF4-FFF2-40B4-BE49-F238E27FC236}">
                    <a16:creationId xmlns:a16="http://schemas.microsoft.com/office/drawing/2014/main" id="{A9CD04A4-EC6E-5A99-2186-281F4251754B}"/>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starfish</a:t>
                </a:r>
                <a:r>
                  <a:rPr lang="en-US" baseline="-25000" dirty="0"/>
                  <a:t>2</a:t>
                </a:r>
              </a:p>
              <a:p>
                <a:pPr algn="ctr"/>
                <a:r>
                  <a:rPr lang="en-US" dirty="0"/>
                  <a:t>(x</a:t>
                </a:r>
                <a:r>
                  <a:rPr lang="en-US" baseline="-25000" dirty="0"/>
                  <a:t>2</a:t>
                </a:r>
                <a:r>
                  <a:rPr lang="en-US" dirty="0"/>
                  <a:t>)</a:t>
                </a:r>
              </a:p>
            </p:txBody>
          </p:sp>
          <p:cxnSp>
            <p:nvCxnSpPr>
              <p:cNvPr id="182" name="Curved Connector 181">
                <a:extLst>
                  <a:ext uri="{FF2B5EF4-FFF2-40B4-BE49-F238E27FC236}">
                    <a16:creationId xmlns:a16="http://schemas.microsoft.com/office/drawing/2014/main" id="{32A3B905-7C2F-996A-E095-30D9F921A639}"/>
                  </a:ext>
                </a:extLst>
              </p:cNvPr>
              <p:cNvCxnSpPr>
                <a:cxnSpLocks/>
                <a:stCxn id="181"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3" name="Picture 182">
                <a:extLst>
                  <a:ext uri="{FF2B5EF4-FFF2-40B4-BE49-F238E27FC236}">
                    <a16:creationId xmlns:a16="http://schemas.microsoft.com/office/drawing/2014/main" id="{C7BE7C2D-7999-131C-F615-F2918DF4B175}"/>
                  </a:ext>
                </a:extLst>
              </p:cNvPr>
              <p:cNvPicPr>
                <a:picLocks noChangeAspect="1"/>
              </p:cNvPicPr>
              <p:nvPr/>
            </p:nvPicPr>
            <p:blipFill>
              <a:blip r:embed="rId4"/>
              <a:stretch>
                <a:fillRect/>
              </a:stretch>
            </p:blipFill>
            <p:spPr>
              <a:xfrm>
                <a:off x="2117343" y="1810193"/>
                <a:ext cx="344710" cy="369332"/>
              </a:xfrm>
              <a:prstGeom prst="rect">
                <a:avLst/>
              </a:prstGeom>
            </p:spPr>
          </p:pic>
          <p:pic>
            <p:nvPicPr>
              <p:cNvPr id="184" name="Picture 183">
                <a:extLst>
                  <a:ext uri="{FF2B5EF4-FFF2-40B4-BE49-F238E27FC236}">
                    <a16:creationId xmlns:a16="http://schemas.microsoft.com/office/drawing/2014/main" id="{F4B411D1-EC13-508C-C3C7-441845295899}"/>
                  </a:ext>
                </a:extLst>
              </p:cNvPr>
              <p:cNvPicPr>
                <a:picLocks noChangeAspect="1"/>
              </p:cNvPicPr>
              <p:nvPr/>
            </p:nvPicPr>
            <p:blipFill>
              <a:blip r:embed="rId5"/>
              <a:stretch>
                <a:fillRect/>
              </a:stretch>
            </p:blipFill>
            <p:spPr>
              <a:xfrm>
                <a:off x="1579079" y="3503080"/>
                <a:ext cx="266700" cy="419100"/>
              </a:xfrm>
              <a:prstGeom prst="rect">
                <a:avLst/>
              </a:prstGeom>
            </p:spPr>
          </p:pic>
          <p:cxnSp>
            <p:nvCxnSpPr>
              <p:cNvPr id="185" name="Curved Connector 184">
                <a:extLst>
                  <a:ext uri="{FF2B5EF4-FFF2-40B4-BE49-F238E27FC236}">
                    <a16:creationId xmlns:a16="http://schemas.microsoft.com/office/drawing/2014/main" id="{56D0F26A-B286-E9EA-F009-87B6C987C9DD}"/>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57" name="Group 156">
              <a:extLst>
                <a:ext uri="{FF2B5EF4-FFF2-40B4-BE49-F238E27FC236}">
                  <a16:creationId xmlns:a16="http://schemas.microsoft.com/office/drawing/2014/main" id="{5DBD6936-9D86-AA66-CF05-7BB4DCDE1C2C}"/>
                </a:ext>
              </a:extLst>
            </p:cNvPr>
            <p:cNvGrpSpPr/>
            <p:nvPr/>
          </p:nvGrpSpPr>
          <p:grpSpPr>
            <a:xfrm>
              <a:off x="1893022" y="1911000"/>
              <a:ext cx="1337248" cy="1871374"/>
              <a:chOff x="839593" y="1810193"/>
              <a:chExt cx="1622460" cy="2111987"/>
            </a:xfrm>
          </p:grpSpPr>
          <p:sp>
            <p:nvSpPr>
              <p:cNvPr id="176" name="Rectangle 175">
                <a:extLst>
                  <a:ext uri="{FF2B5EF4-FFF2-40B4-BE49-F238E27FC236}">
                    <a16:creationId xmlns:a16="http://schemas.microsoft.com/office/drawing/2014/main" id="{FDBAAB9C-42ED-5230-D22E-FF2CCF5556FA}"/>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starfish</a:t>
                </a:r>
                <a:r>
                  <a:rPr lang="en-US" baseline="-25000" dirty="0"/>
                  <a:t>1</a:t>
                </a:r>
              </a:p>
              <a:p>
                <a:pPr algn="ctr"/>
                <a:r>
                  <a:rPr lang="en-US" dirty="0"/>
                  <a:t>(x</a:t>
                </a:r>
                <a:r>
                  <a:rPr lang="en-US" baseline="-25000" dirty="0"/>
                  <a:t>1</a:t>
                </a:r>
                <a:r>
                  <a:rPr lang="en-US" dirty="0"/>
                  <a:t>)</a:t>
                </a:r>
              </a:p>
            </p:txBody>
          </p:sp>
          <p:cxnSp>
            <p:nvCxnSpPr>
              <p:cNvPr id="177" name="Curved Connector 176">
                <a:extLst>
                  <a:ext uri="{FF2B5EF4-FFF2-40B4-BE49-F238E27FC236}">
                    <a16:creationId xmlns:a16="http://schemas.microsoft.com/office/drawing/2014/main" id="{FF8D8A29-574B-537C-198D-79F0E00A64B6}"/>
                  </a:ext>
                </a:extLst>
              </p:cNvPr>
              <p:cNvCxnSpPr>
                <a:cxnSpLocks/>
                <a:stCxn id="176"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78" name="Picture 177">
                <a:extLst>
                  <a:ext uri="{FF2B5EF4-FFF2-40B4-BE49-F238E27FC236}">
                    <a16:creationId xmlns:a16="http://schemas.microsoft.com/office/drawing/2014/main" id="{2EB37219-DA3B-4BCC-16FD-66DA5A0792B9}"/>
                  </a:ext>
                </a:extLst>
              </p:cNvPr>
              <p:cNvPicPr>
                <a:picLocks noChangeAspect="1"/>
              </p:cNvPicPr>
              <p:nvPr/>
            </p:nvPicPr>
            <p:blipFill>
              <a:blip r:embed="rId4"/>
              <a:stretch>
                <a:fillRect/>
              </a:stretch>
            </p:blipFill>
            <p:spPr>
              <a:xfrm>
                <a:off x="2117343" y="1810193"/>
                <a:ext cx="344710" cy="369332"/>
              </a:xfrm>
              <a:prstGeom prst="rect">
                <a:avLst/>
              </a:prstGeom>
            </p:spPr>
          </p:pic>
          <p:pic>
            <p:nvPicPr>
              <p:cNvPr id="179" name="Picture 178">
                <a:extLst>
                  <a:ext uri="{FF2B5EF4-FFF2-40B4-BE49-F238E27FC236}">
                    <a16:creationId xmlns:a16="http://schemas.microsoft.com/office/drawing/2014/main" id="{E5DCBA38-496C-AFB3-DE6F-F8E125F82A8E}"/>
                  </a:ext>
                </a:extLst>
              </p:cNvPr>
              <p:cNvPicPr>
                <a:picLocks noChangeAspect="1"/>
              </p:cNvPicPr>
              <p:nvPr/>
            </p:nvPicPr>
            <p:blipFill>
              <a:blip r:embed="rId5"/>
              <a:stretch>
                <a:fillRect/>
              </a:stretch>
            </p:blipFill>
            <p:spPr>
              <a:xfrm>
                <a:off x="1579079" y="3503080"/>
                <a:ext cx="266700" cy="419100"/>
              </a:xfrm>
              <a:prstGeom prst="rect">
                <a:avLst/>
              </a:prstGeom>
            </p:spPr>
          </p:pic>
          <p:cxnSp>
            <p:nvCxnSpPr>
              <p:cNvPr id="180" name="Curved Connector 179">
                <a:extLst>
                  <a:ext uri="{FF2B5EF4-FFF2-40B4-BE49-F238E27FC236}">
                    <a16:creationId xmlns:a16="http://schemas.microsoft.com/office/drawing/2014/main" id="{2CD3E4BD-F88A-4E57-123B-65EFBFB7C307}"/>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58" name="Rectangle 157">
              <a:extLst>
                <a:ext uri="{FF2B5EF4-FFF2-40B4-BE49-F238E27FC236}">
                  <a16:creationId xmlns:a16="http://schemas.microsoft.com/office/drawing/2014/main" id="{0C5BAE3E-241A-7F85-B8F8-C0059D9F4596}"/>
                </a:ext>
              </a:extLst>
            </p:cNvPr>
            <p:cNvSpPr/>
            <p:nvPr/>
          </p:nvSpPr>
          <p:spPr>
            <a:xfrm>
              <a:off x="2780241" y="1664489"/>
              <a:ext cx="959200" cy="104592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159" name="Rectangle 158">
              <a:extLst>
                <a:ext uri="{FF2B5EF4-FFF2-40B4-BE49-F238E27FC236}">
                  <a16:creationId xmlns:a16="http://schemas.microsoft.com/office/drawing/2014/main" id="{7B70CD9C-3614-707E-E87A-A285C0C7A181}"/>
                </a:ext>
              </a:extLst>
            </p:cNvPr>
            <p:cNvSpPr/>
            <p:nvPr/>
          </p:nvSpPr>
          <p:spPr>
            <a:xfrm>
              <a:off x="2271906" y="3183566"/>
              <a:ext cx="959200" cy="104592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160" name="Rectangle 159">
              <a:extLst>
                <a:ext uri="{FF2B5EF4-FFF2-40B4-BE49-F238E27FC236}">
                  <a16:creationId xmlns:a16="http://schemas.microsoft.com/office/drawing/2014/main" id="{70A85A6C-69E1-36B5-6589-834F85A110BB}"/>
                </a:ext>
              </a:extLst>
            </p:cNvPr>
            <p:cNvSpPr/>
            <p:nvPr/>
          </p:nvSpPr>
          <p:spPr>
            <a:xfrm>
              <a:off x="1164430" y="3238080"/>
              <a:ext cx="959200" cy="104592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a:t>
              </a:r>
            </a:p>
          </p:txBody>
        </p:sp>
        <p:sp>
          <p:nvSpPr>
            <p:cNvPr id="161" name="Rectangle 160">
              <a:extLst>
                <a:ext uri="{FF2B5EF4-FFF2-40B4-BE49-F238E27FC236}">
                  <a16:creationId xmlns:a16="http://schemas.microsoft.com/office/drawing/2014/main" id="{3E5E53AD-39C1-B4A0-10C3-29F3173C093A}"/>
                </a:ext>
              </a:extLst>
            </p:cNvPr>
            <p:cNvSpPr/>
            <p:nvPr/>
          </p:nvSpPr>
          <p:spPr>
            <a:xfrm>
              <a:off x="651454" y="4814950"/>
              <a:ext cx="959200" cy="104592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a:t>
              </a:r>
            </a:p>
          </p:txBody>
        </p:sp>
        <p:sp>
          <p:nvSpPr>
            <p:cNvPr id="162" name="Rectangle 161">
              <a:extLst>
                <a:ext uri="{FF2B5EF4-FFF2-40B4-BE49-F238E27FC236}">
                  <a16:creationId xmlns:a16="http://schemas.microsoft.com/office/drawing/2014/main" id="{06B3C34B-3663-07FC-E6E2-AAC51219B8F3}"/>
                </a:ext>
              </a:extLst>
            </p:cNvPr>
            <p:cNvSpPr/>
            <p:nvPr/>
          </p:nvSpPr>
          <p:spPr>
            <a:xfrm>
              <a:off x="2858566" y="4670548"/>
              <a:ext cx="959200" cy="104592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sp>
          <p:nvSpPr>
            <p:cNvPr id="163" name="Rectangle 162">
              <a:extLst>
                <a:ext uri="{FF2B5EF4-FFF2-40B4-BE49-F238E27FC236}">
                  <a16:creationId xmlns:a16="http://schemas.microsoft.com/office/drawing/2014/main" id="{82B5B10F-FFD9-4FFF-3E00-CA016DE25B93}"/>
                </a:ext>
              </a:extLst>
            </p:cNvPr>
            <p:cNvSpPr/>
            <p:nvPr/>
          </p:nvSpPr>
          <p:spPr>
            <a:xfrm>
              <a:off x="2386135" y="6224266"/>
              <a:ext cx="959200" cy="104592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cxnSp>
          <p:nvCxnSpPr>
            <p:cNvPr id="164" name="Curved Connector 163">
              <a:extLst>
                <a:ext uri="{FF2B5EF4-FFF2-40B4-BE49-F238E27FC236}">
                  <a16:creationId xmlns:a16="http://schemas.microsoft.com/office/drawing/2014/main" id="{CCB23215-D8F3-6779-5079-A4E840088A48}"/>
                </a:ext>
              </a:extLst>
            </p:cNvPr>
            <p:cNvCxnSpPr>
              <a:cxnSpLocks/>
            </p:cNvCxnSpPr>
            <p:nvPr/>
          </p:nvCxnSpPr>
          <p:spPr>
            <a:xfrm rot="10800000" flipV="1">
              <a:off x="651455" y="2755224"/>
              <a:ext cx="1194139" cy="1027150"/>
            </a:xfrm>
            <a:prstGeom prst="curvedConnector3">
              <a:avLst>
                <a:gd name="adj1" fmla="val 107023"/>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5" name="Curved Connector 164">
              <a:extLst>
                <a:ext uri="{FF2B5EF4-FFF2-40B4-BE49-F238E27FC236}">
                  <a16:creationId xmlns:a16="http://schemas.microsoft.com/office/drawing/2014/main" id="{03EA2B08-3EFB-DFC6-DF39-91405D346241}"/>
                </a:ext>
              </a:extLst>
            </p:cNvPr>
            <p:cNvCxnSpPr>
              <a:cxnSpLocks/>
            </p:cNvCxnSpPr>
            <p:nvPr/>
          </p:nvCxnSpPr>
          <p:spPr>
            <a:xfrm>
              <a:off x="683881" y="4917553"/>
              <a:ext cx="1208132" cy="943325"/>
            </a:xfrm>
            <a:prstGeom prst="curvedConnector3">
              <a:avLst>
                <a:gd name="adj1" fmla="val -27297"/>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6" name="Curved Connector 165">
              <a:extLst>
                <a:ext uri="{FF2B5EF4-FFF2-40B4-BE49-F238E27FC236}">
                  <a16:creationId xmlns:a16="http://schemas.microsoft.com/office/drawing/2014/main" id="{9A85C1DE-A9B9-A2BC-4455-446C34A55427}"/>
                </a:ext>
              </a:extLst>
            </p:cNvPr>
            <p:cNvCxnSpPr>
              <a:cxnSpLocks/>
              <a:stCxn id="176" idx="3"/>
              <a:endCxn id="186" idx="3"/>
            </p:cNvCxnSpPr>
            <p:nvPr/>
          </p:nvCxnSpPr>
          <p:spPr>
            <a:xfrm>
              <a:off x="2852222" y="2769630"/>
              <a:ext cx="94671" cy="3068094"/>
            </a:xfrm>
            <a:prstGeom prst="curvedConnector3">
              <a:avLst>
                <a:gd name="adj1" fmla="val 97853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7" name="Curved Connector 166">
              <a:extLst>
                <a:ext uri="{FF2B5EF4-FFF2-40B4-BE49-F238E27FC236}">
                  <a16:creationId xmlns:a16="http://schemas.microsoft.com/office/drawing/2014/main" id="{7E5B195A-6820-04A9-4EAF-B265AF25F943}"/>
                </a:ext>
              </a:extLst>
            </p:cNvPr>
            <p:cNvCxnSpPr>
              <a:cxnSpLocks/>
              <a:stCxn id="186" idx="0"/>
              <a:endCxn id="176" idx="1"/>
            </p:cNvCxnSpPr>
            <p:nvPr/>
          </p:nvCxnSpPr>
          <p:spPr>
            <a:xfrm rot="16200000" flipV="1">
              <a:off x="907593" y="3755060"/>
              <a:ext cx="2545131" cy="574271"/>
            </a:xfrm>
            <a:prstGeom prst="curvedConnector4">
              <a:avLst>
                <a:gd name="adj1" fmla="val 34375"/>
                <a:gd name="adj2" fmla="val 126255"/>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8" name="Curved Connector 167">
              <a:extLst>
                <a:ext uri="{FF2B5EF4-FFF2-40B4-BE49-F238E27FC236}">
                  <a16:creationId xmlns:a16="http://schemas.microsoft.com/office/drawing/2014/main" id="{9D220502-ABFD-765D-4EFF-3D11DB6DD823}"/>
                </a:ext>
              </a:extLst>
            </p:cNvPr>
            <p:cNvCxnSpPr>
              <a:cxnSpLocks/>
              <a:stCxn id="186" idx="0"/>
            </p:cNvCxnSpPr>
            <p:nvPr/>
          </p:nvCxnSpPr>
          <p:spPr>
            <a:xfrm rot="16200000" flipV="1">
              <a:off x="1548820" y="4396287"/>
              <a:ext cx="673402" cy="1163545"/>
            </a:xfrm>
            <a:prstGeom prst="curved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9" name="Curved Connector 168">
              <a:extLst>
                <a:ext uri="{FF2B5EF4-FFF2-40B4-BE49-F238E27FC236}">
                  <a16:creationId xmlns:a16="http://schemas.microsoft.com/office/drawing/2014/main" id="{B60CB084-1A2A-F6D0-E332-7E0DB4489333}"/>
                </a:ext>
              </a:extLst>
            </p:cNvPr>
            <p:cNvCxnSpPr>
              <a:cxnSpLocks/>
              <a:endCxn id="176" idx="0"/>
            </p:cNvCxnSpPr>
            <p:nvPr/>
          </p:nvCxnSpPr>
          <p:spPr>
            <a:xfrm flipV="1">
              <a:off x="627740" y="2246667"/>
              <a:ext cx="1744882" cy="1514375"/>
            </a:xfrm>
            <a:prstGeom prst="curvedConnector4">
              <a:avLst>
                <a:gd name="adj1" fmla="val -22838"/>
                <a:gd name="adj2" fmla="val 115095"/>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0" name="TextBox 169">
                  <a:extLst>
                    <a:ext uri="{FF2B5EF4-FFF2-40B4-BE49-F238E27FC236}">
                      <a16:creationId xmlns:a16="http://schemas.microsoft.com/office/drawing/2014/main" id="{DBFCD816-9F5D-8620-EAEA-68018C26C9A2}"/>
                    </a:ext>
                  </a:extLst>
                </p:cNvPr>
                <p:cNvSpPr txBox="1"/>
                <p:nvPr/>
              </p:nvSpPr>
              <p:spPr>
                <a:xfrm>
                  <a:off x="610032" y="1835590"/>
                  <a:ext cx="28796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𝑑</m:t>
                            </m:r>
                          </m:e>
                          <m:sub>
                            <m:r>
                              <a:rPr lang="en-US" b="0" i="1" smtClean="0">
                                <a:latin typeface="Cambria Math" panose="02040503050406030204" pitchFamily="18" charset="0"/>
                              </a:rPr>
                              <m:t>1</m:t>
                            </m:r>
                          </m:sub>
                        </m:sSub>
                      </m:oMath>
                    </m:oMathPara>
                  </a14:m>
                  <a:endParaRPr lang="en-US" dirty="0"/>
                </a:p>
              </p:txBody>
            </p:sp>
          </mc:Choice>
          <mc:Fallback xmlns="">
            <p:sp>
              <p:nvSpPr>
                <p:cNvPr id="170" name="TextBox 169">
                  <a:extLst>
                    <a:ext uri="{FF2B5EF4-FFF2-40B4-BE49-F238E27FC236}">
                      <a16:creationId xmlns:a16="http://schemas.microsoft.com/office/drawing/2014/main" id="{DBFCD816-9F5D-8620-EAEA-68018C26C9A2}"/>
                    </a:ext>
                  </a:extLst>
                </p:cNvPr>
                <p:cNvSpPr txBox="1">
                  <a:spLocks noRot="1" noChangeAspect="1" noMove="1" noResize="1" noEditPoints="1" noAdjustHandles="1" noChangeArrowheads="1" noChangeShapeType="1" noTextEdit="1"/>
                </p:cNvSpPr>
                <p:nvPr/>
              </p:nvSpPr>
              <p:spPr>
                <a:xfrm>
                  <a:off x="610032" y="1835590"/>
                  <a:ext cx="287963" cy="276999"/>
                </a:xfrm>
                <a:prstGeom prst="rect">
                  <a:avLst/>
                </a:prstGeom>
                <a:blipFill>
                  <a:blip r:embed="rId6"/>
                  <a:stretch>
                    <a:fillRect l="-21739" r="-4348"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1" name="TextBox 170">
                  <a:extLst>
                    <a:ext uri="{FF2B5EF4-FFF2-40B4-BE49-F238E27FC236}">
                      <a16:creationId xmlns:a16="http://schemas.microsoft.com/office/drawing/2014/main" id="{BA3AB02E-3D0B-5F61-E84D-E4C333CEC19D}"/>
                    </a:ext>
                  </a:extLst>
                </p:cNvPr>
                <p:cNvSpPr txBox="1"/>
                <p:nvPr/>
              </p:nvSpPr>
              <p:spPr>
                <a:xfrm>
                  <a:off x="897995" y="2570506"/>
                  <a:ext cx="29328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𝑑</m:t>
                            </m:r>
                          </m:e>
                          <m:sub>
                            <m:r>
                              <a:rPr lang="en-US" b="0" i="1" smtClean="0">
                                <a:latin typeface="Cambria Math" panose="02040503050406030204" pitchFamily="18" charset="0"/>
                              </a:rPr>
                              <m:t>2</m:t>
                            </m:r>
                          </m:sub>
                        </m:sSub>
                      </m:oMath>
                    </m:oMathPara>
                  </a14:m>
                  <a:endParaRPr lang="en-US" dirty="0"/>
                </a:p>
              </p:txBody>
            </p:sp>
          </mc:Choice>
          <mc:Fallback xmlns="">
            <p:sp>
              <p:nvSpPr>
                <p:cNvPr id="171" name="TextBox 170">
                  <a:extLst>
                    <a:ext uri="{FF2B5EF4-FFF2-40B4-BE49-F238E27FC236}">
                      <a16:creationId xmlns:a16="http://schemas.microsoft.com/office/drawing/2014/main" id="{BA3AB02E-3D0B-5F61-E84D-E4C333CEC19D}"/>
                    </a:ext>
                  </a:extLst>
                </p:cNvPr>
                <p:cNvSpPr txBox="1">
                  <a:spLocks noRot="1" noChangeAspect="1" noMove="1" noResize="1" noEditPoints="1" noAdjustHandles="1" noChangeArrowheads="1" noChangeShapeType="1" noTextEdit="1"/>
                </p:cNvSpPr>
                <p:nvPr/>
              </p:nvSpPr>
              <p:spPr>
                <a:xfrm>
                  <a:off x="897995" y="2570506"/>
                  <a:ext cx="293285" cy="276999"/>
                </a:xfrm>
                <a:prstGeom prst="rect">
                  <a:avLst/>
                </a:prstGeom>
                <a:blipFill>
                  <a:blip r:embed="rId7"/>
                  <a:stretch>
                    <a:fillRect l="-16667" r="-8333"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2" name="TextBox 171">
                  <a:extLst>
                    <a:ext uri="{FF2B5EF4-FFF2-40B4-BE49-F238E27FC236}">
                      <a16:creationId xmlns:a16="http://schemas.microsoft.com/office/drawing/2014/main" id="{77271A01-3D74-3B0D-4BF0-0B76BE1AF7FE}"/>
                    </a:ext>
                  </a:extLst>
                </p:cNvPr>
                <p:cNvSpPr txBox="1"/>
                <p:nvPr/>
              </p:nvSpPr>
              <p:spPr>
                <a:xfrm>
                  <a:off x="1731431" y="4789719"/>
                  <a:ext cx="29328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𝑑</m:t>
                            </m:r>
                          </m:e>
                          <m:sub>
                            <m:r>
                              <a:rPr lang="en-US" b="0" i="1" smtClean="0">
                                <a:latin typeface="Cambria Math" panose="02040503050406030204" pitchFamily="18" charset="0"/>
                              </a:rPr>
                              <m:t>3</m:t>
                            </m:r>
                          </m:sub>
                        </m:sSub>
                      </m:oMath>
                    </m:oMathPara>
                  </a14:m>
                  <a:endParaRPr lang="en-US" dirty="0"/>
                </a:p>
              </p:txBody>
            </p:sp>
          </mc:Choice>
          <mc:Fallback xmlns="">
            <p:sp>
              <p:nvSpPr>
                <p:cNvPr id="172" name="TextBox 171">
                  <a:extLst>
                    <a:ext uri="{FF2B5EF4-FFF2-40B4-BE49-F238E27FC236}">
                      <a16:creationId xmlns:a16="http://schemas.microsoft.com/office/drawing/2014/main" id="{77271A01-3D74-3B0D-4BF0-0B76BE1AF7FE}"/>
                    </a:ext>
                  </a:extLst>
                </p:cNvPr>
                <p:cNvSpPr txBox="1">
                  <a:spLocks noRot="1" noChangeAspect="1" noMove="1" noResize="1" noEditPoints="1" noAdjustHandles="1" noChangeArrowheads="1" noChangeShapeType="1" noTextEdit="1"/>
                </p:cNvSpPr>
                <p:nvPr/>
              </p:nvSpPr>
              <p:spPr>
                <a:xfrm>
                  <a:off x="1731431" y="4789719"/>
                  <a:ext cx="293285" cy="276999"/>
                </a:xfrm>
                <a:prstGeom prst="rect">
                  <a:avLst/>
                </a:prstGeom>
                <a:blipFill>
                  <a:blip r:embed="rId8"/>
                  <a:stretch>
                    <a:fillRect l="-20833" r="-4167" b="-181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3" name="TextBox 172">
                  <a:extLst>
                    <a:ext uri="{FF2B5EF4-FFF2-40B4-BE49-F238E27FC236}">
                      <a16:creationId xmlns:a16="http://schemas.microsoft.com/office/drawing/2014/main" id="{793D40EA-F0A0-923C-4D0F-3981320C978D}"/>
                    </a:ext>
                  </a:extLst>
                </p:cNvPr>
                <p:cNvSpPr txBox="1"/>
                <p:nvPr/>
              </p:nvSpPr>
              <p:spPr>
                <a:xfrm>
                  <a:off x="710848" y="5757469"/>
                  <a:ext cx="29328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𝑑</m:t>
                            </m:r>
                          </m:e>
                          <m:sub>
                            <m:r>
                              <a:rPr lang="en-US" b="0" i="1" smtClean="0">
                                <a:latin typeface="Cambria Math" panose="02040503050406030204" pitchFamily="18" charset="0"/>
                              </a:rPr>
                              <m:t>4</m:t>
                            </m:r>
                          </m:sub>
                        </m:sSub>
                      </m:oMath>
                    </m:oMathPara>
                  </a14:m>
                  <a:endParaRPr lang="en-US" dirty="0"/>
                </a:p>
              </p:txBody>
            </p:sp>
          </mc:Choice>
          <mc:Fallback xmlns="">
            <p:sp>
              <p:nvSpPr>
                <p:cNvPr id="173" name="TextBox 172">
                  <a:extLst>
                    <a:ext uri="{FF2B5EF4-FFF2-40B4-BE49-F238E27FC236}">
                      <a16:creationId xmlns:a16="http://schemas.microsoft.com/office/drawing/2014/main" id="{793D40EA-F0A0-923C-4D0F-3981320C978D}"/>
                    </a:ext>
                  </a:extLst>
                </p:cNvPr>
                <p:cNvSpPr txBox="1">
                  <a:spLocks noRot="1" noChangeAspect="1" noMove="1" noResize="1" noEditPoints="1" noAdjustHandles="1" noChangeArrowheads="1" noChangeShapeType="1" noTextEdit="1"/>
                </p:cNvSpPr>
                <p:nvPr/>
              </p:nvSpPr>
              <p:spPr>
                <a:xfrm>
                  <a:off x="710848" y="5757469"/>
                  <a:ext cx="293285" cy="276999"/>
                </a:xfrm>
                <a:prstGeom prst="rect">
                  <a:avLst/>
                </a:prstGeom>
                <a:blipFill>
                  <a:blip r:embed="rId9"/>
                  <a:stretch>
                    <a:fillRect l="-20833" r="-4167"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4" name="TextBox 173">
                  <a:extLst>
                    <a:ext uri="{FF2B5EF4-FFF2-40B4-BE49-F238E27FC236}">
                      <a16:creationId xmlns:a16="http://schemas.microsoft.com/office/drawing/2014/main" id="{042029A4-989B-5F78-0771-41BC9DB50708}"/>
                    </a:ext>
                  </a:extLst>
                </p:cNvPr>
                <p:cNvSpPr txBox="1"/>
                <p:nvPr/>
              </p:nvSpPr>
              <p:spPr>
                <a:xfrm>
                  <a:off x="2032602" y="4100863"/>
                  <a:ext cx="29328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𝑑</m:t>
                            </m:r>
                          </m:e>
                          <m:sub>
                            <m:r>
                              <a:rPr lang="en-US" b="0" i="1" smtClean="0">
                                <a:latin typeface="Cambria Math" panose="02040503050406030204" pitchFamily="18" charset="0"/>
                              </a:rPr>
                              <m:t>5</m:t>
                            </m:r>
                          </m:sub>
                        </m:sSub>
                      </m:oMath>
                    </m:oMathPara>
                  </a14:m>
                  <a:endParaRPr lang="en-US" dirty="0"/>
                </a:p>
              </p:txBody>
            </p:sp>
          </mc:Choice>
          <mc:Fallback xmlns="">
            <p:sp>
              <p:nvSpPr>
                <p:cNvPr id="174" name="TextBox 173">
                  <a:extLst>
                    <a:ext uri="{FF2B5EF4-FFF2-40B4-BE49-F238E27FC236}">
                      <a16:creationId xmlns:a16="http://schemas.microsoft.com/office/drawing/2014/main" id="{042029A4-989B-5F78-0771-41BC9DB50708}"/>
                    </a:ext>
                  </a:extLst>
                </p:cNvPr>
                <p:cNvSpPr txBox="1">
                  <a:spLocks noRot="1" noChangeAspect="1" noMove="1" noResize="1" noEditPoints="1" noAdjustHandles="1" noChangeArrowheads="1" noChangeShapeType="1" noTextEdit="1"/>
                </p:cNvSpPr>
                <p:nvPr/>
              </p:nvSpPr>
              <p:spPr>
                <a:xfrm>
                  <a:off x="2032602" y="4100863"/>
                  <a:ext cx="293285" cy="276999"/>
                </a:xfrm>
                <a:prstGeom prst="rect">
                  <a:avLst/>
                </a:prstGeom>
                <a:blipFill>
                  <a:blip r:embed="rId10"/>
                  <a:stretch>
                    <a:fillRect l="-16000" r="-4000" b="-1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5" name="TextBox 174">
                  <a:extLst>
                    <a:ext uri="{FF2B5EF4-FFF2-40B4-BE49-F238E27FC236}">
                      <a16:creationId xmlns:a16="http://schemas.microsoft.com/office/drawing/2014/main" id="{C97BB1B2-EB54-E50D-7B7E-5680699BB801}"/>
                    </a:ext>
                  </a:extLst>
                </p:cNvPr>
                <p:cNvSpPr txBox="1"/>
                <p:nvPr/>
              </p:nvSpPr>
              <p:spPr>
                <a:xfrm>
                  <a:off x="3365822" y="3710364"/>
                  <a:ext cx="29328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𝑑</m:t>
                            </m:r>
                          </m:e>
                          <m:sub>
                            <m:r>
                              <a:rPr lang="en-US" b="0" i="1" smtClean="0">
                                <a:latin typeface="Cambria Math" panose="02040503050406030204" pitchFamily="18" charset="0"/>
                              </a:rPr>
                              <m:t>6</m:t>
                            </m:r>
                          </m:sub>
                        </m:sSub>
                      </m:oMath>
                    </m:oMathPara>
                  </a14:m>
                  <a:endParaRPr lang="en-US" dirty="0"/>
                </a:p>
              </p:txBody>
            </p:sp>
          </mc:Choice>
          <mc:Fallback xmlns="">
            <p:sp>
              <p:nvSpPr>
                <p:cNvPr id="175" name="TextBox 174">
                  <a:extLst>
                    <a:ext uri="{FF2B5EF4-FFF2-40B4-BE49-F238E27FC236}">
                      <a16:creationId xmlns:a16="http://schemas.microsoft.com/office/drawing/2014/main" id="{C97BB1B2-EB54-E50D-7B7E-5680699BB801}"/>
                    </a:ext>
                  </a:extLst>
                </p:cNvPr>
                <p:cNvSpPr txBox="1">
                  <a:spLocks noRot="1" noChangeAspect="1" noMove="1" noResize="1" noEditPoints="1" noAdjustHandles="1" noChangeArrowheads="1" noChangeShapeType="1" noTextEdit="1"/>
                </p:cNvSpPr>
                <p:nvPr/>
              </p:nvSpPr>
              <p:spPr>
                <a:xfrm>
                  <a:off x="3365822" y="3710364"/>
                  <a:ext cx="293285" cy="276999"/>
                </a:xfrm>
                <a:prstGeom prst="rect">
                  <a:avLst/>
                </a:prstGeom>
                <a:blipFill>
                  <a:blip r:embed="rId11"/>
                  <a:stretch>
                    <a:fillRect l="-16667" r="-8333" b="-18182"/>
                  </a:stretch>
                </a:blipFill>
              </p:spPr>
              <p:txBody>
                <a:bodyPr/>
                <a:lstStyle/>
                <a:p>
                  <a:r>
                    <a:rPr lang="en-US">
                      <a:noFill/>
                    </a:rPr>
                    <a:t> </a:t>
                  </a:r>
                </a:p>
              </p:txBody>
            </p:sp>
          </mc:Fallback>
        </mc:AlternateContent>
      </p:grpSp>
      <p:sp>
        <p:nvSpPr>
          <p:cNvPr id="191" name="Rectangle 190">
            <a:extLst>
              <a:ext uri="{FF2B5EF4-FFF2-40B4-BE49-F238E27FC236}">
                <a16:creationId xmlns:a16="http://schemas.microsoft.com/office/drawing/2014/main" id="{F28B0248-9248-32EF-32E5-67D23CE73B23}"/>
              </a:ext>
            </a:extLst>
          </p:cNvPr>
          <p:cNvSpPr/>
          <p:nvPr/>
        </p:nvSpPr>
        <p:spPr>
          <a:xfrm>
            <a:off x="3793511" y="58565"/>
            <a:ext cx="5836872" cy="1963694"/>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1882800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C8E43B25-25AF-D355-C50C-16C5B3D414A1}"/>
              </a:ext>
            </a:extLst>
          </p:cNvPr>
          <p:cNvSpPr/>
          <p:nvPr/>
        </p:nvSpPr>
        <p:spPr>
          <a:xfrm>
            <a:off x="9871055" y="3888485"/>
            <a:ext cx="2290563" cy="544770"/>
          </a:xfrm>
          <a:prstGeom prst="rect">
            <a:avLst/>
          </a:prstGeom>
          <a:solidFill>
            <a:srgbClr val="FFFF00">
              <a:alpha val="4691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7" name="Group 16">
            <a:extLst>
              <a:ext uri="{FF2B5EF4-FFF2-40B4-BE49-F238E27FC236}">
                <a16:creationId xmlns:a16="http://schemas.microsoft.com/office/drawing/2014/main" id="{D350A056-6A7B-059F-9A8C-4C11A376F274}"/>
              </a:ext>
            </a:extLst>
          </p:cNvPr>
          <p:cNvGrpSpPr/>
          <p:nvPr/>
        </p:nvGrpSpPr>
        <p:grpSpPr>
          <a:xfrm>
            <a:off x="3450251" y="-71016"/>
            <a:ext cx="10020149" cy="6945094"/>
            <a:chOff x="3450251" y="-71016"/>
            <a:chExt cx="10020149" cy="6945094"/>
          </a:xfrm>
        </p:grpSpPr>
        <p:pic>
          <p:nvPicPr>
            <p:cNvPr id="18" name="Picture 4" descr="Population, Community, Habitat &amp; Ecosystem (4.1) | Edexcel IGCSE Biology  Revision Notes 2019 | Save My Exams">
              <a:extLst>
                <a:ext uri="{FF2B5EF4-FFF2-40B4-BE49-F238E27FC236}">
                  <a16:creationId xmlns:a16="http://schemas.microsoft.com/office/drawing/2014/main" id="{DA822127-4EE7-258D-A3E4-1CDF558EE19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396" r="52943" b="67021"/>
            <a:stretch/>
          </p:blipFill>
          <p:spPr bwMode="auto">
            <a:xfrm>
              <a:off x="5306466" y="965961"/>
              <a:ext cx="3198011" cy="113724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Population, Community, Habitat &amp; Ecosystem (4.1) | Edexcel IGCSE Biology  Revision Notes 2019 | Save My Exams">
              <a:extLst>
                <a:ext uri="{FF2B5EF4-FFF2-40B4-BE49-F238E27FC236}">
                  <a16:creationId xmlns:a16="http://schemas.microsoft.com/office/drawing/2014/main" id="{9B138E4C-65FB-CA3B-B498-90E6C4DD11C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7054110" y="3473179"/>
              <a:ext cx="2900735" cy="175585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Population, Community, Habitat &amp; Ecosystem (4.1) | Edexcel IGCSE Biology  Revision Notes 2019 | Save My Exams">
              <a:extLst>
                <a:ext uri="{FF2B5EF4-FFF2-40B4-BE49-F238E27FC236}">
                  <a16:creationId xmlns:a16="http://schemas.microsoft.com/office/drawing/2014/main" id="{86A19450-3498-D54E-5928-C15E6D5CC97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6843223"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sp>
          <p:nvSpPr>
            <p:cNvPr id="21" name="Content Placeholder 2">
              <a:extLst>
                <a:ext uri="{FF2B5EF4-FFF2-40B4-BE49-F238E27FC236}">
                  <a16:creationId xmlns:a16="http://schemas.microsoft.com/office/drawing/2014/main" id="{E915D97F-6F34-7A59-93C6-CC9261944AEA}"/>
                </a:ext>
              </a:extLst>
            </p:cNvPr>
            <p:cNvSpPr txBox="1">
              <a:spLocks/>
            </p:cNvSpPr>
            <p:nvPr/>
          </p:nvSpPr>
          <p:spPr>
            <a:xfrm>
              <a:off x="8741750" y="130649"/>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individual</a:t>
              </a:r>
            </a:p>
          </p:txBody>
        </p:sp>
        <p:sp>
          <p:nvSpPr>
            <p:cNvPr id="22" name="Content Placeholder 2">
              <a:extLst>
                <a:ext uri="{FF2B5EF4-FFF2-40B4-BE49-F238E27FC236}">
                  <a16:creationId xmlns:a16="http://schemas.microsoft.com/office/drawing/2014/main" id="{28A9393D-E2C2-43F4-6DB5-7F97D4556B78}"/>
                </a:ext>
              </a:extLst>
            </p:cNvPr>
            <p:cNvSpPr txBox="1">
              <a:spLocks/>
            </p:cNvSpPr>
            <p:nvPr/>
          </p:nvSpPr>
          <p:spPr>
            <a:xfrm>
              <a:off x="8687680" y="1216168"/>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population</a:t>
              </a:r>
            </a:p>
          </p:txBody>
        </p:sp>
        <p:pic>
          <p:nvPicPr>
            <p:cNvPr id="23" name="Picture 4" descr="Population, Community, Habitat &amp; Ecosystem (4.1) | Edexcel IGCSE Biology  Revision Notes 2019 | Save My Exams">
              <a:extLst>
                <a:ext uri="{FF2B5EF4-FFF2-40B4-BE49-F238E27FC236}">
                  <a16:creationId xmlns:a16="http://schemas.microsoft.com/office/drawing/2014/main" id="{1FE0C73E-C3D3-0127-F177-4C04BA839AF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3910583" y="2038550"/>
              <a:ext cx="2887214" cy="117570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Population, Community, Habitat &amp; Ecosystem (4.1) | Edexcel IGCSE Biology  Revision Notes 2019 | Save My Exams">
              <a:extLst>
                <a:ext uri="{FF2B5EF4-FFF2-40B4-BE49-F238E27FC236}">
                  <a16:creationId xmlns:a16="http://schemas.microsoft.com/office/drawing/2014/main" id="{4DD6D233-FDE5-E03E-C296-61AD7BD9FC4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6967995" y="2178989"/>
              <a:ext cx="2887213" cy="1175706"/>
            </a:xfrm>
            <a:prstGeom prst="rect">
              <a:avLst/>
            </a:prstGeom>
            <a:noFill/>
            <a:extLst>
              <a:ext uri="{909E8E84-426E-40DD-AFC4-6F175D3DCCD1}">
                <a14:hiddenFill xmlns:a14="http://schemas.microsoft.com/office/drawing/2010/main">
                  <a:solidFill>
                    <a:srgbClr val="FFFFFF"/>
                  </a:solidFill>
                </a14:hiddenFill>
              </a:ext>
            </a:extLst>
          </p:spPr>
        </p:pic>
        <p:sp>
          <p:nvSpPr>
            <p:cNvPr id="25" name="Content Placeholder 2">
              <a:extLst>
                <a:ext uri="{FF2B5EF4-FFF2-40B4-BE49-F238E27FC236}">
                  <a16:creationId xmlns:a16="http://schemas.microsoft.com/office/drawing/2014/main" id="{08DCB554-77FF-699B-14FB-112A7200DB61}"/>
                </a:ext>
              </a:extLst>
            </p:cNvPr>
            <p:cNvSpPr txBox="1">
              <a:spLocks/>
            </p:cNvSpPr>
            <p:nvPr/>
          </p:nvSpPr>
          <p:spPr>
            <a:xfrm>
              <a:off x="8741750" y="2587892"/>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metapopulation</a:t>
              </a:r>
            </a:p>
          </p:txBody>
        </p:sp>
        <p:pic>
          <p:nvPicPr>
            <p:cNvPr id="26" name="Picture 4" descr="Population, Community, Habitat &amp; Ecosystem (4.1) | Edexcel IGCSE Biology  Revision Notes 2019 | Save My Exams">
              <a:extLst>
                <a:ext uri="{FF2B5EF4-FFF2-40B4-BE49-F238E27FC236}">
                  <a16:creationId xmlns:a16="http://schemas.microsoft.com/office/drawing/2014/main" id="{D22D7890-0562-D5C1-40C8-CAF4105A00C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4232633" y="3362603"/>
              <a:ext cx="2999724" cy="181577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descr="Population, Community, Habitat &amp; Ecosystem (4.1) | Edexcel IGCSE Biology  Revision Notes 2019 | Save My Exams">
              <a:extLst>
                <a:ext uri="{FF2B5EF4-FFF2-40B4-BE49-F238E27FC236}">
                  <a16:creationId xmlns:a16="http://schemas.microsoft.com/office/drawing/2014/main" id="{387857E5-FAFA-448B-D304-B19149CF0EB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3450251"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Population, Community, Habitat &amp; Ecosystem (4.1) | Edexcel IGCSE Biology  Revision Notes 2019 | Save My Exams">
              <a:extLst>
                <a:ext uri="{FF2B5EF4-FFF2-40B4-BE49-F238E27FC236}">
                  <a16:creationId xmlns:a16="http://schemas.microsoft.com/office/drawing/2014/main" id="{742D99F0-A47A-2A40-537B-FC3F74E8601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2943" b="88549"/>
            <a:stretch/>
          </p:blipFill>
          <p:spPr bwMode="auto">
            <a:xfrm>
              <a:off x="5244217" y="-71016"/>
              <a:ext cx="3198011" cy="785331"/>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Straight Connector 28">
              <a:extLst>
                <a:ext uri="{FF2B5EF4-FFF2-40B4-BE49-F238E27FC236}">
                  <a16:creationId xmlns:a16="http://schemas.microsoft.com/office/drawing/2014/main" id="{FA6E552B-84A2-4B62-CA1D-DEFFAB541F11}"/>
                </a:ext>
              </a:extLst>
            </p:cNvPr>
            <p:cNvCxnSpPr>
              <a:cxnSpLocks/>
            </p:cNvCxnSpPr>
            <p:nvPr/>
          </p:nvCxnSpPr>
          <p:spPr>
            <a:xfrm>
              <a:off x="4321251" y="832502"/>
              <a:ext cx="772159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B4969F8-191C-ED32-6648-A9AE2950098A}"/>
                </a:ext>
              </a:extLst>
            </p:cNvPr>
            <p:cNvCxnSpPr>
              <a:cxnSpLocks/>
            </p:cNvCxnSpPr>
            <p:nvPr/>
          </p:nvCxnSpPr>
          <p:spPr>
            <a:xfrm>
              <a:off x="3848453" y="2119495"/>
              <a:ext cx="819439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9BFB9EA-64BC-3C64-0B10-BF8D69A056D5}"/>
                </a:ext>
              </a:extLst>
            </p:cNvPr>
            <p:cNvCxnSpPr>
              <a:cxnSpLocks/>
            </p:cNvCxnSpPr>
            <p:nvPr/>
          </p:nvCxnSpPr>
          <p:spPr>
            <a:xfrm>
              <a:off x="3599234" y="3407473"/>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878441F-E8D2-2820-D7A6-B43950F04EB4}"/>
                </a:ext>
              </a:extLst>
            </p:cNvPr>
            <p:cNvCxnSpPr>
              <a:cxnSpLocks/>
            </p:cNvCxnSpPr>
            <p:nvPr/>
          </p:nvCxnSpPr>
          <p:spPr>
            <a:xfrm>
              <a:off x="3599234" y="4910587"/>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Content Placeholder 2">
              <a:extLst>
                <a:ext uri="{FF2B5EF4-FFF2-40B4-BE49-F238E27FC236}">
                  <a16:creationId xmlns:a16="http://schemas.microsoft.com/office/drawing/2014/main" id="{44EC3827-5BCD-6D7A-4E65-285A814E949F}"/>
                </a:ext>
              </a:extLst>
            </p:cNvPr>
            <p:cNvSpPr txBox="1">
              <a:spLocks/>
            </p:cNvSpPr>
            <p:nvPr/>
          </p:nvSpPr>
          <p:spPr>
            <a:xfrm>
              <a:off x="8687680" y="3959616"/>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community</a:t>
              </a:r>
            </a:p>
          </p:txBody>
        </p:sp>
        <p:sp>
          <p:nvSpPr>
            <p:cNvPr id="34" name="Content Placeholder 2">
              <a:extLst>
                <a:ext uri="{FF2B5EF4-FFF2-40B4-BE49-F238E27FC236}">
                  <a16:creationId xmlns:a16="http://schemas.microsoft.com/office/drawing/2014/main" id="{4A1DDD69-3ABE-5D71-BFC7-712DAF15712C}"/>
                </a:ext>
              </a:extLst>
            </p:cNvPr>
            <p:cNvSpPr txBox="1">
              <a:spLocks/>
            </p:cNvSpPr>
            <p:nvPr/>
          </p:nvSpPr>
          <p:spPr>
            <a:xfrm>
              <a:off x="8813086" y="5539380"/>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ecosystem</a:t>
              </a:r>
            </a:p>
          </p:txBody>
        </p:sp>
      </p:grpSp>
      <p:sp>
        <p:nvSpPr>
          <p:cNvPr id="45" name="Rectangle 44">
            <a:extLst>
              <a:ext uri="{FF2B5EF4-FFF2-40B4-BE49-F238E27FC236}">
                <a16:creationId xmlns:a16="http://schemas.microsoft.com/office/drawing/2014/main" id="{46C72A2B-A3DF-27FE-587B-2E84819DBEF9}"/>
              </a:ext>
            </a:extLst>
          </p:cNvPr>
          <p:cNvSpPr/>
          <p:nvPr/>
        </p:nvSpPr>
        <p:spPr>
          <a:xfrm>
            <a:off x="3450252" y="4910586"/>
            <a:ext cx="6910716" cy="2014313"/>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41CB76EF-C097-46C9-72B3-D56C992664A2}"/>
              </a:ext>
            </a:extLst>
          </p:cNvPr>
          <p:cNvSpPr/>
          <p:nvPr/>
        </p:nvSpPr>
        <p:spPr>
          <a:xfrm>
            <a:off x="3579648" y="63480"/>
            <a:ext cx="6355611" cy="3246348"/>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Content Placeholder 2">
            <a:extLst>
              <a:ext uri="{FF2B5EF4-FFF2-40B4-BE49-F238E27FC236}">
                <a16:creationId xmlns:a16="http://schemas.microsoft.com/office/drawing/2014/main" id="{BF285F72-D161-462B-7097-536FF65DD238}"/>
              </a:ext>
            </a:extLst>
          </p:cNvPr>
          <p:cNvSpPr txBox="1">
            <a:spLocks/>
          </p:cNvSpPr>
          <p:nvPr/>
        </p:nvSpPr>
        <p:spPr>
          <a:xfrm>
            <a:off x="77342" y="65150"/>
            <a:ext cx="3910519"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b="1" dirty="0">
                <a:solidFill>
                  <a:srgbClr val="C00000"/>
                </a:solidFill>
              </a:rPr>
              <a:t>Community</a:t>
            </a:r>
            <a:r>
              <a:rPr lang="en-US" sz="2800" dirty="0"/>
              <a:t> = interacting populations of different species </a:t>
            </a:r>
          </a:p>
        </p:txBody>
      </p:sp>
    </p:spTree>
    <p:extLst>
      <p:ext uri="{BB962C8B-B14F-4D97-AF65-F5344CB8AC3E}">
        <p14:creationId xmlns:p14="http://schemas.microsoft.com/office/powerpoint/2010/main" val="16490460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C8E43B25-25AF-D355-C50C-16C5B3D414A1}"/>
              </a:ext>
            </a:extLst>
          </p:cNvPr>
          <p:cNvSpPr/>
          <p:nvPr/>
        </p:nvSpPr>
        <p:spPr>
          <a:xfrm>
            <a:off x="9871055" y="3888485"/>
            <a:ext cx="2290563" cy="544770"/>
          </a:xfrm>
          <a:prstGeom prst="rect">
            <a:avLst/>
          </a:prstGeom>
          <a:solidFill>
            <a:srgbClr val="FFFF00">
              <a:alpha val="4691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7" name="Group 16">
            <a:extLst>
              <a:ext uri="{FF2B5EF4-FFF2-40B4-BE49-F238E27FC236}">
                <a16:creationId xmlns:a16="http://schemas.microsoft.com/office/drawing/2014/main" id="{D350A056-6A7B-059F-9A8C-4C11A376F274}"/>
              </a:ext>
            </a:extLst>
          </p:cNvPr>
          <p:cNvGrpSpPr/>
          <p:nvPr/>
        </p:nvGrpSpPr>
        <p:grpSpPr>
          <a:xfrm>
            <a:off x="3450251" y="-71016"/>
            <a:ext cx="10020149" cy="6945094"/>
            <a:chOff x="3450251" y="-71016"/>
            <a:chExt cx="10020149" cy="6945094"/>
          </a:xfrm>
        </p:grpSpPr>
        <p:pic>
          <p:nvPicPr>
            <p:cNvPr id="18" name="Picture 4" descr="Population, Community, Habitat &amp; Ecosystem (4.1) | Edexcel IGCSE Biology  Revision Notes 2019 | Save My Exams">
              <a:extLst>
                <a:ext uri="{FF2B5EF4-FFF2-40B4-BE49-F238E27FC236}">
                  <a16:creationId xmlns:a16="http://schemas.microsoft.com/office/drawing/2014/main" id="{DA822127-4EE7-258D-A3E4-1CDF558EE19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396" r="52943" b="67021"/>
            <a:stretch/>
          </p:blipFill>
          <p:spPr bwMode="auto">
            <a:xfrm>
              <a:off x="5306466" y="965961"/>
              <a:ext cx="3198011" cy="113724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Population, Community, Habitat &amp; Ecosystem (4.1) | Edexcel IGCSE Biology  Revision Notes 2019 | Save My Exams">
              <a:extLst>
                <a:ext uri="{FF2B5EF4-FFF2-40B4-BE49-F238E27FC236}">
                  <a16:creationId xmlns:a16="http://schemas.microsoft.com/office/drawing/2014/main" id="{9B138E4C-65FB-CA3B-B498-90E6C4DD11C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7054110" y="3473179"/>
              <a:ext cx="2900735" cy="175585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Population, Community, Habitat &amp; Ecosystem (4.1) | Edexcel IGCSE Biology  Revision Notes 2019 | Save My Exams">
              <a:extLst>
                <a:ext uri="{FF2B5EF4-FFF2-40B4-BE49-F238E27FC236}">
                  <a16:creationId xmlns:a16="http://schemas.microsoft.com/office/drawing/2014/main" id="{86A19450-3498-D54E-5928-C15E6D5CC97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6843223"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sp>
          <p:nvSpPr>
            <p:cNvPr id="21" name="Content Placeholder 2">
              <a:extLst>
                <a:ext uri="{FF2B5EF4-FFF2-40B4-BE49-F238E27FC236}">
                  <a16:creationId xmlns:a16="http://schemas.microsoft.com/office/drawing/2014/main" id="{E915D97F-6F34-7A59-93C6-CC9261944AEA}"/>
                </a:ext>
              </a:extLst>
            </p:cNvPr>
            <p:cNvSpPr txBox="1">
              <a:spLocks/>
            </p:cNvSpPr>
            <p:nvPr/>
          </p:nvSpPr>
          <p:spPr>
            <a:xfrm>
              <a:off x="8741750" y="130649"/>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individual</a:t>
              </a:r>
            </a:p>
          </p:txBody>
        </p:sp>
        <p:sp>
          <p:nvSpPr>
            <p:cNvPr id="22" name="Content Placeholder 2">
              <a:extLst>
                <a:ext uri="{FF2B5EF4-FFF2-40B4-BE49-F238E27FC236}">
                  <a16:creationId xmlns:a16="http://schemas.microsoft.com/office/drawing/2014/main" id="{28A9393D-E2C2-43F4-6DB5-7F97D4556B78}"/>
                </a:ext>
              </a:extLst>
            </p:cNvPr>
            <p:cNvSpPr txBox="1">
              <a:spLocks/>
            </p:cNvSpPr>
            <p:nvPr/>
          </p:nvSpPr>
          <p:spPr>
            <a:xfrm>
              <a:off x="8687680" y="1216168"/>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population</a:t>
              </a:r>
            </a:p>
          </p:txBody>
        </p:sp>
        <p:pic>
          <p:nvPicPr>
            <p:cNvPr id="23" name="Picture 4" descr="Population, Community, Habitat &amp; Ecosystem (4.1) | Edexcel IGCSE Biology  Revision Notes 2019 | Save My Exams">
              <a:extLst>
                <a:ext uri="{FF2B5EF4-FFF2-40B4-BE49-F238E27FC236}">
                  <a16:creationId xmlns:a16="http://schemas.microsoft.com/office/drawing/2014/main" id="{1FE0C73E-C3D3-0127-F177-4C04BA839AF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3910583" y="2038550"/>
              <a:ext cx="2887214" cy="117570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Population, Community, Habitat &amp; Ecosystem (4.1) | Edexcel IGCSE Biology  Revision Notes 2019 | Save My Exams">
              <a:extLst>
                <a:ext uri="{FF2B5EF4-FFF2-40B4-BE49-F238E27FC236}">
                  <a16:creationId xmlns:a16="http://schemas.microsoft.com/office/drawing/2014/main" id="{4DD6D233-FDE5-E03E-C296-61AD7BD9FC4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6967995" y="2178989"/>
              <a:ext cx="2887213" cy="1175706"/>
            </a:xfrm>
            <a:prstGeom prst="rect">
              <a:avLst/>
            </a:prstGeom>
            <a:noFill/>
            <a:extLst>
              <a:ext uri="{909E8E84-426E-40DD-AFC4-6F175D3DCCD1}">
                <a14:hiddenFill xmlns:a14="http://schemas.microsoft.com/office/drawing/2010/main">
                  <a:solidFill>
                    <a:srgbClr val="FFFFFF"/>
                  </a:solidFill>
                </a14:hiddenFill>
              </a:ext>
            </a:extLst>
          </p:spPr>
        </p:pic>
        <p:sp>
          <p:nvSpPr>
            <p:cNvPr id="25" name="Content Placeholder 2">
              <a:extLst>
                <a:ext uri="{FF2B5EF4-FFF2-40B4-BE49-F238E27FC236}">
                  <a16:creationId xmlns:a16="http://schemas.microsoft.com/office/drawing/2014/main" id="{08DCB554-77FF-699B-14FB-112A7200DB61}"/>
                </a:ext>
              </a:extLst>
            </p:cNvPr>
            <p:cNvSpPr txBox="1">
              <a:spLocks/>
            </p:cNvSpPr>
            <p:nvPr/>
          </p:nvSpPr>
          <p:spPr>
            <a:xfrm>
              <a:off x="8741750" y="2587892"/>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metapopulation</a:t>
              </a:r>
            </a:p>
          </p:txBody>
        </p:sp>
        <p:pic>
          <p:nvPicPr>
            <p:cNvPr id="26" name="Picture 4" descr="Population, Community, Habitat &amp; Ecosystem (4.1) | Edexcel IGCSE Biology  Revision Notes 2019 | Save My Exams">
              <a:extLst>
                <a:ext uri="{FF2B5EF4-FFF2-40B4-BE49-F238E27FC236}">
                  <a16:creationId xmlns:a16="http://schemas.microsoft.com/office/drawing/2014/main" id="{D22D7890-0562-D5C1-40C8-CAF4105A00C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4232633" y="3362603"/>
              <a:ext cx="2999724" cy="181577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descr="Population, Community, Habitat &amp; Ecosystem (4.1) | Edexcel IGCSE Biology  Revision Notes 2019 | Save My Exams">
              <a:extLst>
                <a:ext uri="{FF2B5EF4-FFF2-40B4-BE49-F238E27FC236}">
                  <a16:creationId xmlns:a16="http://schemas.microsoft.com/office/drawing/2014/main" id="{387857E5-FAFA-448B-D304-B19149CF0EB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3450251"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Population, Community, Habitat &amp; Ecosystem (4.1) | Edexcel IGCSE Biology  Revision Notes 2019 | Save My Exams">
              <a:extLst>
                <a:ext uri="{FF2B5EF4-FFF2-40B4-BE49-F238E27FC236}">
                  <a16:creationId xmlns:a16="http://schemas.microsoft.com/office/drawing/2014/main" id="{742D99F0-A47A-2A40-537B-FC3F74E8601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2943" b="88549"/>
            <a:stretch/>
          </p:blipFill>
          <p:spPr bwMode="auto">
            <a:xfrm>
              <a:off x="5244217" y="-71016"/>
              <a:ext cx="3198011" cy="785331"/>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Straight Connector 28">
              <a:extLst>
                <a:ext uri="{FF2B5EF4-FFF2-40B4-BE49-F238E27FC236}">
                  <a16:creationId xmlns:a16="http://schemas.microsoft.com/office/drawing/2014/main" id="{FA6E552B-84A2-4B62-CA1D-DEFFAB541F11}"/>
                </a:ext>
              </a:extLst>
            </p:cNvPr>
            <p:cNvCxnSpPr>
              <a:cxnSpLocks/>
            </p:cNvCxnSpPr>
            <p:nvPr/>
          </p:nvCxnSpPr>
          <p:spPr>
            <a:xfrm>
              <a:off x="4321251" y="832502"/>
              <a:ext cx="772159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B4969F8-191C-ED32-6648-A9AE2950098A}"/>
                </a:ext>
              </a:extLst>
            </p:cNvPr>
            <p:cNvCxnSpPr>
              <a:cxnSpLocks/>
            </p:cNvCxnSpPr>
            <p:nvPr/>
          </p:nvCxnSpPr>
          <p:spPr>
            <a:xfrm>
              <a:off x="3848453" y="2119495"/>
              <a:ext cx="819439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9BFB9EA-64BC-3C64-0B10-BF8D69A056D5}"/>
                </a:ext>
              </a:extLst>
            </p:cNvPr>
            <p:cNvCxnSpPr>
              <a:cxnSpLocks/>
            </p:cNvCxnSpPr>
            <p:nvPr/>
          </p:nvCxnSpPr>
          <p:spPr>
            <a:xfrm>
              <a:off x="3599234" y="3407473"/>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878441F-E8D2-2820-D7A6-B43950F04EB4}"/>
                </a:ext>
              </a:extLst>
            </p:cNvPr>
            <p:cNvCxnSpPr>
              <a:cxnSpLocks/>
            </p:cNvCxnSpPr>
            <p:nvPr/>
          </p:nvCxnSpPr>
          <p:spPr>
            <a:xfrm>
              <a:off x="3599234" y="4910587"/>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Content Placeholder 2">
              <a:extLst>
                <a:ext uri="{FF2B5EF4-FFF2-40B4-BE49-F238E27FC236}">
                  <a16:creationId xmlns:a16="http://schemas.microsoft.com/office/drawing/2014/main" id="{44EC3827-5BCD-6D7A-4E65-285A814E949F}"/>
                </a:ext>
              </a:extLst>
            </p:cNvPr>
            <p:cNvSpPr txBox="1">
              <a:spLocks/>
            </p:cNvSpPr>
            <p:nvPr/>
          </p:nvSpPr>
          <p:spPr>
            <a:xfrm>
              <a:off x="8687680" y="3959616"/>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community</a:t>
              </a:r>
            </a:p>
          </p:txBody>
        </p:sp>
        <p:sp>
          <p:nvSpPr>
            <p:cNvPr id="34" name="Content Placeholder 2">
              <a:extLst>
                <a:ext uri="{FF2B5EF4-FFF2-40B4-BE49-F238E27FC236}">
                  <a16:creationId xmlns:a16="http://schemas.microsoft.com/office/drawing/2014/main" id="{4A1DDD69-3ABE-5D71-BFC7-712DAF15712C}"/>
                </a:ext>
              </a:extLst>
            </p:cNvPr>
            <p:cNvSpPr txBox="1">
              <a:spLocks/>
            </p:cNvSpPr>
            <p:nvPr/>
          </p:nvSpPr>
          <p:spPr>
            <a:xfrm>
              <a:off x="8813086" y="5539380"/>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ecosystem</a:t>
              </a:r>
            </a:p>
          </p:txBody>
        </p:sp>
      </p:grpSp>
      <p:grpSp>
        <p:nvGrpSpPr>
          <p:cNvPr id="11" name="Group 10">
            <a:extLst>
              <a:ext uri="{FF2B5EF4-FFF2-40B4-BE49-F238E27FC236}">
                <a16:creationId xmlns:a16="http://schemas.microsoft.com/office/drawing/2014/main" id="{3BD4533B-1B09-4F81-A366-95DF5E0D431D}"/>
              </a:ext>
            </a:extLst>
          </p:cNvPr>
          <p:cNvGrpSpPr/>
          <p:nvPr/>
        </p:nvGrpSpPr>
        <p:grpSpPr>
          <a:xfrm>
            <a:off x="718416" y="1356928"/>
            <a:ext cx="1916677" cy="3792623"/>
            <a:chOff x="136581" y="1810193"/>
            <a:chExt cx="2325472" cy="4280263"/>
          </a:xfrm>
        </p:grpSpPr>
        <p:cxnSp>
          <p:nvCxnSpPr>
            <p:cNvPr id="12" name="Curved Connector 11">
              <a:extLst>
                <a:ext uri="{FF2B5EF4-FFF2-40B4-BE49-F238E27FC236}">
                  <a16:creationId xmlns:a16="http://schemas.microsoft.com/office/drawing/2014/main" id="{0FFB577E-0DAB-D17F-A787-C9714B76C67C}"/>
                </a:ext>
              </a:extLst>
            </p:cNvPr>
            <p:cNvCxnSpPr>
              <a:cxnSpLocks/>
              <a:stCxn id="13" idx="1"/>
            </p:cNvCxnSpPr>
            <p:nvPr/>
          </p:nvCxnSpPr>
          <p:spPr>
            <a:xfrm rot="10800000" flipV="1">
              <a:off x="214401" y="2779223"/>
              <a:ext cx="625192" cy="1345304"/>
            </a:xfrm>
            <a:prstGeom prst="curvedConnector2">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B8E73220-0B79-C827-88A1-D3BF46D74783}"/>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fish</a:t>
              </a:r>
            </a:p>
            <a:p>
              <a:pPr algn="ctr"/>
              <a:r>
                <a:rPr lang="en-US" dirty="0"/>
                <a:t>(x)</a:t>
              </a:r>
            </a:p>
          </p:txBody>
        </p:sp>
        <p:cxnSp>
          <p:nvCxnSpPr>
            <p:cNvPr id="14" name="Curved Connector 13">
              <a:extLst>
                <a:ext uri="{FF2B5EF4-FFF2-40B4-BE49-F238E27FC236}">
                  <a16:creationId xmlns:a16="http://schemas.microsoft.com/office/drawing/2014/main" id="{9395F1B4-26D7-80EE-CC99-4AAF78D02DB5}"/>
                </a:ext>
              </a:extLst>
            </p:cNvPr>
            <p:cNvCxnSpPr>
              <a:cxnSpLocks/>
              <a:stCxn id="13"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urved Connector 14">
              <a:extLst>
                <a:ext uri="{FF2B5EF4-FFF2-40B4-BE49-F238E27FC236}">
                  <a16:creationId xmlns:a16="http://schemas.microsoft.com/office/drawing/2014/main" id="{A540A7EF-8C33-378E-594D-FB3A6D0BEB09}"/>
                </a:ext>
              </a:extLst>
            </p:cNvPr>
            <p:cNvCxnSpPr>
              <a:cxnSpLocks/>
              <a:stCxn id="36" idx="0"/>
            </p:cNvCxnSpPr>
            <p:nvPr/>
          </p:nvCxnSpPr>
          <p:spPr>
            <a:xfrm rot="16200000" flipH="1" flipV="1">
              <a:off x="826989" y="4366333"/>
              <a:ext cx="538892" cy="581886"/>
            </a:xfrm>
            <a:prstGeom prst="curvedConnector4">
              <a:avLst>
                <a:gd name="adj1" fmla="val -73271"/>
                <a:gd name="adj2" fmla="val 16071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Curved Connector 34">
              <a:extLst>
                <a:ext uri="{FF2B5EF4-FFF2-40B4-BE49-F238E27FC236}">
                  <a16:creationId xmlns:a16="http://schemas.microsoft.com/office/drawing/2014/main" id="{6AE205DA-8860-A719-AB92-A2F10F90E766}"/>
                </a:ext>
              </a:extLst>
            </p:cNvPr>
            <p:cNvCxnSpPr>
              <a:cxnSpLocks/>
              <a:stCxn id="36" idx="3"/>
              <a:endCxn id="38" idx="3"/>
            </p:cNvCxnSpPr>
            <p:nvPr/>
          </p:nvCxnSpPr>
          <p:spPr>
            <a:xfrm flipH="1" flipV="1">
              <a:off x="1845779" y="3712630"/>
              <a:ext cx="123489" cy="1265404"/>
            </a:xfrm>
            <a:prstGeom prst="curvedConnector3">
              <a:avLst>
                <a:gd name="adj1" fmla="val -185118"/>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E7B8B8DD-C4A3-B5BE-FEB6-97335BCDAB83}"/>
                </a:ext>
              </a:extLst>
            </p:cNvPr>
            <p:cNvSpPr/>
            <p:nvPr/>
          </p:nvSpPr>
          <p:spPr>
            <a:xfrm>
              <a:off x="805487" y="4387830"/>
              <a:ext cx="1163781" cy="118040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shark</a:t>
              </a:r>
            </a:p>
            <a:p>
              <a:pPr algn="ctr"/>
              <a:r>
                <a:rPr lang="en-US" dirty="0"/>
                <a:t>(y)</a:t>
              </a:r>
            </a:p>
          </p:txBody>
        </p:sp>
        <p:pic>
          <p:nvPicPr>
            <p:cNvPr id="37" name="Picture 36">
              <a:extLst>
                <a:ext uri="{FF2B5EF4-FFF2-40B4-BE49-F238E27FC236}">
                  <a16:creationId xmlns:a16="http://schemas.microsoft.com/office/drawing/2014/main" id="{02EA6D05-580A-9F6C-C017-598A4A9AB431}"/>
                </a:ext>
              </a:extLst>
            </p:cNvPr>
            <p:cNvPicPr>
              <a:picLocks noChangeAspect="1"/>
            </p:cNvPicPr>
            <p:nvPr/>
          </p:nvPicPr>
          <p:blipFill>
            <a:blip r:embed="rId4"/>
            <a:stretch>
              <a:fillRect/>
            </a:stretch>
          </p:blipFill>
          <p:spPr>
            <a:xfrm>
              <a:off x="2117343" y="1810193"/>
              <a:ext cx="344710" cy="369332"/>
            </a:xfrm>
            <a:prstGeom prst="rect">
              <a:avLst/>
            </a:prstGeom>
          </p:spPr>
        </p:pic>
        <p:pic>
          <p:nvPicPr>
            <p:cNvPr id="38" name="Picture 37">
              <a:extLst>
                <a:ext uri="{FF2B5EF4-FFF2-40B4-BE49-F238E27FC236}">
                  <a16:creationId xmlns:a16="http://schemas.microsoft.com/office/drawing/2014/main" id="{EBD94058-B679-3BE6-A1B7-0E9F8190AF5F}"/>
                </a:ext>
              </a:extLst>
            </p:cNvPr>
            <p:cNvPicPr>
              <a:picLocks noChangeAspect="1"/>
            </p:cNvPicPr>
            <p:nvPr/>
          </p:nvPicPr>
          <p:blipFill>
            <a:blip r:embed="rId5"/>
            <a:stretch>
              <a:fillRect/>
            </a:stretch>
          </p:blipFill>
          <p:spPr>
            <a:xfrm>
              <a:off x="1579079" y="3503080"/>
              <a:ext cx="266700" cy="419100"/>
            </a:xfrm>
            <a:prstGeom prst="rect">
              <a:avLst/>
            </a:prstGeom>
          </p:spPr>
        </p:pic>
        <p:pic>
          <p:nvPicPr>
            <p:cNvPr id="39" name="Picture 38">
              <a:extLst>
                <a:ext uri="{FF2B5EF4-FFF2-40B4-BE49-F238E27FC236}">
                  <a16:creationId xmlns:a16="http://schemas.microsoft.com/office/drawing/2014/main" id="{170CC4AD-8D24-8EFD-6129-90876C9F50F1}"/>
                </a:ext>
              </a:extLst>
            </p:cNvPr>
            <p:cNvPicPr>
              <a:picLocks noChangeAspect="1"/>
            </p:cNvPicPr>
            <p:nvPr/>
          </p:nvPicPr>
          <p:blipFill>
            <a:blip r:embed="rId6"/>
            <a:stretch>
              <a:fillRect/>
            </a:stretch>
          </p:blipFill>
          <p:spPr>
            <a:xfrm>
              <a:off x="1494156" y="5672790"/>
              <a:ext cx="254000" cy="317500"/>
            </a:xfrm>
            <a:prstGeom prst="rect">
              <a:avLst/>
            </a:prstGeom>
          </p:spPr>
        </p:pic>
        <p:cxnSp>
          <p:nvCxnSpPr>
            <p:cNvPr id="40" name="Curved Connector 39">
              <a:extLst>
                <a:ext uri="{FF2B5EF4-FFF2-40B4-BE49-F238E27FC236}">
                  <a16:creationId xmlns:a16="http://schemas.microsoft.com/office/drawing/2014/main" id="{3D708A51-93D2-A9C8-CEF2-69233EA3104B}"/>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1" name="Picture 40">
              <a:extLst>
                <a:ext uri="{FF2B5EF4-FFF2-40B4-BE49-F238E27FC236}">
                  <a16:creationId xmlns:a16="http://schemas.microsoft.com/office/drawing/2014/main" id="{CD09FB44-D3DD-427E-F8F7-287339B03869}"/>
                </a:ext>
              </a:extLst>
            </p:cNvPr>
            <p:cNvPicPr>
              <a:picLocks noChangeAspect="1"/>
            </p:cNvPicPr>
            <p:nvPr/>
          </p:nvPicPr>
          <p:blipFill>
            <a:blip r:embed="rId7"/>
            <a:stretch>
              <a:fillRect/>
            </a:stretch>
          </p:blipFill>
          <p:spPr>
            <a:xfrm>
              <a:off x="136581" y="4244227"/>
              <a:ext cx="190500" cy="342900"/>
            </a:xfrm>
            <a:prstGeom prst="rect">
              <a:avLst/>
            </a:prstGeom>
          </p:spPr>
        </p:pic>
        <p:cxnSp>
          <p:nvCxnSpPr>
            <p:cNvPr id="42" name="Curved Connector 41">
              <a:extLst>
                <a:ext uri="{FF2B5EF4-FFF2-40B4-BE49-F238E27FC236}">
                  <a16:creationId xmlns:a16="http://schemas.microsoft.com/office/drawing/2014/main" id="{0D666FF2-7E70-3E84-515A-EB6B99265FEF}"/>
                </a:ext>
              </a:extLst>
            </p:cNvPr>
            <p:cNvCxnSpPr>
              <a:cxnSpLocks/>
            </p:cNvCxnSpPr>
            <p:nvPr/>
          </p:nvCxnSpPr>
          <p:spPr>
            <a:xfrm rot="5400000">
              <a:off x="1186140" y="5848747"/>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44" name="Content Placeholder 2">
            <a:extLst>
              <a:ext uri="{FF2B5EF4-FFF2-40B4-BE49-F238E27FC236}">
                <a16:creationId xmlns:a16="http://schemas.microsoft.com/office/drawing/2014/main" id="{0BC0302A-5C8A-C0C7-8A75-2D24AA06C651}"/>
              </a:ext>
            </a:extLst>
          </p:cNvPr>
          <p:cNvSpPr txBox="1">
            <a:spLocks/>
          </p:cNvSpPr>
          <p:nvPr/>
        </p:nvSpPr>
        <p:spPr>
          <a:xfrm>
            <a:off x="6597" y="5144950"/>
            <a:ext cx="3255752" cy="1711903"/>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does fish abundance </a:t>
            </a:r>
            <a:r>
              <a:rPr lang="en-US" sz="2800" b="1" i="1" dirty="0">
                <a:solidFill>
                  <a:srgbClr val="C00000"/>
                </a:solidFill>
              </a:rPr>
              <a:t>vary </a:t>
            </a:r>
            <a:r>
              <a:rPr lang="en-US" sz="2800" i="1" dirty="0"/>
              <a:t>with </a:t>
            </a:r>
            <a:r>
              <a:rPr lang="en-US" sz="2800" b="1" i="1" dirty="0">
                <a:solidFill>
                  <a:srgbClr val="C00000"/>
                </a:solidFill>
              </a:rPr>
              <a:t>changes </a:t>
            </a:r>
            <a:r>
              <a:rPr lang="en-US" sz="2800" i="1" dirty="0"/>
              <a:t>in shark abundance?</a:t>
            </a:r>
          </a:p>
        </p:txBody>
      </p:sp>
      <p:sp>
        <p:nvSpPr>
          <p:cNvPr id="2" name="Rectangle 1">
            <a:extLst>
              <a:ext uri="{FF2B5EF4-FFF2-40B4-BE49-F238E27FC236}">
                <a16:creationId xmlns:a16="http://schemas.microsoft.com/office/drawing/2014/main" id="{9C7D5826-CFF0-5C73-7232-340DDA485E92}"/>
              </a:ext>
            </a:extLst>
          </p:cNvPr>
          <p:cNvSpPr/>
          <p:nvPr/>
        </p:nvSpPr>
        <p:spPr>
          <a:xfrm>
            <a:off x="3450252" y="4910586"/>
            <a:ext cx="6910716" cy="2014313"/>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84062C75-5F34-58B1-0FDF-F88CC6C1AEEB}"/>
              </a:ext>
            </a:extLst>
          </p:cNvPr>
          <p:cNvSpPr/>
          <p:nvPr/>
        </p:nvSpPr>
        <p:spPr>
          <a:xfrm>
            <a:off x="3579648" y="63480"/>
            <a:ext cx="6355611" cy="3246348"/>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2">
            <a:extLst>
              <a:ext uri="{FF2B5EF4-FFF2-40B4-BE49-F238E27FC236}">
                <a16:creationId xmlns:a16="http://schemas.microsoft.com/office/drawing/2014/main" id="{D17564CF-105F-E652-0673-88A016FEA947}"/>
              </a:ext>
            </a:extLst>
          </p:cNvPr>
          <p:cNvSpPr txBox="1">
            <a:spLocks/>
          </p:cNvSpPr>
          <p:nvPr/>
        </p:nvSpPr>
        <p:spPr>
          <a:xfrm>
            <a:off x="77342" y="65150"/>
            <a:ext cx="3910519"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b="1" dirty="0">
                <a:solidFill>
                  <a:srgbClr val="C00000"/>
                </a:solidFill>
              </a:rPr>
              <a:t>Community</a:t>
            </a:r>
            <a:r>
              <a:rPr lang="en-US" sz="2800" dirty="0"/>
              <a:t> = interacting populations of different species </a:t>
            </a:r>
          </a:p>
        </p:txBody>
      </p:sp>
    </p:spTree>
    <p:extLst>
      <p:ext uri="{BB962C8B-B14F-4D97-AF65-F5344CB8AC3E}">
        <p14:creationId xmlns:p14="http://schemas.microsoft.com/office/powerpoint/2010/main" val="206503583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C8E43B25-25AF-D355-C50C-16C5B3D414A1}"/>
              </a:ext>
            </a:extLst>
          </p:cNvPr>
          <p:cNvSpPr/>
          <p:nvPr/>
        </p:nvSpPr>
        <p:spPr>
          <a:xfrm>
            <a:off x="9915495" y="5463520"/>
            <a:ext cx="2290563" cy="544770"/>
          </a:xfrm>
          <a:prstGeom prst="rect">
            <a:avLst/>
          </a:prstGeom>
          <a:solidFill>
            <a:srgbClr val="FFFF00">
              <a:alpha val="4691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7" name="Group 16">
            <a:extLst>
              <a:ext uri="{FF2B5EF4-FFF2-40B4-BE49-F238E27FC236}">
                <a16:creationId xmlns:a16="http://schemas.microsoft.com/office/drawing/2014/main" id="{D350A056-6A7B-059F-9A8C-4C11A376F274}"/>
              </a:ext>
            </a:extLst>
          </p:cNvPr>
          <p:cNvGrpSpPr/>
          <p:nvPr/>
        </p:nvGrpSpPr>
        <p:grpSpPr>
          <a:xfrm>
            <a:off x="3450251" y="-71016"/>
            <a:ext cx="10020149" cy="6945094"/>
            <a:chOff x="3450251" y="-71016"/>
            <a:chExt cx="10020149" cy="6945094"/>
          </a:xfrm>
        </p:grpSpPr>
        <p:pic>
          <p:nvPicPr>
            <p:cNvPr id="18" name="Picture 4" descr="Population, Community, Habitat &amp; Ecosystem (4.1) | Edexcel IGCSE Biology  Revision Notes 2019 | Save My Exams">
              <a:extLst>
                <a:ext uri="{FF2B5EF4-FFF2-40B4-BE49-F238E27FC236}">
                  <a16:creationId xmlns:a16="http://schemas.microsoft.com/office/drawing/2014/main" id="{DA822127-4EE7-258D-A3E4-1CDF558EE19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396" r="52943" b="67021"/>
            <a:stretch/>
          </p:blipFill>
          <p:spPr bwMode="auto">
            <a:xfrm>
              <a:off x="5306466" y="965961"/>
              <a:ext cx="3198011" cy="113724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Population, Community, Habitat &amp; Ecosystem (4.1) | Edexcel IGCSE Biology  Revision Notes 2019 | Save My Exams">
              <a:extLst>
                <a:ext uri="{FF2B5EF4-FFF2-40B4-BE49-F238E27FC236}">
                  <a16:creationId xmlns:a16="http://schemas.microsoft.com/office/drawing/2014/main" id="{9B138E4C-65FB-CA3B-B498-90E6C4DD11C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7054110" y="3473179"/>
              <a:ext cx="2900735" cy="175585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Population, Community, Habitat &amp; Ecosystem (4.1) | Edexcel IGCSE Biology  Revision Notes 2019 | Save My Exams">
              <a:extLst>
                <a:ext uri="{FF2B5EF4-FFF2-40B4-BE49-F238E27FC236}">
                  <a16:creationId xmlns:a16="http://schemas.microsoft.com/office/drawing/2014/main" id="{86A19450-3498-D54E-5928-C15E6D5CC97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6843223"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sp>
          <p:nvSpPr>
            <p:cNvPr id="21" name="Content Placeholder 2">
              <a:extLst>
                <a:ext uri="{FF2B5EF4-FFF2-40B4-BE49-F238E27FC236}">
                  <a16:creationId xmlns:a16="http://schemas.microsoft.com/office/drawing/2014/main" id="{E915D97F-6F34-7A59-93C6-CC9261944AEA}"/>
                </a:ext>
              </a:extLst>
            </p:cNvPr>
            <p:cNvSpPr txBox="1">
              <a:spLocks/>
            </p:cNvSpPr>
            <p:nvPr/>
          </p:nvSpPr>
          <p:spPr>
            <a:xfrm>
              <a:off x="8741750" y="130649"/>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individual</a:t>
              </a:r>
            </a:p>
          </p:txBody>
        </p:sp>
        <p:sp>
          <p:nvSpPr>
            <p:cNvPr id="22" name="Content Placeholder 2">
              <a:extLst>
                <a:ext uri="{FF2B5EF4-FFF2-40B4-BE49-F238E27FC236}">
                  <a16:creationId xmlns:a16="http://schemas.microsoft.com/office/drawing/2014/main" id="{28A9393D-E2C2-43F4-6DB5-7F97D4556B78}"/>
                </a:ext>
              </a:extLst>
            </p:cNvPr>
            <p:cNvSpPr txBox="1">
              <a:spLocks/>
            </p:cNvSpPr>
            <p:nvPr/>
          </p:nvSpPr>
          <p:spPr>
            <a:xfrm>
              <a:off x="8687680" y="1216168"/>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population</a:t>
              </a:r>
            </a:p>
          </p:txBody>
        </p:sp>
        <p:pic>
          <p:nvPicPr>
            <p:cNvPr id="23" name="Picture 4" descr="Population, Community, Habitat &amp; Ecosystem (4.1) | Edexcel IGCSE Biology  Revision Notes 2019 | Save My Exams">
              <a:extLst>
                <a:ext uri="{FF2B5EF4-FFF2-40B4-BE49-F238E27FC236}">
                  <a16:creationId xmlns:a16="http://schemas.microsoft.com/office/drawing/2014/main" id="{1FE0C73E-C3D3-0127-F177-4C04BA839AF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3910583" y="2038550"/>
              <a:ext cx="2887214" cy="117570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Population, Community, Habitat &amp; Ecosystem (4.1) | Edexcel IGCSE Biology  Revision Notes 2019 | Save My Exams">
              <a:extLst>
                <a:ext uri="{FF2B5EF4-FFF2-40B4-BE49-F238E27FC236}">
                  <a16:creationId xmlns:a16="http://schemas.microsoft.com/office/drawing/2014/main" id="{4DD6D233-FDE5-E03E-C296-61AD7BD9FC4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6967995" y="2178989"/>
              <a:ext cx="2887213" cy="1175706"/>
            </a:xfrm>
            <a:prstGeom prst="rect">
              <a:avLst/>
            </a:prstGeom>
            <a:noFill/>
            <a:extLst>
              <a:ext uri="{909E8E84-426E-40DD-AFC4-6F175D3DCCD1}">
                <a14:hiddenFill xmlns:a14="http://schemas.microsoft.com/office/drawing/2010/main">
                  <a:solidFill>
                    <a:srgbClr val="FFFFFF"/>
                  </a:solidFill>
                </a14:hiddenFill>
              </a:ext>
            </a:extLst>
          </p:spPr>
        </p:pic>
        <p:sp>
          <p:nvSpPr>
            <p:cNvPr id="25" name="Content Placeholder 2">
              <a:extLst>
                <a:ext uri="{FF2B5EF4-FFF2-40B4-BE49-F238E27FC236}">
                  <a16:creationId xmlns:a16="http://schemas.microsoft.com/office/drawing/2014/main" id="{08DCB554-77FF-699B-14FB-112A7200DB61}"/>
                </a:ext>
              </a:extLst>
            </p:cNvPr>
            <p:cNvSpPr txBox="1">
              <a:spLocks/>
            </p:cNvSpPr>
            <p:nvPr/>
          </p:nvSpPr>
          <p:spPr>
            <a:xfrm>
              <a:off x="8741750" y="2587892"/>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metapopulation</a:t>
              </a:r>
            </a:p>
          </p:txBody>
        </p:sp>
        <p:pic>
          <p:nvPicPr>
            <p:cNvPr id="26" name="Picture 4" descr="Population, Community, Habitat &amp; Ecosystem (4.1) | Edexcel IGCSE Biology  Revision Notes 2019 | Save My Exams">
              <a:extLst>
                <a:ext uri="{FF2B5EF4-FFF2-40B4-BE49-F238E27FC236}">
                  <a16:creationId xmlns:a16="http://schemas.microsoft.com/office/drawing/2014/main" id="{D22D7890-0562-D5C1-40C8-CAF4105A00C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4232633" y="3362603"/>
              <a:ext cx="2999724" cy="181577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descr="Population, Community, Habitat &amp; Ecosystem (4.1) | Edexcel IGCSE Biology  Revision Notes 2019 | Save My Exams">
              <a:extLst>
                <a:ext uri="{FF2B5EF4-FFF2-40B4-BE49-F238E27FC236}">
                  <a16:creationId xmlns:a16="http://schemas.microsoft.com/office/drawing/2014/main" id="{387857E5-FAFA-448B-D304-B19149CF0EB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3450251"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Population, Community, Habitat &amp; Ecosystem (4.1) | Edexcel IGCSE Biology  Revision Notes 2019 | Save My Exams">
              <a:extLst>
                <a:ext uri="{FF2B5EF4-FFF2-40B4-BE49-F238E27FC236}">
                  <a16:creationId xmlns:a16="http://schemas.microsoft.com/office/drawing/2014/main" id="{742D99F0-A47A-2A40-537B-FC3F74E8601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2943" b="88549"/>
            <a:stretch/>
          </p:blipFill>
          <p:spPr bwMode="auto">
            <a:xfrm>
              <a:off x="5244217" y="-71016"/>
              <a:ext cx="3198011" cy="785331"/>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Straight Connector 28">
              <a:extLst>
                <a:ext uri="{FF2B5EF4-FFF2-40B4-BE49-F238E27FC236}">
                  <a16:creationId xmlns:a16="http://schemas.microsoft.com/office/drawing/2014/main" id="{FA6E552B-84A2-4B62-CA1D-DEFFAB541F11}"/>
                </a:ext>
              </a:extLst>
            </p:cNvPr>
            <p:cNvCxnSpPr>
              <a:cxnSpLocks/>
            </p:cNvCxnSpPr>
            <p:nvPr/>
          </p:nvCxnSpPr>
          <p:spPr>
            <a:xfrm>
              <a:off x="4321251" y="832502"/>
              <a:ext cx="772159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B4969F8-191C-ED32-6648-A9AE2950098A}"/>
                </a:ext>
              </a:extLst>
            </p:cNvPr>
            <p:cNvCxnSpPr>
              <a:cxnSpLocks/>
            </p:cNvCxnSpPr>
            <p:nvPr/>
          </p:nvCxnSpPr>
          <p:spPr>
            <a:xfrm>
              <a:off x="3848453" y="2119495"/>
              <a:ext cx="819439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9BFB9EA-64BC-3C64-0B10-BF8D69A056D5}"/>
                </a:ext>
              </a:extLst>
            </p:cNvPr>
            <p:cNvCxnSpPr>
              <a:cxnSpLocks/>
            </p:cNvCxnSpPr>
            <p:nvPr/>
          </p:nvCxnSpPr>
          <p:spPr>
            <a:xfrm>
              <a:off x="3599234" y="3407473"/>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878441F-E8D2-2820-D7A6-B43950F04EB4}"/>
                </a:ext>
              </a:extLst>
            </p:cNvPr>
            <p:cNvCxnSpPr>
              <a:cxnSpLocks/>
            </p:cNvCxnSpPr>
            <p:nvPr/>
          </p:nvCxnSpPr>
          <p:spPr>
            <a:xfrm>
              <a:off x="3599234" y="4910587"/>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Content Placeholder 2">
              <a:extLst>
                <a:ext uri="{FF2B5EF4-FFF2-40B4-BE49-F238E27FC236}">
                  <a16:creationId xmlns:a16="http://schemas.microsoft.com/office/drawing/2014/main" id="{44EC3827-5BCD-6D7A-4E65-285A814E949F}"/>
                </a:ext>
              </a:extLst>
            </p:cNvPr>
            <p:cNvSpPr txBox="1">
              <a:spLocks/>
            </p:cNvSpPr>
            <p:nvPr/>
          </p:nvSpPr>
          <p:spPr>
            <a:xfrm>
              <a:off x="8687680" y="3959616"/>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community</a:t>
              </a:r>
            </a:p>
          </p:txBody>
        </p:sp>
        <p:sp>
          <p:nvSpPr>
            <p:cNvPr id="34" name="Content Placeholder 2">
              <a:extLst>
                <a:ext uri="{FF2B5EF4-FFF2-40B4-BE49-F238E27FC236}">
                  <a16:creationId xmlns:a16="http://schemas.microsoft.com/office/drawing/2014/main" id="{4A1DDD69-3ABE-5D71-BFC7-712DAF15712C}"/>
                </a:ext>
              </a:extLst>
            </p:cNvPr>
            <p:cNvSpPr txBox="1">
              <a:spLocks/>
            </p:cNvSpPr>
            <p:nvPr/>
          </p:nvSpPr>
          <p:spPr>
            <a:xfrm>
              <a:off x="8813086" y="5539380"/>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ecosystem</a:t>
              </a:r>
            </a:p>
          </p:txBody>
        </p:sp>
      </p:grpSp>
      <p:sp>
        <p:nvSpPr>
          <p:cNvPr id="4" name="Rectangle 3">
            <a:extLst>
              <a:ext uri="{FF2B5EF4-FFF2-40B4-BE49-F238E27FC236}">
                <a16:creationId xmlns:a16="http://schemas.microsoft.com/office/drawing/2014/main" id="{6C5CD791-991D-79D8-5C65-3014AF8A52D2}"/>
              </a:ext>
            </a:extLst>
          </p:cNvPr>
          <p:cNvSpPr/>
          <p:nvPr/>
        </p:nvSpPr>
        <p:spPr>
          <a:xfrm>
            <a:off x="3170059" y="142970"/>
            <a:ext cx="6910716" cy="4739223"/>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2">
            <a:extLst>
              <a:ext uri="{FF2B5EF4-FFF2-40B4-BE49-F238E27FC236}">
                <a16:creationId xmlns:a16="http://schemas.microsoft.com/office/drawing/2014/main" id="{98E44F6B-E461-2E8B-91C8-FF02916AB124}"/>
              </a:ext>
            </a:extLst>
          </p:cNvPr>
          <p:cNvSpPr txBox="1">
            <a:spLocks/>
          </p:cNvSpPr>
          <p:nvPr/>
        </p:nvSpPr>
        <p:spPr>
          <a:xfrm>
            <a:off x="77342" y="65150"/>
            <a:ext cx="4243909"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b="1" dirty="0">
                <a:solidFill>
                  <a:srgbClr val="C00000"/>
                </a:solidFill>
              </a:rPr>
              <a:t>Ecosystem</a:t>
            </a:r>
            <a:r>
              <a:rPr lang="en-US" sz="2800" dirty="0"/>
              <a:t> = communities interacting with the abiotic environment</a:t>
            </a:r>
          </a:p>
        </p:txBody>
      </p:sp>
    </p:spTree>
    <p:extLst>
      <p:ext uri="{BB962C8B-B14F-4D97-AF65-F5344CB8AC3E}">
        <p14:creationId xmlns:p14="http://schemas.microsoft.com/office/powerpoint/2010/main" val="24733373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1C28E3-AD6C-7BD7-8DF9-4AEA0C05C83D}"/>
              </a:ext>
            </a:extLst>
          </p:cNvPr>
          <p:cNvSpPr>
            <a:spLocks noGrp="1"/>
          </p:cNvSpPr>
          <p:nvPr>
            <p:ph type="title"/>
          </p:nvPr>
        </p:nvSpPr>
        <p:spPr/>
        <p:txBody>
          <a:bodyPr/>
          <a:lstStyle/>
          <a:p>
            <a:r>
              <a:rPr lang="en-US" dirty="0"/>
              <a:t>Where are we headed?</a:t>
            </a:r>
          </a:p>
        </p:txBody>
      </p:sp>
      <p:pic>
        <p:nvPicPr>
          <p:cNvPr id="5" name="Content Placeholder 4">
            <a:extLst>
              <a:ext uri="{FF2B5EF4-FFF2-40B4-BE49-F238E27FC236}">
                <a16:creationId xmlns:a16="http://schemas.microsoft.com/office/drawing/2014/main" id="{81FA976E-8D2D-DF2B-DD55-E529ADDD3A0E}"/>
              </a:ext>
            </a:extLst>
          </p:cNvPr>
          <p:cNvPicPr>
            <a:picLocks noGrp="1" noChangeAspect="1"/>
          </p:cNvPicPr>
          <p:nvPr>
            <p:ph idx="1"/>
          </p:nvPr>
        </p:nvPicPr>
        <p:blipFill>
          <a:blip r:embed="rId2"/>
          <a:stretch>
            <a:fillRect/>
          </a:stretch>
        </p:blipFill>
        <p:spPr>
          <a:xfrm>
            <a:off x="2382252" y="1431441"/>
            <a:ext cx="7652475" cy="5113739"/>
          </a:xfrm>
        </p:spPr>
      </p:pic>
      <p:sp>
        <p:nvSpPr>
          <p:cNvPr id="3" name="Rectangle 2">
            <a:extLst>
              <a:ext uri="{FF2B5EF4-FFF2-40B4-BE49-F238E27FC236}">
                <a16:creationId xmlns:a16="http://schemas.microsoft.com/office/drawing/2014/main" id="{83F621BC-88D3-CE62-955F-02D43F1C09C6}"/>
              </a:ext>
            </a:extLst>
          </p:cNvPr>
          <p:cNvSpPr/>
          <p:nvPr/>
        </p:nvSpPr>
        <p:spPr>
          <a:xfrm>
            <a:off x="2478504" y="1925053"/>
            <a:ext cx="7427496" cy="1503947"/>
          </a:xfrm>
          <a:prstGeom prst="rect">
            <a:avLst/>
          </a:prstGeom>
          <a:solidFill>
            <a:schemeClr val="tx1">
              <a:lumMod val="65000"/>
              <a:lumOff val="35000"/>
              <a:alpha val="5556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BF8E3013-F53F-40BB-7F98-5B9C66C8794F}"/>
              </a:ext>
            </a:extLst>
          </p:cNvPr>
          <p:cNvSpPr/>
          <p:nvPr/>
        </p:nvSpPr>
        <p:spPr>
          <a:xfrm>
            <a:off x="2478505" y="3453064"/>
            <a:ext cx="4884822" cy="589548"/>
          </a:xfrm>
          <a:prstGeom prst="rect">
            <a:avLst/>
          </a:prstGeom>
          <a:solidFill>
            <a:schemeClr val="tx1">
              <a:lumMod val="65000"/>
              <a:lumOff val="35000"/>
              <a:alpha val="5556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F320AB68-0B0D-8181-52EE-88BF61450024}"/>
              </a:ext>
            </a:extLst>
          </p:cNvPr>
          <p:cNvSpPr/>
          <p:nvPr/>
        </p:nvSpPr>
        <p:spPr>
          <a:xfrm>
            <a:off x="7367337" y="3470951"/>
            <a:ext cx="2538663" cy="1096554"/>
          </a:xfrm>
          <a:prstGeom prst="rect">
            <a:avLst/>
          </a:prstGeom>
          <a:solidFill>
            <a:schemeClr val="accent2">
              <a:alpha val="5556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1245068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C8E43B25-25AF-D355-C50C-16C5B3D414A1}"/>
              </a:ext>
            </a:extLst>
          </p:cNvPr>
          <p:cNvSpPr/>
          <p:nvPr/>
        </p:nvSpPr>
        <p:spPr>
          <a:xfrm>
            <a:off x="9915495" y="5463520"/>
            <a:ext cx="2290563" cy="544770"/>
          </a:xfrm>
          <a:prstGeom prst="rect">
            <a:avLst/>
          </a:prstGeom>
          <a:solidFill>
            <a:srgbClr val="FFFF00">
              <a:alpha val="4691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7" name="Group 16">
            <a:extLst>
              <a:ext uri="{FF2B5EF4-FFF2-40B4-BE49-F238E27FC236}">
                <a16:creationId xmlns:a16="http://schemas.microsoft.com/office/drawing/2014/main" id="{D350A056-6A7B-059F-9A8C-4C11A376F274}"/>
              </a:ext>
            </a:extLst>
          </p:cNvPr>
          <p:cNvGrpSpPr/>
          <p:nvPr/>
        </p:nvGrpSpPr>
        <p:grpSpPr>
          <a:xfrm>
            <a:off x="3450251" y="-71016"/>
            <a:ext cx="10020149" cy="6945094"/>
            <a:chOff x="3450251" y="-71016"/>
            <a:chExt cx="10020149" cy="6945094"/>
          </a:xfrm>
        </p:grpSpPr>
        <p:pic>
          <p:nvPicPr>
            <p:cNvPr id="18" name="Picture 4" descr="Population, Community, Habitat &amp; Ecosystem (4.1) | Edexcel IGCSE Biology  Revision Notes 2019 | Save My Exams">
              <a:extLst>
                <a:ext uri="{FF2B5EF4-FFF2-40B4-BE49-F238E27FC236}">
                  <a16:creationId xmlns:a16="http://schemas.microsoft.com/office/drawing/2014/main" id="{DA822127-4EE7-258D-A3E4-1CDF558EE19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396" r="52943" b="67021"/>
            <a:stretch/>
          </p:blipFill>
          <p:spPr bwMode="auto">
            <a:xfrm>
              <a:off x="5306466" y="965961"/>
              <a:ext cx="3198011" cy="113724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Population, Community, Habitat &amp; Ecosystem (4.1) | Edexcel IGCSE Biology  Revision Notes 2019 | Save My Exams">
              <a:extLst>
                <a:ext uri="{FF2B5EF4-FFF2-40B4-BE49-F238E27FC236}">
                  <a16:creationId xmlns:a16="http://schemas.microsoft.com/office/drawing/2014/main" id="{9B138E4C-65FB-CA3B-B498-90E6C4DD11C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7054110" y="3473179"/>
              <a:ext cx="2900735" cy="175585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Population, Community, Habitat &amp; Ecosystem (4.1) | Edexcel IGCSE Biology  Revision Notes 2019 | Save My Exams">
              <a:extLst>
                <a:ext uri="{FF2B5EF4-FFF2-40B4-BE49-F238E27FC236}">
                  <a16:creationId xmlns:a16="http://schemas.microsoft.com/office/drawing/2014/main" id="{86A19450-3498-D54E-5928-C15E6D5CC97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6843223"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sp>
          <p:nvSpPr>
            <p:cNvPr id="21" name="Content Placeholder 2">
              <a:extLst>
                <a:ext uri="{FF2B5EF4-FFF2-40B4-BE49-F238E27FC236}">
                  <a16:creationId xmlns:a16="http://schemas.microsoft.com/office/drawing/2014/main" id="{E915D97F-6F34-7A59-93C6-CC9261944AEA}"/>
                </a:ext>
              </a:extLst>
            </p:cNvPr>
            <p:cNvSpPr txBox="1">
              <a:spLocks/>
            </p:cNvSpPr>
            <p:nvPr/>
          </p:nvSpPr>
          <p:spPr>
            <a:xfrm>
              <a:off x="8741750" y="130649"/>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individual</a:t>
              </a:r>
            </a:p>
          </p:txBody>
        </p:sp>
        <p:sp>
          <p:nvSpPr>
            <p:cNvPr id="22" name="Content Placeholder 2">
              <a:extLst>
                <a:ext uri="{FF2B5EF4-FFF2-40B4-BE49-F238E27FC236}">
                  <a16:creationId xmlns:a16="http://schemas.microsoft.com/office/drawing/2014/main" id="{28A9393D-E2C2-43F4-6DB5-7F97D4556B78}"/>
                </a:ext>
              </a:extLst>
            </p:cNvPr>
            <p:cNvSpPr txBox="1">
              <a:spLocks/>
            </p:cNvSpPr>
            <p:nvPr/>
          </p:nvSpPr>
          <p:spPr>
            <a:xfrm>
              <a:off x="8687680" y="1216168"/>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population</a:t>
              </a:r>
            </a:p>
          </p:txBody>
        </p:sp>
        <p:pic>
          <p:nvPicPr>
            <p:cNvPr id="23" name="Picture 4" descr="Population, Community, Habitat &amp; Ecosystem (4.1) | Edexcel IGCSE Biology  Revision Notes 2019 | Save My Exams">
              <a:extLst>
                <a:ext uri="{FF2B5EF4-FFF2-40B4-BE49-F238E27FC236}">
                  <a16:creationId xmlns:a16="http://schemas.microsoft.com/office/drawing/2014/main" id="{1FE0C73E-C3D3-0127-F177-4C04BA839AF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3910583" y="2038550"/>
              <a:ext cx="2887214" cy="117570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Population, Community, Habitat &amp; Ecosystem (4.1) | Edexcel IGCSE Biology  Revision Notes 2019 | Save My Exams">
              <a:extLst>
                <a:ext uri="{FF2B5EF4-FFF2-40B4-BE49-F238E27FC236}">
                  <a16:creationId xmlns:a16="http://schemas.microsoft.com/office/drawing/2014/main" id="{4DD6D233-FDE5-E03E-C296-61AD7BD9FC4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6967995" y="2178989"/>
              <a:ext cx="2887213" cy="1175706"/>
            </a:xfrm>
            <a:prstGeom prst="rect">
              <a:avLst/>
            </a:prstGeom>
            <a:noFill/>
            <a:extLst>
              <a:ext uri="{909E8E84-426E-40DD-AFC4-6F175D3DCCD1}">
                <a14:hiddenFill xmlns:a14="http://schemas.microsoft.com/office/drawing/2010/main">
                  <a:solidFill>
                    <a:srgbClr val="FFFFFF"/>
                  </a:solidFill>
                </a14:hiddenFill>
              </a:ext>
            </a:extLst>
          </p:spPr>
        </p:pic>
        <p:sp>
          <p:nvSpPr>
            <p:cNvPr id="25" name="Content Placeholder 2">
              <a:extLst>
                <a:ext uri="{FF2B5EF4-FFF2-40B4-BE49-F238E27FC236}">
                  <a16:creationId xmlns:a16="http://schemas.microsoft.com/office/drawing/2014/main" id="{08DCB554-77FF-699B-14FB-112A7200DB61}"/>
                </a:ext>
              </a:extLst>
            </p:cNvPr>
            <p:cNvSpPr txBox="1">
              <a:spLocks/>
            </p:cNvSpPr>
            <p:nvPr/>
          </p:nvSpPr>
          <p:spPr>
            <a:xfrm>
              <a:off x="8741750" y="2587892"/>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metapopulation</a:t>
              </a:r>
            </a:p>
          </p:txBody>
        </p:sp>
        <p:pic>
          <p:nvPicPr>
            <p:cNvPr id="26" name="Picture 4" descr="Population, Community, Habitat &amp; Ecosystem (4.1) | Edexcel IGCSE Biology  Revision Notes 2019 | Save My Exams">
              <a:extLst>
                <a:ext uri="{FF2B5EF4-FFF2-40B4-BE49-F238E27FC236}">
                  <a16:creationId xmlns:a16="http://schemas.microsoft.com/office/drawing/2014/main" id="{D22D7890-0562-D5C1-40C8-CAF4105A00C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4232633" y="3362603"/>
              <a:ext cx="2999724" cy="181577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descr="Population, Community, Habitat &amp; Ecosystem (4.1) | Edexcel IGCSE Biology  Revision Notes 2019 | Save My Exams">
              <a:extLst>
                <a:ext uri="{FF2B5EF4-FFF2-40B4-BE49-F238E27FC236}">
                  <a16:creationId xmlns:a16="http://schemas.microsoft.com/office/drawing/2014/main" id="{387857E5-FAFA-448B-D304-B19149CF0EB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3450251"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Population, Community, Habitat &amp; Ecosystem (4.1) | Edexcel IGCSE Biology  Revision Notes 2019 | Save My Exams">
              <a:extLst>
                <a:ext uri="{FF2B5EF4-FFF2-40B4-BE49-F238E27FC236}">
                  <a16:creationId xmlns:a16="http://schemas.microsoft.com/office/drawing/2014/main" id="{742D99F0-A47A-2A40-537B-FC3F74E8601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2943" b="88549"/>
            <a:stretch/>
          </p:blipFill>
          <p:spPr bwMode="auto">
            <a:xfrm>
              <a:off x="5244217" y="-71016"/>
              <a:ext cx="3198011" cy="785331"/>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Straight Connector 28">
              <a:extLst>
                <a:ext uri="{FF2B5EF4-FFF2-40B4-BE49-F238E27FC236}">
                  <a16:creationId xmlns:a16="http://schemas.microsoft.com/office/drawing/2014/main" id="{FA6E552B-84A2-4B62-CA1D-DEFFAB541F11}"/>
                </a:ext>
              </a:extLst>
            </p:cNvPr>
            <p:cNvCxnSpPr>
              <a:cxnSpLocks/>
            </p:cNvCxnSpPr>
            <p:nvPr/>
          </p:nvCxnSpPr>
          <p:spPr>
            <a:xfrm>
              <a:off x="4321251" y="832502"/>
              <a:ext cx="772159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B4969F8-191C-ED32-6648-A9AE2950098A}"/>
                </a:ext>
              </a:extLst>
            </p:cNvPr>
            <p:cNvCxnSpPr>
              <a:cxnSpLocks/>
            </p:cNvCxnSpPr>
            <p:nvPr/>
          </p:nvCxnSpPr>
          <p:spPr>
            <a:xfrm>
              <a:off x="3848453" y="2119495"/>
              <a:ext cx="819439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9BFB9EA-64BC-3C64-0B10-BF8D69A056D5}"/>
                </a:ext>
              </a:extLst>
            </p:cNvPr>
            <p:cNvCxnSpPr>
              <a:cxnSpLocks/>
            </p:cNvCxnSpPr>
            <p:nvPr/>
          </p:nvCxnSpPr>
          <p:spPr>
            <a:xfrm>
              <a:off x="3599234" y="3407473"/>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878441F-E8D2-2820-D7A6-B43950F04EB4}"/>
                </a:ext>
              </a:extLst>
            </p:cNvPr>
            <p:cNvCxnSpPr>
              <a:cxnSpLocks/>
            </p:cNvCxnSpPr>
            <p:nvPr/>
          </p:nvCxnSpPr>
          <p:spPr>
            <a:xfrm>
              <a:off x="3599234" y="4910587"/>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Content Placeholder 2">
              <a:extLst>
                <a:ext uri="{FF2B5EF4-FFF2-40B4-BE49-F238E27FC236}">
                  <a16:creationId xmlns:a16="http://schemas.microsoft.com/office/drawing/2014/main" id="{44EC3827-5BCD-6D7A-4E65-285A814E949F}"/>
                </a:ext>
              </a:extLst>
            </p:cNvPr>
            <p:cNvSpPr txBox="1">
              <a:spLocks/>
            </p:cNvSpPr>
            <p:nvPr/>
          </p:nvSpPr>
          <p:spPr>
            <a:xfrm>
              <a:off x="8687680" y="3959616"/>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community</a:t>
              </a:r>
            </a:p>
          </p:txBody>
        </p:sp>
        <p:sp>
          <p:nvSpPr>
            <p:cNvPr id="34" name="Content Placeholder 2">
              <a:extLst>
                <a:ext uri="{FF2B5EF4-FFF2-40B4-BE49-F238E27FC236}">
                  <a16:creationId xmlns:a16="http://schemas.microsoft.com/office/drawing/2014/main" id="{4A1DDD69-3ABE-5D71-BFC7-712DAF15712C}"/>
                </a:ext>
              </a:extLst>
            </p:cNvPr>
            <p:cNvSpPr txBox="1">
              <a:spLocks/>
            </p:cNvSpPr>
            <p:nvPr/>
          </p:nvSpPr>
          <p:spPr>
            <a:xfrm>
              <a:off x="8813086" y="5539380"/>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ecosystem</a:t>
              </a:r>
            </a:p>
          </p:txBody>
        </p:sp>
      </p:grpSp>
      <p:grpSp>
        <p:nvGrpSpPr>
          <p:cNvPr id="11" name="Group 10">
            <a:extLst>
              <a:ext uri="{FF2B5EF4-FFF2-40B4-BE49-F238E27FC236}">
                <a16:creationId xmlns:a16="http://schemas.microsoft.com/office/drawing/2014/main" id="{3BD4533B-1B09-4F81-A366-95DF5E0D431D}"/>
              </a:ext>
            </a:extLst>
          </p:cNvPr>
          <p:cNvGrpSpPr/>
          <p:nvPr/>
        </p:nvGrpSpPr>
        <p:grpSpPr>
          <a:xfrm>
            <a:off x="389057" y="1317945"/>
            <a:ext cx="2227957" cy="3792623"/>
            <a:chOff x="-241083" y="1810193"/>
            <a:chExt cx="2703136" cy="4280263"/>
          </a:xfrm>
        </p:grpSpPr>
        <p:cxnSp>
          <p:nvCxnSpPr>
            <p:cNvPr id="12" name="Curved Connector 11">
              <a:extLst>
                <a:ext uri="{FF2B5EF4-FFF2-40B4-BE49-F238E27FC236}">
                  <a16:creationId xmlns:a16="http://schemas.microsoft.com/office/drawing/2014/main" id="{0FFB577E-0DAB-D17F-A787-C9714B76C67C}"/>
                </a:ext>
              </a:extLst>
            </p:cNvPr>
            <p:cNvCxnSpPr>
              <a:cxnSpLocks/>
              <a:stCxn id="13" idx="1"/>
            </p:cNvCxnSpPr>
            <p:nvPr/>
          </p:nvCxnSpPr>
          <p:spPr>
            <a:xfrm rot="10800000" flipV="1">
              <a:off x="214401" y="2779223"/>
              <a:ext cx="625192" cy="1345304"/>
            </a:xfrm>
            <a:prstGeom prst="curvedConnector2">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B8E73220-0B79-C827-88A1-D3BF46D74783}"/>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fish</a:t>
              </a:r>
            </a:p>
            <a:p>
              <a:pPr algn="ctr"/>
              <a:r>
                <a:rPr lang="en-US" dirty="0"/>
                <a:t>(x)</a:t>
              </a:r>
            </a:p>
          </p:txBody>
        </p:sp>
        <p:cxnSp>
          <p:nvCxnSpPr>
            <p:cNvPr id="14" name="Curved Connector 13">
              <a:extLst>
                <a:ext uri="{FF2B5EF4-FFF2-40B4-BE49-F238E27FC236}">
                  <a16:creationId xmlns:a16="http://schemas.microsoft.com/office/drawing/2014/main" id="{9395F1B4-26D7-80EE-CC99-4AAF78D02DB5}"/>
                </a:ext>
              </a:extLst>
            </p:cNvPr>
            <p:cNvCxnSpPr>
              <a:cxnSpLocks/>
              <a:stCxn id="13"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urved Connector 14">
              <a:extLst>
                <a:ext uri="{FF2B5EF4-FFF2-40B4-BE49-F238E27FC236}">
                  <a16:creationId xmlns:a16="http://schemas.microsoft.com/office/drawing/2014/main" id="{A540A7EF-8C33-378E-594D-FB3A6D0BEB09}"/>
                </a:ext>
              </a:extLst>
            </p:cNvPr>
            <p:cNvCxnSpPr>
              <a:cxnSpLocks/>
              <a:stCxn id="36" idx="0"/>
            </p:cNvCxnSpPr>
            <p:nvPr/>
          </p:nvCxnSpPr>
          <p:spPr>
            <a:xfrm rot="16200000" flipH="1" flipV="1">
              <a:off x="826989" y="4366333"/>
              <a:ext cx="538892" cy="581886"/>
            </a:xfrm>
            <a:prstGeom prst="curvedConnector4">
              <a:avLst>
                <a:gd name="adj1" fmla="val -73271"/>
                <a:gd name="adj2" fmla="val 16071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Curved Connector 34">
              <a:extLst>
                <a:ext uri="{FF2B5EF4-FFF2-40B4-BE49-F238E27FC236}">
                  <a16:creationId xmlns:a16="http://schemas.microsoft.com/office/drawing/2014/main" id="{6AE205DA-8860-A719-AB92-A2F10F90E766}"/>
                </a:ext>
              </a:extLst>
            </p:cNvPr>
            <p:cNvCxnSpPr>
              <a:cxnSpLocks/>
              <a:stCxn id="36" idx="3"/>
              <a:endCxn id="38" idx="3"/>
            </p:cNvCxnSpPr>
            <p:nvPr/>
          </p:nvCxnSpPr>
          <p:spPr>
            <a:xfrm flipH="1" flipV="1">
              <a:off x="1845779" y="3712630"/>
              <a:ext cx="123489" cy="1265404"/>
            </a:xfrm>
            <a:prstGeom prst="curvedConnector3">
              <a:avLst>
                <a:gd name="adj1" fmla="val -185118"/>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E7B8B8DD-C4A3-B5BE-FEB6-97335BCDAB83}"/>
                </a:ext>
              </a:extLst>
            </p:cNvPr>
            <p:cNvSpPr/>
            <p:nvPr/>
          </p:nvSpPr>
          <p:spPr>
            <a:xfrm>
              <a:off x="805487" y="4387830"/>
              <a:ext cx="1163781" cy="118040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shark</a:t>
              </a:r>
            </a:p>
            <a:p>
              <a:pPr algn="ctr"/>
              <a:r>
                <a:rPr lang="en-US" dirty="0"/>
                <a:t>(y)</a:t>
              </a:r>
            </a:p>
          </p:txBody>
        </p:sp>
        <p:pic>
          <p:nvPicPr>
            <p:cNvPr id="37" name="Picture 36">
              <a:extLst>
                <a:ext uri="{FF2B5EF4-FFF2-40B4-BE49-F238E27FC236}">
                  <a16:creationId xmlns:a16="http://schemas.microsoft.com/office/drawing/2014/main" id="{02EA6D05-580A-9F6C-C017-598A4A9AB431}"/>
                </a:ext>
              </a:extLst>
            </p:cNvPr>
            <p:cNvPicPr>
              <a:picLocks noChangeAspect="1"/>
            </p:cNvPicPr>
            <p:nvPr/>
          </p:nvPicPr>
          <p:blipFill>
            <a:blip r:embed="rId4"/>
            <a:stretch>
              <a:fillRect/>
            </a:stretch>
          </p:blipFill>
          <p:spPr>
            <a:xfrm>
              <a:off x="2117343" y="1810193"/>
              <a:ext cx="344710" cy="369332"/>
            </a:xfrm>
            <a:prstGeom prst="rect">
              <a:avLst/>
            </a:prstGeom>
          </p:spPr>
        </p:pic>
        <p:pic>
          <p:nvPicPr>
            <p:cNvPr id="38" name="Picture 37">
              <a:extLst>
                <a:ext uri="{FF2B5EF4-FFF2-40B4-BE49-F238E27FC236}">
                  <a16:creationId xmlns:a16="http://schemas.microsoft.com/office/drawing/2014/main" id="{EBD94058-B679-3BE6-A1B7-0E9F8190AF5F}"/>
                </a:ext>
              </a:extLst>
            </p:cNvPr>
            <p:cNvPicPr>
              <a:picLocks noChangeAspect="1"/>
            </p:cNvPicPr>
            <p:nvPr/>
          </p:nvPicPr>
          <p:blipFill>
            <a:blip r:embed="rId5"/>
            <a:stretch>
              <a:fillRect/>
            </a:stretch>
          </p:blipFill>
          <p:spPr>
            <a:xfrm>
              <a:off x="1579079" y="3503080"/>
              <a:ext cx="266700" cy="419100"/>
            </a:xfrm>
            <a:prstGeom prst="rect">
              <a:avLst/>
            </a:prstGeom>
          </p:spPr>
        </p:pic>
        <p:pic>
          <p:nvPicPr>
            <p:cNvPr id="39" name="Picture 38">
              <a:extLst>
                <a:ext uri="{FF2B5EF4-FFF2-40B4-BE49-F238E27FC236}">
                  <a16:creationId xmlns:a16="http://schemas.microsoft.com/office/drawing/2014/main" id="{170CC4AD-8D24-8EFD-6129-90876C9F50F1}"/>
                </a:ext>
              </a:extLst>
            </p:cNvPr>
            <p:cNvPicPr>
              <a:picLocks noChangeAspect="1"/>
            </p:cNvPicPr>
            <p:nvPr/>
          </p:nvPicPr>
          <p:blipFill>
            <a:blip r:embed="rId6"/>
            <a:stretch>
              <a:fillRect/>
            </a:stretch>
          </p:blipFill>
          <p:spPr>
            <a:xfrm>
              <a:off x="1494156" y="5672790"/>
              <a:ext cx="254000" cy="317500"/>
            </a:xfrm>
            <a:prstGeom prst="rect">
              <a:avLst/>
            </a:prstGeom>
          </p:spPr>
        </p:pic>
        <p:cxnSp>
          <p:nvCxnSpPr>
            <p:cNvPr id="40" name="Curved Connector 39">
              <a:extLst>
                <a:ext uri="{FF2B5EF4-FFF2-40B4-BE49-F238E27FC236}">
                  <a16:creationId xmlns:a16="http://schemas.microsoft.com/office/drawing/2014/main" id="{3D708A51-93D2-A9C8-CEF2-69233EA3104B}"/>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1" name="Picture 40">
              <a:extLst>
                <a:ext uri="{FF2B5EF4-FFF2-40B4-BE49-F238E27FC236}">
                  <a16:creationId xmlns:a16="http://schemas.microsoft.com/office/drawing/2014/main" id="{CD09FB44-D3DD-427E-F8F7-287339B03869}"/>
                </a:ext>
              </a:extLst>
            </p:cNvPr>
            <p:cNvPicPr>
              <a:picLocks noChangeAspect="1"/>
            </p:cNvPicPr>
            <p:nvPr/>
          </p:nvPicPr>
          <p:blipFill>
            <a:blip r:embed="rId7"/>
            <a:stretch>
              <a:fillRect/>
            </a:stretch>
          </p:blipFill>
          <p:spPr>
            <a:xfrm>
              <a:off x="-241083" y="4244227"/>
              <a:ext cx="190500" cy="342900"/>
            </a:xfrm>
            <a:prstGeom prst="rect">
              <a:avLst/>
            </a:prstGeom>
          </p:spPr>
        </p:pic>
        <p:cxnSp>
          <p:nvCxnSpPr>
            <p:cNvPr id="42" name="Curved Connector 41">
              <a:extLst>
                <a:ext uri="{FF2B5EF4-FFF2-40B4-BE49-F238E27FC236}">
                  <a16:creationId xmlns:a16="http://schemas.microsoft.com/office/drawing/2014/main" id="{0D666FF2-7E70-3E84-515A-EB6B99265FEF}"/>
                </a:ext>
              </a:extLst>
            </p:cNvPr>
            <p:cNvCxnSpPr>
              <a:cxnSpLocks/>
            </p:cNvCxnSpPr>
            <p:nvPr/>
          </p:nvCxnSpPr>
          <p:spPr>
            <a:xfrm rot="5400000">
              <a:off x="1186140" y="5848747"/>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3" name="Content Placeholder 2">
            <a:extLst>
              <a:ext uri="{FF2B5EF4-FFF2-40B4-BE49-F238E27FC236}">
                <a16:creationId xmlns:a16="http://schemas.microsoft.com/office/drawing/2014/main" id="{55B8830A-F515-D61A-7201-D7D548ABF254}"/>
              </a:ext>
            </a:extLst>
          </p:cNvPr>
          <p:cNvSpPr txBox="1">
            <a:spLocks/>
          </p:cNvSpPr>
          <p:nvPr/>
        </p:nvSpPr>
        <p:spPr>
          <a:xfrm>
            <a:off x="-1372337" y="3407473"/>
            <a:ext cx="4243909"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dirty="0">
                <a:latin typeface="Cambria Math" panose="02040503050406030204" pitchFamily="18" charset="0"/>
                <a:ea typeface="Cambria Math" panose="02040503050406030204" pitchFamily="18" charset="0"/>
              </a:rPr>
              <a:t>(t)</a:t>
            </a:r>
          </a:p>
        </p:txBody>
      </p:sp>
      <p:sp>
        <p:nvSpPr>
          <p:cNvPr id="4" name="Rectangle 3">
            <a:extLst>
              <a:ext uri="{FF2B5EF4-FFF2-40B4-BE49-F238E27FC236}">
                <a16:creationId xmlns:a16="http://schemas.microsoft.com/office/drawing/2014/main" id="{6C5CD791-991D-79D8-5C65-3014AF8A52D2}"/>
              </a:ext>
            </a:extLst>
          </p:cNvPr>
          <p:cNvSpPr/>
          <p:nvPr/>
        </p:nvSpPr>
        <p:spPr>
          <a:xfrm>
            <a:off x="3170059" y="142970"/>
            <a:ext cx="6910716" cy="4739223"/>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2">
            <a:extLst>
              <a:ext uri="{FF2B5EF4-FFF2-40B4-BE49-F238E27FC236}">
                <a16:creationId xmlns:a16="http://schemas.microsoft.com/office/drawing/2014/main" id="{98E44F6B-E461-2E8B-91C8-FF02916AB124}"/>
              </a:ext>
            </a:extLst>
          </p:cNvPr>
          <p:cNvSpPr txBox="1">
            <a:spLocks/>
          </p:cNvSpPr>
          <p:nvPr/>
        </p:nvSpPr>
        <p:spPr>
          <a:xfrm>
            <a:off x="77342" y="65150"/>
            <a:ext cx="4243909"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b="1" dirty="0">
                <a:solidFill>
                  <a:srgbClr val="C00000"/>
                </a:solidFill>
              </a:rPr>
              <a:t>Ecosystem</a:t>
            </a:r>
            <a:r>
              <a:rPr lang="en-US" sz="2800" dirty="0"/>
              <a:t> = communities interacting with the abiotic environment</a:t>
            </a:r>
          </a:p>
        </p:txBody>
      </p:sp>
      <p:sp>
        <p:nvSpPr>
          <p:cNvPr id="2" name="Content Placeholder 2">
            <a:extLst>
              <a:ext uri="{FF2B5EF4-FFF2-40B4-BE49-F238E27FC236}">
                <a16:creationId xmlns:a16="http://schemas.microsoft.com/office/drawing/2014/main" id="{47C51C78-02B7-9FA1-B0A5-86AE6A3E401D}"/>
              </a:ext>
            </a:extLst>
          </p:cNvPr>
          <p:cNvSpPr txBox="1">
            <a:spLocks/>
          </p:cNvSpPr>
          <p:nvPr/>
        </p:nvSpPr>
        <p:spPr>
          <a:xfrm>
            <a:off x="6597" y="5144950"/>
            <a:ext cx="3819912" cy="1711903"/>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does fish abundance </a:t>
            </a:r>
            <a:r>
              <a:rPr lang="en-US" sz="2800" b="1" i="1" dirty="0">
                <a:solidFill>
                  <a:srgbClr val="C00000"/>
                </a:solidFill>
              </a:rPr>
              <a:t>vary </a:t>
            </a:r>
            <a:r>
              <a:rPr lang="en-US" sz="2800" i="1" dirty="0"/>
              <a:t>with </a:t>
            </a:r>
            <a:r>
              <a:rPr lang="en-US" sz="2800" b="1" i="1" dirty="0">
                <a:solidFill>
                  <a:srgbClr val="C00000"/>
                </a:solidFill>
              </a:rPr>
              <a:t>changes </a:t>
            </a:r>
            <a:r>
              <a:rPr lang="en-US" sz="2800" i="1" dirty="0"/>
              <a:t>in shark birth rates with </a:t>
            </a:r>
            <a:r>
              <a:rPr lang="en-US" sz="2800" b="1" i="1" dirty="0">
                <a:solidFill>
                  <a:srgbClr val="C00000"/>
                </a:solidFill>
              </a:rPr>
              <a:t>temperature</a:t>
            </a:r>
            <a:r>
              <a:rPr lang="en-US" sz="2800" i="1" dirty="0"/>
              <a:t>?</a:t>
            </a:r>
          </a:p>
        </p:txBody>
      </p:sp>
    </p:spTree>
    <p:extLst>
      <p:ext uri="{BB962C8B-B14F-4D97-AF65-F5344CB8AC3E}">
        <p14:creationId xmlns:p14="http://schemas.microsoft.com/office/powerpoint/2010/main" val="27433472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D350A056-6A7B-059F-9A8C-4C11A376F274}"/>
              </a:ext>
            </a:extLst>
          </p:cNvPr>
          <p:cNvGrpSpPr/>
          <p:nvPr/>
        </p:nvGrpSpPr>
        <p:grpSpPr>
          <a:xfrm>
            <a:off x="6867704" y="1166750"/>
            <a:ext cx="6069296" cy="4985335"/>
            <a:chOff x="3450251" y="-71016"/>
            <a:chExt cx="10303686" cy="6945094"/>
          </a:xfrm>
        </p:grpSpPr>
        <p:pic>
          <p:nvPicPr>
            <p:cNvPr id="18" name="Picture 4" descr="Population, Community, Habitat &amp; Ecosystem (4.1) | Edexcel IGCSE Biology  Revision Notes 2019 | Save My Exams">
              <a:extLst>
                <a:ext uri="{FF2B5EF4-FFF2-40B4-BE49-F238E27FC236}">
                  <a16:creationId xmlns:a16="http://schemas.microsoft.com/office/drawing/2014/main" id="{DA822127-4EE7-258D-A3E4-1CDF558EE19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396" r="52943" b="67021"/>
            <a:stretch/>
          </p:blipFill>
          <p:spPr bwMode="auto">
            <a:xfrm>
              <a:off x="5306466" y="965961"/>
              <a:ext cx="3198011" cy="113724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Population, Community, Habitat &amp; Ecosystem (4.1) | Edexcel IGCSE Biology  Revision Notes 2019 | Save My Exams">
              <a:extLst>
                <a:ext uri="{FF2B5EF4-FFF2-40B4-BE49-F238E27FC236}">
                  <a16:creationId xmlns:a16="http://schemas.microsoft.com/office/drawing/2014/main" id="{9B138E4C-65FB-CA3B-B498-90E6C4DD11C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7054110" y="3473179"/>
              <a:ext cx="2900735" cy="175585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Population, Community, Habitat &amp; Ecosystem (4.1) | Edexcel IGCSE Biology  Revision Notes 2019 | Save My Exams">
              <a:extLst>
                <a:ext uri="{FF2B5EF4-FFF2-40B4-BE49-F238E27FC236}">
                  <a16:creationId xmlns:a16="http://schemas.microsoft.com/office/drawing/2014/main" id="{86A19450-3498-D54E-5928-C15E6D5CC97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6843223"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sp>
          <p:nvSpPr>
            <p:cNvPr id="21" name="Content Placeholder 2">
              <a:extLst>
                <a:ext uri="{FF2B5EF4-FFF2-40B4-BE49-F238E27FC236}">
                  <a16:creationId xmlns:a16="http://schemas.microsoft.com/office/drawing/2014/main" id="{E915D97F-6F34-7A59-93C6-CC9261944AEA}"/>
                </a:ext>
              </a:extLst>
            </p:cNvPr>
            <p:cNvSpPr txBox="1">
              <a:spLocks/>
            </p:cNvSpPr>
            <p:nvPr/>
          </p:nvSpPr>
          <p:spPr>
            <a:xfrm>
              <a:off x="8741750" y="130649"/>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000" dirty="0"/>
                <a:t>individual</a:t>
              </a:r>
            </a:p>
          </p:txBody>
        </p:sp>
        <p:sp>
          <p:nvSpPr>
            <p:cNvPr id="22" name="Content Placeholder 2">
              <a:extLst>
                <a:ext uri="{FF2B5EF4-FFF2-40B4-BE49-F238E27FC236}">
                  <a16:creationId xmlns:a16="http://schemas.microsoft.com/office/drawing/2014/main" id="{28A9393D-E2C2-43F4-6DB5-7F97D4556B78}"/>
                </a:ext>
              </a:extLst>
            </p:cNvPr>
            <p:cNvSpPr txBox="1">
              <a:spLocks/>
            </p:cNvSpPr>
            <p:nvPr/>
          </p:nvSpPr>
          <p:spPr>
            <a:xfrm>
              <a:off x="8687680" y="1216168"/>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000" dirty="0"/>
                <a:t>population</a:t>
              </a:r>
            </a:p>
          </p:txBody>
        </p:sp>
        <p:pic>
          <p:nvPicPr>
            <p:cNvPr id="23" name="Picture 4" descr="Population, Community, Habitat &amp; Ecosystem (4.1) | Edexcel IGCSE Biology  Revision Notes 2019 | Save My Exams">
              <a:extLst>
                <a:ext uri="{FF2B5EF4-FFF2-40B4-BE49-F238E27FC236}">
                  <a16:creationId xmlns:a16="http://schemas.microsoft.com/office/drawing/2014/main" id="{1FE0C73E-C3D3-0127-F177-4C04BA839AF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3910583" y="2038550"/>
              <a:ext cx="2887214" cy="117570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Population, Community, Habitat &amp; Ecosystem (4.1) | Edexcel IGCSE Biology  Revision Notes 2019 | Save My Exams">
              <a:extLst>
                <a:ext uri="{FF2B5EF4-FFF2-40B4-BE49-F238E27FC236}">
                  <a16:creationId xmlns:a16="http://schemas.microsoft.com/office/drawing/2014/main" id="{4DD6D233-FDE5-E03E-C296-61AD7BD9FC4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6967995" y="2178989"/>
              <a:ext cx="2887213" cy="1175706"/>
            </a:xfrm>
            <a:prstGeom prst="rect">
              <a:avLst/>
            </a:prstGeom>
            <a:noFill/>
            <a:extLst>
              <a:ext uri="{909E8E84-426E-40DD-AFC4-6F175D3DCCD1}">
                <a14:hiddenFill xmlns:a14="http://schemas.microsoft.com/office/drawing/2010/main">
                  <a:solidFill>
                    <a:srgbClr val="FFFFFF"/>
                  </a:solidFill>
                </a14:hiddenFill>
              </a:ext>
            </a:extLst>
          </p:spPr>
        </p:pic>
        <p:sp>
          <p:nvSpPr>
            <p:cNvPr id="25" name="Content Placeholder 2">
              <a:extLst>
                <a:ext uri="{FF2B5EF4-FFF2-40B4-BE49-F238E27FC236}">
                  <a16:creationId xmlns:a16="http://schemas.microsoft.com/office/drawing/2014/main" id="{08DCB554-77FF-699B-14FB-112A7200DB61}"/>
                </a:ext>
              </a:extLst>
            </p:cNvPr>
            <p:cNvSpPr txBox="1">
              <a:spLocks/>
            </p:cNvSpPr>
            <p:nvPr/>
          </p:nvSpPr>
          <p:spPr>
            <a:xfrm>
              <a:off x="8952042" y="2262324"/>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000" dirty="0"/>
                <a:t>meta-</a:t>
              </a:r>
            </a:p>
            <a:p>
              <a:pPr marL="0" indent="0" algn="ctr">
                <a:buNone/>
              </a:pPr>
              <a:r>
                <a:rPr lang="en-US" sz="2000" dirty="0"/>
                <a:t>population</a:t>
              </a:r>
            </a:p>
          </p:txBody>
        </p:sp>
        <p:pic>
          <p:nvPicPr>
            <p:cNvPr id="26" name="Picture 4" descr="Population, Community, Habitat &amp; Ecosystem (4.1) | Edexcel IGCSE Biology  Revision Notes 2019 | Save My Exams">
              <a:extLst>
                <a:ext uri="{FF2B5EF4-FFF2-40B4-BE49-F238E27FC236}">
                  <a16:creationId xmlns:a16="http://schemas.microsoft.com/office/drawing/2014/main" id="{D22D7890-0562-D5C1-40C8-CAF4105A00C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4232633" y="3362603"/>
              <a:ext cx="2999724" cy="181577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descr="Population, Community, Habitat &amp; Ecosystem (4.1) | Edexcel IGCSE Biology  Revision Notes 2019 | Save My Exams">
              <a:extLst>
                <a:ext uri="{FF2B5EF4-FFF2-40B4-BE49-F238E27FC236}">
                  <a16:creationId xmlns:a16="http://schemas.microsoft.com/office/drawing/2014/main" id="{387857E5-FAFA-448B-D304-B19149CF0EB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3450251"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Population, Community, Habitat &amp; Ecosystem (4.1) | Edexcel IGCSE Biology  Revision Notes 2019 | Save My Exams">
              <a:extLst>
                <a:ext uri="{FF2B5EF4-FFF2-40B4-BE49-F238E27FC236}">
                  <a16:creationId xmlns:a16="http://schemas.microsoft.com/office/drawing/2014/main" id="{742D99F0-A47A-2A40-537B-FC3F74E8601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2943" b="88549"/>
            <a:stretch/>
          </p:blipFill>
          <p:spPr bwMode="auto">
            <a:xfrm>
              <a:off x="5244217" y="-71016"/>
              <a:ext cx="3198011" cy="785331"/>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Straight Connector 28">
              <a:extLst>
                <a:ext uri="{FF2B5EF4-FFF2-40B4-BE49-F238E27FC236}">
                  <a16:creationId xmlns:a16="http://schemas.microsoft.com/office/drawing/2014/main" id="{FA6E552B-84A2-4B62-CA1D-DEFFAB541F11}"/>
                </a:ext>
              </a:extLst>
            </p:cNvPr>
            <p:cNvCxnSpPr>
              <a:cxnSpLocks/>
            </p:cNvCxnSpPr>
            <p:nvPr/>
          </p:nvCxnSpPr>
          <p:spPr>
            <a:xfrm>
              <a:off x="4321251" y="832502"/>
              <a:ext cx="772159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B4969F8-191C-ED32-6648-A9AE2950098A}"/>
                </a:ext>
              </a:extLst>
            </p:cNvPr>
            <p:cNvCxnSpPr>
              <a:cxnSpLocks/>
            </p:cNvCxnSpPr>
            <p:nvPr/>
          </p:nvCxnSpPr>
          <p:spPr>
            <a:xfrm>
              <a:off x="3848453" y="2119495"/>
              <a:ext cx="819439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9BFB9EA-64BC-3C64-0B10-BF8D69A056D5}"/>
                </a:ext>
              </a:extLst>
            </p:cNvPr>
            <p:cNvCxnSpPr>
              <a:cxnSpLocks/>
            </p:cNvCxnSpPr>
            <p:nvPr/>
          </p:nvCxnSpPr>
          <p:spPr>
            <a:xfrm>
              <a:off x="3599234" y="3407473"/>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878441F-E8D2-2820-D7A6-B43950F04EB4}"/>
                </a:ext>
              </a:extLst>
            </p:cNvPr>
            <p:cNvCxnSpPr>
              <a:cxnSpLocks/>
            </p:cNvCxnSpPr>
            <p:nvPr/>
          </p:nvCxnSpPr>
          <p:spPr>
            <a:xfrm>
              <a:off x="3599234" y="4910587"/>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Content Placeholder 2">
              <a:extLst>
                <a:ext uri="{FF2B5EF4-FFF2-40B4-BE49-F238E27FC236}">
                  <a16:creationId xmlns:a16="http://schemas.microsoft.com/office/drawing/2014/main" id="{44EC3827-5BCD-6D7A-4E65-285A814E949F}"/>
                </a:ext>
              </a:extLst>
            </p:cNvPr>
            <p:cNvSpPr txBox="1">
              <a:spLocks/>
            </p:cNvSpPr>
            <p:nvPr/>
          </p:nvSpPr>
          <p:spPr>
            <a:xfrm>
              <a:off x="8687680" y="3959616"/>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000" dirty="0"/>
                <a:t>community</a:t>
              </a:r>
            </a:p>
          </p:txBody>
        </p:sp>
        <p:sp>
          <p:nvSpPr>
            <p:cNvPr id="34" name="Content Placeholder 2">
              <a:extLst>
                <a:ext uri="{FF2B5EF4-FFF2-40B4-BE49-F238E27FC236}">
                  <a16:creationId xmlns:a16="http://schemas.microsoft.com/office/drawing/2014/main" id="{4A1DDD69-3ABE-5D71-BFC7-712DAF15712C}"/>
                </a:ext>
              </a:extLst>
            </p:cNvPr>
            <p:cNvSpPr txBox="1">
              <a:spLocks/>
            </p:cNvSpPr>
            <p:nvPr/>
          </p:nvSpPr>
          <p:spPr>
            <a:xfrm>
              <a:off x="9096623" y="5534663"/>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000" dirty="0"/>
                <a:t>ecosystem</a:t>
              </a:r>
            </a:p>
          </p:txBody>
        </p:sp>
      </p:grpSp>
      <p:pic>
        <p:nvPicPr>
          <p:cNvPr id="4" name="Content Placeholder 4">
            <a:extLst>
              <a:ext uri="{FF2B5EF4-FFF2-40B4-BE49-F238E27FC236}">
                <a16:creationId xmlns:a16="http://schemas.microsoft.com/office/drawing/2014/main" id="{E624DC90-C111-63F7-71C8-B4AFD4D7C1EF}"/>
              </a:ext>
            </a:extLst>
          </p:cNvPr>
          <p:cNvPicPr>
            <a:picLocks noGrp="1" noChangeAspect="1"/>
          </p:cNvPicPr>
          <p:nvPr>
            <p:ph idx="1"/>
          </p:nvPr>
        </p:nvPicPr>
        <p:blipFill>
          <a:blip r:embed="rId4"/>
          <a:stretch>
            <a:fillRect/>
          </a:stretch>
        </p:blipFill>
        <p:spPr>
          <a:xfrm>
            <a:off x="113529" y="1468914"/>
            <a:ext cx="6851450" cy="4578457"/>
          </a:xfrm>
        </p:spPr>
      </p:pic>
      <p:sp>
        <p:nvSpPr>
          <p:cNvPr id="5" name="Rectangle 4">
            <a:extLst>
              <a:ext uri="{FF2B5EF4-FFF2-40B4-BE49-F238E27FC236}">
                <a16:creationId xmlns:a16="http://schemas.microsoft.com/office/drawing/2014/main" id="{7AA13820-B070-2B22-FB6E-EABFA517DDD3}"/>
              </a:ext>
            </a:extLst>
          </p:cNvPr>
          <p:cNvSpPr/>
          <p:nvPr/>
        </p:nvSpPr>
        <p:spPr>
          <a:xfrm>
            <a:off x="204539" y="1911113"/>
            <a:ext cx="6604799" cy="1325563"/>
          </a:xfrm>
          <a:prstGeom prst="rect">
            <a:avLst/>
          </a:prstGeom>
          <a:solidFill>
            <a:schemeClr val="tx1">
              <a:lumMod val="65000"/>
              <a:lumOff val="35000"/>
              <a:alpha val="5556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AA214397-111A-972B-92FF-263980FAEF05}"/>
              </a:ext>
            </a:extLst>
          </p:cNvPr>
          <p:cNvSpPr>
            <a:spLocks noGrp="1"/>
          </p:cNvSpPr>
          <p:nvPr>
            <p:ph type="title"/>
          </p:nvPr>
        </p:nvSpPr>
        <p:spPr>
          <a:xfrm>
            <a:off x="838200" y="365125"/>
            <a:ext cx="10515600" cy="1325563"/>
          </a:xfrm>
        </p:spPr>
        <p:txBody>
          <a:bodyPr/>
          <a:lstStyle/>
          <a:p>
            <a:r>
              <a:rPr lang="en-US" dirty="0"/>
              <a:t>Where are we headed?</a:t>
            </a:r>
          </a:p>
        </p:txBody>
      </p:sp>
      <p:sp>
        <p:nvSpPr>
          <p:cNvPr id="7" name="Rectangle 6">
            <a:extLst>
              <a:ext uri="{FF2B5EF4-FFF2-40B4-BE49-F238E27FC236}">
                <a16:creationId xmlns:a16="http://schemas.microsoft.com/office/drawing/2014/main" id="{D1E2CEC5-436C-3BB3-7604-A3BEB3C2A5BC}"/>
              </a:ext>
            </a:extLst>
          </p:cNvPr>
          <p:cNvSpPr/>
          <p:nvPr/>
        </p:nvSpPr>
        <p:spPr>
          <a:xfrm>
            <a:off x="190256" y="3256131"/>
            <a:ext cx="4304728" cy="532538"/>
          </a:xfrm>
          <a:prstGeom prst="rect">
            <a:avLst/>
          </a:prstGeom>
          <a:solidFill>
            <a:schemeClr val="tx1">
              <a:lumMod val="65000"/>
              <a:lumOff val="35000"/>
              <a:alpha val="5556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5460521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D350A056-6A7B-059F-9A8C-4C11A376F274}"/>
              </a:ext>
            </a:extLst>
          </p:cNvPr>
          <p:cNvGrpSpPr/>
          <p:nvPr/>
        </p:nvGrpSpPr>
        <p:grpSpPr>
          <a:xfrm>
            <a:off x="6867704" y="1166750"/>
            <a:ext cx="6069296" cy="4985335"/>
            <a:chOff x="3450251" y="-71016"/>
            <a:chExt cx="10303686" cy="6945094"/>
          </a:xfrm>
        </p:grpSpPr>
        <p:pic>
          <p:nvPicPr>
            <p:cNvPr id="18" name="Picture 4" descr="Population, Community, Habitat &amp; Ecosystem (4.1) | Edexcel IGCSE Biology  Revision Notes 2019 | Save My Exams">
              <a:extLst>
                <a:ext uri="{FF2B5EF4-FFF2-40B4-BE49-F238E27FC236}">
                  <a16:creationId xmlns:a16="http://schemas.microsoft.com/office/drawing/2014/main" id="{DA822127-4EE7-258D-A3E4-1CDF558EE19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396" r="52943" b="67021"/>
            <a:stretch/>
          </p:blipFill>
          <p:spPr bwMode="auto">
            <a:xfrm>
              <a:off x="5306466" y="965961"/>
              <a:ext cx="3198011" cy="113724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Population, Community, Habitat &amp; Ecosystem (4.1) | Edexcel IGCSE Biology  Revision Notes 2019 | Save My Exams">
              <a:extLst>
                <a:ext uri="{FF2B5EF4-FFF2-40B4-BE49-F238E27FC236}">
                  <a16:creationId xmlns:a16="http://schemas.microsoft.com/office/drawing/2014/main" id="{9B138E4C-65FB-CA3B-B498-90E6C4DD11C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7054110" y="3473179"/>
              <a:ext cx="2900735" cy="175585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Population, Community, Habitat &amp; Ecosystem (4.1) | Edexcel IGCSE Biology  Revision Notes 2019 | Save My Exams">
              <a:extLst>
                <a:ext uri="{FF2B5EF4-FFF2-40B4-BE49-F238E27FC236}">
                  <a16:creationId xmlns:a16="http://schemas.microsoft.com/office/drawing/2014/main" id="{86A19450-3498-D54E-5928-C15E6D5CC97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6843223"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sp>
          <p:nvSpPr>
            <p:cNvPr id="21" name="Content Placeholder 2">
              <a:extLst>
                <a:ext uri="{FF2B5EF4-FFF2-40B4-BE49-F238E27FC236}">
                  <a16:creationId xmlns:a16="http://schemas.microsoft.com/office/drawing/2014/main" id="{E915D97F-6F34-7A59-93C6-CC9261944AEA}"/>
                </a:ext>
              </a:extLst>
            </p:cNvPr>
            <p:cNvSpPr txBox="1">
              <a:spLocks/>
            </p:cNvSpPr>
            <p:nvPr/>
          </p:nvSpPr>
          <p:spPr>
            <a:xfrm>
              <a:off x="8741750" y="130649"/>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000" dirty="0"/>
                <a:t>individual</a:t>
              </a:r>
            </a:p>
          </p:txBody>
        </p:sp>
        <p:sp>
          <p:nvSpPr>
            <p:cNvPr id="22" name="Content Placeholder 2">
              <a:extLst>
                <a:ext uri="{FF2B5EF4-FFF2-40B4-BE49-F238E27FC236}">
                  <a16:creationId xmlns:a16="http://schemas.microsoft.com/office/drawing/2014/main" id="{28A9393D-E2C2-43F4-6DB5-7F97D4556B78}"/>
                </a:ext>
              </a:extLst>
            </p:cNvPr>
            <p:cNvSpPr txBox="1">
              <a:spLocks/>
            </p:cNvSpPr>
            <p:nvPr/>
          </p:nvSpPr>
          <p:spPr>
            <a:xfrm>
              <a:off x="8687680" y="1216168"/>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000" dirty="0"/>
                <a:t>population</a:t>
              </a:r>
            </a:p>
          </p:txBody>
        </p:sp>
        <p:pic>
          <p:nvPicPr>
            <p:cNvPr id="23" name="Picture 4" descr="Population, Community, Habitat &amp; Ecosystem (4.1) | Edexcel IGCSE Biology  Revision Notes 2019 | Save My Exams">
              <a:extLst>
                <a:ext uri="{FF2B5EF4-FFF2-40B4-BE49-F238E27FC236}">
                  <a16:creationId xmlns:a16="http://schemas.microsoft.com/office/drawing/2014/main" id="{1FE0C73E-C3D3-0127-F177-4C04BA839AF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3910583" y="2038550"/>
              <a:ext cx="2887214" cy="117570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Population, Community, Habitat &amp; Ecosystem (4.1) | Edexcel IGCSE Biology  Revision Notes 2019 | Save My Exams">
              <a:extLst>
                <a:ext uri="{FF2B5EF4-FFF2-40B4-BE49-F238E27FC236}">
                  <a16:creationId xmlns:a16="http://schemas.microsoft.com/office/drawing/2014/main" id="{4DD6D233-FDE5-E03E-C296-61AD7BD9FC4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6967995" y="2178989"/>
              <a:ext cx="2887213" cy="1175706"/>
            </a:xfrm>
            <a:prstGeom prst="rect">
              <a:avLst/>
            </a:prstGeom>
            <a:noFill/>
            <a:extLst>
              <a:ext uri="{909E8E84-426E-40DD-AFC4-6F175D3DCCD1}">
                <a14:hiddenFill xmlns:a14="http://schemas.microsoft.com/office/drawing/2010/main">
                  <a:solidFill>
                    <a:srgbClr val="FFFFFF"/>
                  </a:solidFill>
                </a14:hiddenFill>
              </a:ext>
            </a:extLst>
          </p:spPr>
        </p:pic>
        <p:sp>
          <p:nvSpPr>
            <p:cNvPr id="25" name="Content Placeholder 2">
              <a:extLst>
                <a:ext uri="{FF2B5EF4-FFF2-40B4-BE49-F238E27FC236}">
                  <a16:creationId xmlns:a16="http://schemas.microsoft.com/office/drawing/2014/main" id="{08DCB554-77FF-699B-14FB-112A7200DB61}"/>
                </a:ext>
              </a:extLst>
            </p:cNvPr>
            <p:cNvSpPr txBox="1">
              <a:spLocks/>
            </p:cNvSpPr>
            <p:nvPr/>
          </p:nvSpPr>
          <p:spPr>
            <a:xfrm>
              <a:off x="8952042" y="2262324"/>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000" dirty="0"/>
                <a:t>meta-</a:t>
              </a:r>
            </a:p>
            <a:p>
              <a:pPr marL="0" indent="0" algn="ctr">
                <a:buNone/>
              </a:pPr>
              <a:r>
                <a:rPr lang="en-US" sz="2000" dirty="0"/>
                <a:t>population</a:t>
              </a:r>
            </a:p>
          </p:txBody>
        </p:sp>
        <p:pic>
          <p:nvPicPr>
            <p:cNvPr id="26" name="Picture 4" descr="Population, Community, Habitat &amp; Ecosystem (4.1) | Edexcel IGCSE Biology  Revision Notes 2019 | Save My Exams">
              <a:extLst>
                <a:ext uri="{FF2B5EF4-FFF2-40B4-BE49-F238E27FC236}">
                  <a16:creationId xmlns:a16="http://schemas.microsoft.com/office/drawing/2014/main" id="{D22D7890-0562-D5C1-40C8-CAF4105A00C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4232633" y="3362603"/>
              <a:ext cx="2999724" cy="181577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descr="Population, Community, Habitat &amp; Ecosystem (4.1) | Edexcel IGCSE Biology  Revision Notes 2019 | Save My Exams">
              <a:extLst>
                <a:ext uri="{FF2B5EF4-FFF2-40B4-BE49-F238E27FC236}">
                  <a16:creationId xmlns:a16="http://schemas.microsoft.com/office/drawing/2014/main" id="{387857E5-FAFA-448B-D304-B19149CF0EB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3450251"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Population, Community, Habitat &amp; Ecosystem (4.1) | Edexcel IGCSE Biology  Revision Notes 2019 | Save My Exams">
              <a:extLst>
                <a:ext uri="{FF2B5EF4-FFF2-40B4-BE49-F238E27FC236}">
                  <a16:creationId xmlns:a16="http://schemas.microsoft.com/office/drawing/2014/main" id="{742D99F0-A47A-2A40-537B-FC3F74E8601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2943" b="88549"/>
            <a:stretch/>
          </p:blipFill>
          <p:spPr bwMode="auto">
            <a:xfrm>
              <a:off x="5244217" y="-71016"/>
              <a:ext cx="3198011" cy="785331"/>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Straight Connector 28">
              <a:extLst>
                <a:ext uri="{FF2B5EF4-FFF2-40B4-BE49-F238E27FC236}">
                  <a16:creationId xmlns:a16="http://schemas.microsoft.com/office/drawing/2014/main" id="{FA6E552B-84A2-4B62-CA1D-DEFFAB541F11}"/>
                </a:ext>
              </a:extLst>
            </p:cNvPr>
            <p:cNvCxnSpPr>
              <a:cxnSpLocks/>
            </p:cNvCxnSpPr>
            <p:nvPr/>
          </p:nvCxnSpPr>
          <p:spPr>
            <a:xfrm>
              <a:off x="4321251" y="832502"/>
              <a:ext cx="772159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B4969F8-191C-ED32-6648-A9AE2950098A}"/>
                </a:ext>
              </a:extLst>
            </p:cNvPr>
            <p:cNvCxnSpPr>
              <a:cxnSpLocks/>
            </p:cNvCxnSpPr>
            <p:nvPr/>
          </p:nvCxnSpPr>
          <p:spPr>
            <a:xfrm>
              <a:off x="3848453" y="2119495"/>
              <a:ext cx="819439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9BFB9EA-64BC-3C64-0B10-BF8D69A056D5}"/>
                </a:ext>
              </a:extLst>
            </p:cNvPr>
            <p:cNvCxnSpPr>
              <a:cxnSpLocks/>
            </p:cNvCxnSpPr>
            <p:nvPr/>
          </p:nvCxnSpPr>
          <p:spPr>
            <a:xfrm>
              <a:off x="3599234" y="3407473"/>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878441F-E8D2-2820-D7A6-B43950F04EB4}"/>
                </a:ext>
              </a:extLst>
            </p:cNvPr>
            <p:cNvCxnSpPr>
              <a:cxnSpLocks/>
            </p:cNvCxnSpPr>
            <p:nvPr/>
          </p:nvCxnSpPr>
          <p:spPr>
            <a:xfrm>
              <a:off x="3599234" y="4910587"/>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Content Placeholder 2">
              <a:extLst>
                <a:ext uri="{FF2B5EF4-FFF2-40B4-BE49-F238E27FC236}">
                  <a16:creationId xmlns:a16="http://schemas.microsoft.com/office/drawing/2014/main" id="{44EC3827-5BCD-6D7A-4E65-285A814E949F}"/>
                </a:ext>
              </a:extLst>
            </p:cNvPr>
            <p:cNvSpPr txBox="1">
              <a:spLocks/>
            </p:cNvSpPr>
            <p:nvPr/>
          </p:nvSpPr>
          <p:spPr>
            <a:xfrm>
              <a:off x="8687680" y="3959616"/>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000" dirty="0"/>
                <a:t>community</a:t>
              </a:r>
            </a:p>
          </p:txBody>
        </p:sp>
        <p:sp>
          <p:nvSpPr>
            <p:cNvPr id="34" name="Content Placeholder 2">
              <a:extLst>
                <a:ext uri="{FF2B5EF4-FFF2-40B4-BE49-F238E27FC236}">
                  <a16:creationId xmlns:a16="http://schemas.microsoft.com/office/drawing/2014/main" id="{4A1DDD69-3ABE-5D71-BFC7-712DAF15712C}"/>
                </a:ext>
              </a:extLst>
            </p:cNvPr>
            <p:cNvSpPr txBox="1">
              <a:spLocks/>
            </p:cNvSpPr>
            <p:nvPr/>
          </p:nvSpPr>
          <p:spPr>
            <a:xfrm>
              <a:off x="9096623" y="5537143"/>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000" dirty="0"/>
                <a:t>ecosystem</a:t>
              </a:r>
            </a:p>
          </p:txBody>
        </p:sp>
      </p:grpSp>
      <p:pic>
        <p:nvPicPr>
          <p:cNvPr id="4" name="Content Placeholder 4">
            <a:extLst>
              <a:ext uri="{FF2B5EF4-FFF2-40B4-BE49-F238E27FC236}">
                <a16:creationId xmlns:a16="http://schemas.microsoft.com/office/drawing/2014/main" id="{E624DC90-C111-63F7-71C8-B4AFD4D7C1EF}"/>
              </a:ext>
            </a:extLst>
          </p:cNvPr>
          <p:cNvPicPr>
            <a:picLocks noGrp="1" noChangeAspect="1"/>
          </p:cNvPicPr>
          <p:nvPr>
            <p:ph idx="1"/>
          </p:nvPr>
        </p:nvPicPr>
        <p:blipFill>
          <a:blip r:embed="rId4"/>
          <a:stretch>
            <a:fillRect/>
          </a:stretch>
        </p:blipFill>
        <p:spPr>
          <a:xfrm>
            <a:off x="113529" y="1468914"/>
            <a:ext cx="6851450" cy="4578457"/>
          </a:xfrm>
        </p:spPr>
      </p:pic>
      <p:sp>
        <p:nvSpPr>
          <p:cNvPr id="5" name="Rectangle 4">
            <a:extLst>
              <a:ext uri="{FF2B5EF4-FFF2-40B4-BE49-F238E27FC236}">
                <a16:creationId xmlns:a16="http://schemas.microsoft.com/office/drawing/2014/main" id="{7AA13820-B070-2B22-FB6E-EABFA517DDD3}"/>
              </a:ext>
            </a:extLst>
          </p:cNvPr>
          <p:cNvSpPr/>
          <p:nvPr/>
        </p:nvSpPr>
        <p:spPr>
          <a:xfrm>
            <a:off x="204539" y="1911113"/>
            <a:ext cx="6604799" cy="1325563"/>
          </a:xfrm>
          <a:prstGeom prst="rect">
            <a:avLst/>
          </a:prstGeom>
          <a:solidFill>
            <a:schemeClr val="tx1">
              <a:lumMod val="65000"/>
              <a:lumOff val="35000"/>
              <a:alpha val="5556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AA214397-111A-972B-92FF-263980FAEF05}"/>
              </a:ext>
            </a:extLst>
          </p:cNvPr>
          <p:cNvSpPr>
            <a:spLocks noGrp="1"/>
          </p:cNvSpPr>
          <p:nvPr>
            <p:ph type="title"/>
          </p:nvPr>
        </p:nvSpPr>
        <p:spPr>
          <a:xfrm>
            <a:off x="838200" y="365125"/>
            <a:ext cx="10515600" cy="1325563"/>
          </a:xfrm>
        </p:spPr>
        <p:txBody>
          <a:bodyPr/>
          <a:lstStyle/>
          <a:p>
            <a:r>
              <a:rPr lang="en-US" dirty="0"/>
              <a:t>Where are we headed?</a:t>
            </a:r>
          </a:p>
        </p:txBody>
      </p:sp>
      <p:sp>
        <p:nvSpPr>
          <p:cNvPr id="7" name="Rectangle 6">
            <a:extLst>
              <a:ext uri="{FF2B5EF4-FFF2-40B4-BE49-F238E27FC236}">
                <a16:creationId xmlns:a16="http://schemas.microsoft.com/office/drawing/2014/main" id="{D1E2CEC5-436C-3BB3-7604-A3BEB3C2A5BC}"/>
              </a:ext>
            </a:extLst>
          </p:cNvPr>
          <p:cNvSpPr/>
          <p:nvPr/>
        </p:nvSpPr>
        <p:spPr>
          <a:xfrm>
            <a:off x="190256" y="3256131"/>
            <a:ext cx="4304728" cy="532538"/>
          </a:xfrm>
          <a:prstGeom prst="rect">
            <a:avLst/>
          </a:prstGeom>
          <a:solidFill>
            <a:schemeClr val="tx1">
              <a:lumMod val="65000"/>
              <a:lumOff val="35000"/>
              <a:alpha val="5556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ADFE4077-E893-3F5A-CC00-45347E21D60C}"/>
              </a:ext>
            </a:extLst>
          </p:cNvPr>
          <p:cNvSpPr/>
          <p:nvPr/>
        </p:nvSpPr>
        <p:spPr>
          <a:xfrm>
            <a:off x="4531581" y="3238238"/>
            <a:ext cx="2314355" cy="1096554"/>
          </a:xfrm>
          <a:prstGeom prst="rect">
            <a:avLst/>
          </a:prstGeom>
          <a:solidFill>
            <a:schemeClr val="accent2">
              <a:alpha val="5556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F74B2342-F155-1E62-8981-DAFC1B771442}"/>
              </a:ext>
            </a:extLst>
          </p:cNvPr>
          <p:cNvSpPr/>
          <p:nvPr/>
        </p:nvSpPr>
        <p:spPr>
          <a:xfrm>
            <a:off x="10418247" y="1867947"/>
            <a:ext cx="1773754" cy="838989"/>
          </a:xfrm>
          <a:prstGeom prst="rect">
            <a:avLst/>
          </a:prstGeom>
          <a:solidFill>
            <a:schemeClr val="accent2">
              <a:alpha val="5556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236631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D350A056-6A7B-059F-9A8C-4C11A376F274}"/>
              </a:ext>
            </a:extLst>
          </p:cNvPr>
          <p:cNvGrpSpPr/>
          <p:nvPr/>
        </p:nvGrpSpPr>
        <p:grpSpPr>
          <a:xfrm>
            <a:off x="6867704" y="1166750"/>
            <a:ext cx="6072282" cy="4985335"/>
            <a:chOff x="3450251" y="-71016"/>
            <a:chExt cx="10308755" cy="6945094"/>
          </a:xfrm>
        </p:grpSpPr>
        <p:pic>
          <p:nvPicPr>
            <p:cNvPr id="18" name="Picture 4" descr="Population, Community, Habitat &amp; Ecosystem (4.1) | Edexcel IGCSE Biology  Revision Notes 2019 | Save My Exams">
              <a:extLst>
                <a:ext uri="{FF2B5EF4-FFF2-40B4-BE49-F238E27FC236}">
                  <a16:creationId xmlns:a16="http://schemas.microsoft.com/office/drawing/2014/main" id="{DA822127-4EE7-258D-A3E4-1CDF558EE19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396" r="52943" b="67021"/>
            <a:stretch/>
          </p:blipFill>
          <p:spPr bwMode="auto">
            <a:xfrm>
              <a:off x="5306466" y="965961"/>
              <a:ext cx="3198011" cy="113724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Population, Community, Habitat &amp; Ecosystem (4.1) | Edexcel IGCSE Biology  Revision Notes 2019 | Save My Exams">
              <a:extLst>
                <a:ext uri="{FF2B5EF4-FFF2-40B4-BE49-F238E27FC236}">
                  <a16:creationId xmlns:a16="http://schemas.microsoft.com/office/drawing/2014/main" id="{9B138E4C-65FB-CA3B-B498-90E6C4DD11C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7054110" y="3473179"/>
              <a:ext cx="2900735" cy="175585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Population, Community, Habitat &amp; Ecosystem (4.1) | Edexcel IGCSE Biology  Revision Notes 2019 | Save My Exams">
              <a:extLst>
                <a:ext uri="{FF2B5EF4-FFF2-40B4-BE49-F238E27FC236}">
                  <a16:creationId xmlns:a16="http://schemas.microsoft.com/office/drawing/2014/main" id="{86A19450-3498-D54E-5928-C15E6D5CC97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6843223"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sp>
          <p:nvSpPr>
            <p:cNvPr id="21" name="Content Placeholder 2">
              <a:extLst>
                <a:ext uri="{FF2B5EF4-FFF2-40B4-BE49-F238E27FC236}">
                  <a16:creationId xmlns:a16="http://schemas.microsoft.com/office/drawing/2014/main" id="{E915D97F-6F34-7A59-93C6-CC9261944AEA}"/>
                </a:ext>
              </a:extLst>
            </p:cNvPr>
            <p:cNvSpPr txBox="1">
              <a:spLocks/>
            </p:cNvSpPr>
            <p:nvPr/>
          </p:nvSpPr>
          <p:spPr>
            <a:xfrm>
              <a:off x="8741750" y="130649"/>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000" dirty="0"/>
                <a:t>individual</a:t>
              </a:r>
            </a:p>
          </p:txBody>
        </p:sp>
        <p:sp>
          <p:nvSpPr>
            <p:cNvPr id="22" name="Content Placeholder 2">
              <a:extLst>
                <a:ext uri="{FF2B5EF4-FFF2-40B4-BE49-F238E27FC236}">
                  <a16:creationId xmlns:a16="http://schemas.microsoft.com/office/drawing/2014/main" id="{28A9393D-E2C2-43F4-6DB5-7F97D4556B78}"/>
                </a:ext>
              </a:extLst>
            </p:cNvPr>
            <p:cNvSpPr txBox="1">
              <a:spLocks/>
            </p:cNvSpPr>
            <p:nvPr/>
          </p:nvSpPr>
          <p:spPr>
            <a:xfrm>
              <a:off x="8687680" y="1216168"/>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000" dirty="0"/>
                <a:t>population</a:t>
              </a:r>
            </a:p>
          </p:txBody>
        </p:sp>
        <p:pic>
          <p:nvPicPr>
            <p:cNvPr id="23" name="Picture 4" descr="Population, Community, Habitat &amp; Ecosystem (4.1) | Edexcel IGCSE Biology  Revision Notes 2019 | Save My Exams">
              <a:extLst>
                <a:ext uri="{FF2B5EF4-FFF2-40B4-BE49-F238E27FC236}">
                  <a16:creationId xmlns:a16="http://schemas.microsoft.com/office/drawing/2014/main" id="{1FE0C73E-C3D3-0127-F177-4C04BA839AF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3910583" y="2038550"/>
              <a:ext cx="2887214" cy="117570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Population, Community, Habitat &amp; Ecosystem (4.1) | Edexcel IGCSE Biology  Revision Notes 2019 | Save My Exams">
              <a:extLst>
                <a:ext uri="{FF2B5EF4-FFF2-40B4-BE49-F238E27FC236}">
                  <a16:creationId xmlns:a16="http://schemas.microsoft.com/office/drawing/2014/main" id="{4DD6D233-FDE5-E03E-C296-61AD7BD9FC4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6967995" y="2178989"/>
              <a:ext cx="2887213" cy="1175706"/>
            </a:xfrm>
            <a:prstGeom prst="rect">
              <a:avLst/>
            </a:prstGeom>
            <a:noFill/>
            <a:extLst>
              <a:ext uri="{909E8E84-426E-40DD-AFC4-6F175D3DCCD1}">
                <a14:hiddenFill xmlns:a14="http://schemas.microsoft.com/office/drawing/2010/main">
                  <a:solidFill>
                    <a:srgbClr val="FFFFFF"/>
                  </a:solidFill>
                </a14:hiddenFill>
              </a:ext>
            </a:extLst>
          </p:spPr>
        </p:pic>
        <p:sp>
          <p:nvSpPr>
            <p:cNvPr id="25" name="Content Placeholder 2">
              <a:extLst>
                <a:ext uri="{FF2B5EF4-FFF2-40B4-BE49-F238E27FC236}">
                  <a16:creationId xmlns:a16="http://schemas.microsoft.com/office/drawing/2014/main" id="{08DCB554-77FF-699B-14FB-112A7200DB61}"/>
                </a:ext>
              </a:extLst>
            </p:cNvPr>
            <p:cNvSpPr txBox="1">
              <a:spLocks/>
            </p:cNvSpPr>
            <p:nvPr/>
          </p:nvSpPr>
          <p:spPr>
            <a:xfrm>
              <a:off x="8952042" y="2262324"/>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000" dirty="0"/>
                <a:t>meta-</a:t>
              </a:r>
            </a:p>
            <a:p>
              <a:pPr marL="0" indent="0" algn="ctr">
                <a:buNone/>
              </a:pPr>
              <a:r>
                <a:rPr lang="en-US" sz="2000" dirty="0"/>
                <a:t>population</a:t>
              </a:r>
            </a:p>
          </p:txBody>
        </p:sp>
        <p:pic>
          <p:nvPicPr>
            <p:cNvPr id="26" name="Picture 4" descr="Population, Community, Habitat &amp; Ecosystem (4.1) | Edexcel IGCSE Biology  Revision Notes 2019 | Save My Exams">
              <a:extLst>
                <a:ext uri="{FF2B5EF4-FFF2-40B4-BE49-F238E27FC236}">
                  <a16:creationId xmlns:a16="http://schemas.microsoft.com/office/drawing/2014/main" id="{D22D7890-0562-D5C1-40C8-CAF4105A00C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4232633" y="3362603"/>
              <a:ext cx="2999724" cy="181577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descr="Population, Community, Habitat &amp; Ecosystem (4.1) | Edexcel IGCSE Biology  Revision Notes 2019 | Save My Exams">
              <a:extLst>
                <a:ext uri="{FF2B5EF4-FFF2-40B4-BE49-F238E27FC236}">
                  <a16:creationId xmlns:a16="http://schemas.microsoft.com/office/drawing/2014/main" id="{387857E5-FAFA-448B-D304-B19149CF0EB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3450251"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Population, Community, Habitat &amp; Ecosystem (4.1) | Edexcel IGCSE Biology  Revision Notes 2019 | Save My Exams">
              <a:extLst>
                <a:ext uri="{FF2B5EF4-FFF2-40B4-BE49-F238E27FC236}">
                  <a16:creationId xmlns:a16="http://schemas.microsoft.com/office/drawing/2014/main" id="{742D99F0-A47A-2A40-537B-FC3F74E8601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2943" b="88549"/>
            <a:stretch/>
          </p:blipFill>
          <p:spPr bwMode="auto">
            <a:xfrm>
              <a:off x="5244217" y="-71016"/>
              <a:ext cx="3198011" cy="785331"/>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Straight Connector 28">
              <a:extLst>
                <a:ext uri="{FF2B5EF4-FFF2-40B4-BE49-F238E27FC236}">
                  <a16:creationId xmlns:a16="http://schemas.microsoft.com/office/drawing/2014/main" id="{FA6E552B-84A2-4B62-CA1D-DEFFAB541F11}"/>
                </a:ext>
              </a:extLst>
            </p:cNvPr>
            <p:cNvCxnSpPr>
              <a:cxnSpLocks/>
            </p:cNvCxnSpPr>
            <p:nvPr/>
          </p:nvCxnSpPr>
          <p:spPr>
            <a:xfrm>
              <a:off x="4321251" y="832502"/>
              <a:ext cx="772159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B4969F8-191C-ED32-6648-A9AE2950098A}"/>
                </a:ext>
              </a:extLst>
            </p:cNvPr>
            <p:cNvCxnSpPr>
              <a:cxnSpLocks/>
            </p:cNvCxnSpPr>
            <p:nvPr/>
          </p:nvCxnSpPr>
          <p:spPr>
            <a:xfrm>
              <a:off x="3848453" y="2119495"/>
              <a:ext cx="819439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9BFB9EA-64BC-3C64-0B10-BF8D69A056D5}"/>
                </a:ext>
              </a:extLst>
            </p:cNvPr>
            <p:cNvCxnSpPr>
              <a:cxnSpLocks/>
            </p:cNvCxnSpPr>
            <p:nvPr/>
          </p:nvCxnSpPr>
          <p:spPr>
            <a:xfrm>
              <a:off x="3599234" y="3407473"/>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878441F-E8D2-2820-D7A6-B43950F04EB4}"/>
                </a:ext>
              </a:extLst>
            </p:cNvPr>
            <p:cNvCxnSpPr>
              <a:cxnSpLocks/>
            </p:cNvCxnSpPr>
            <p:nvPr/>
          </p:nvCxnSpPr>
          <p:spPr>
            <a:xfrm>
              <a:off x="3599234" y="4910587"/>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Content Placeholder 2">
              <a:extLst>
                <a:ext uri="{FF2B5EF4-FFF2-40B4-BE49-F238E27FC236}">
                  <a16:creationId xmlns:a16="http://schemas.microsoft.com/office/drawing/2014/main" id="{44EC3827-5BCD-6D7A-4E65-285A814E949F}"/>
                </a:ext>
              </a:extLst>
            </p:cNvPr>
            <p:cNvSpPr txBox="1">
              <a:spLocks/>
            </p:cNvSpPr>
            <p:nvPr/>
          </p:nvSpPr>
          <p:spPr>
            <a:xfrm>
              <a:off x="8687680" y="3959616"/>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000" dirty="0"/>
                <a:t>community</a:t>
              </a:r>
            </a:p>
          </p:txBody>
        </p:sp>
        <p:sp>
          <p:nvSpPr>
            <p:cNvPr id="34" name="Content Placeholder 2">
              <a:extLst>
                <a:ext uri="{FF2B5EF4-FFF2-40B4-BE49-F238E27FC236}">
                  <a16:creationId xmlns:a16="http://schemas.microsoft.com/office/drawing/2014/main" id="{4A1DDD69-3ABE-5D71-BFC7-712DAF15712C}"/>
                </a:ext>
              </a:extLst>
            </p:cNvPr>
            <p:cNvSpPr txBox="1">
              <a:spLocks/>
            </p:cNvSpPr>
            <p:nvPr/>
          </p:nvSpPr>
          <p:spPr>
            <a:xfrm>
              <a:off x="9101692" y="5542121"/>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000" dirty="0"/>
                <a:t>ecosystem</a:t>
              </a:r>
            </a:p>
          </p:txBody>
        </p:sp>
      </p:grpSp>
      <p:pic>
        <p:nvPicPr>
          <p:cNvPr id="4" name="Content Placeholder 4">
            <a:extLst>
              <a:ext uri="{FF2B5EF4-FFF2-40B4-BE49-F238E27FC236}">
                <a16:creationId xmlns:a16="http://schemas.microsoft.com/office/drawing/2014/main" id="{E624DC90-C111-63F7-71C8-B4AFD4D7C1EF}"/>
              </a:ext>
            </a:extLst>
          </p:cNvPr>
          <p:cNvPicPr>
            <a:picLocks noGrp="1" noChangeAspect="1"/>
          </p:cNvPicPr>
          <p:nvPr>
            <p:ph idx="1"/>
          </p:nvPr>
        </p:nvPicPr>
        <p:blipFill>
          <a:blip r:embed="rId4"/>
          <a:stretch>
            <a:fillRect/>
          </a:stretch>
        </p:blipFill>
        <p:spPr>
          <a:xfrm>
            <a:off x="113529" y="1468914"/>
            <a:ext cx="6851450" cy="4578457"/>
          </a:xfrm>
        </p:spPr>
      </p:pic>
      <p:sp>
        <p:nvSpPr>
          <p:cNvPr id="5" name="Rectangle 4">
            <a:extLst>
              <a:ext uri="{FF2B5EF4-FFF2-40B4-BE49-F238E27FC236}">
                <a16:creationId xmlns:a16="http://schemas.microsoft.com/office/drawing/2014/main" id="{7AA13820-B070-2B22-FB6E-EABFA517DDD3}"/>
              </a:ext>
            </a:extLst>
          </p:cNvPr>
          <p:cNvSpPr/>
          <p:nvPr/>
        </p:nvSpPr>
        <p:spPr>
          <a:xfrm>
            <a:off x="204539" y="1911113"/>
            <a:ext cx="6604799" cy="1325563"/>
          </a:xfrm>
          <a:prstGeom prst="rect">
            <a:avLst/>
          </a:prstGeom>
          <a:solidFill>
            <a:schemeClr val="tx1">
              <a:lumMod val="65000"/>
              <a:lumOff val="35000"/>
              <a:alpha val="5556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AA214397-111A-972B-92FF-263980FAEF05}"/>
              </a:ext>
            </a:extLst>
          </p:cNvPr>
          <p:cNvSpPr>
            <a:spLocks noGrp="1"/>
          </p:cNvSpPr>
          <p:nvPr>
            <p:ph type="title"/>
          </p:nvPr>
        </p:nvSpPr>
        <p:spPr>
          <a:xfrm>
            <a:off x="838200" y="365125"/>
            <a:ext cx="10515600" cy="1325563"/>
          </a:xfrm>
        </p:spPr>
        <p:txBody>
          <a:bodyPr/>
          <a:lstStyle/>
          <a:p>
            <a:r>
              <a:rPr lang="en-US" dirty="0"/>
              <a:t>Where are we headed?</a:t>
            </a:r>
          </a:p>
        </p:txBody>
      </p:sp>
      <p:sp>
        <p:nvSpPr>
          <p:cNvPr id="7" name="Rectangle 6">
            <a:extLst>
              <a:ext uri="{FF2B5EF4-FFF2-40B4-BE49-F238E27FC236}">
                <a16:creationId xmlns:a16="http://schemas.microsoft.com/office/drawing/2014/main" id="{D1E2CEC5-436C-3BB3-7604-A3BEB3C2A5BC}"/>
              </a:ext>
            </a:extLst>
          </p:cNvPr>
          <p:cNvSpPr/>
          <p:nvPr/>
        </p:nvSpPr>
        <p:spPr>
          <a:xfrm>
            <a:off x="190256" y="3256131"/>
            <a:ext cx="4304728" cy="532538"/>
          </a:xfrm>
          <a:prstGeom prst="rect">
            <a:avLst/>
          </a:prstGeom>
          <a:solidFill>
            <a:schemeClr val="tx1">
              <a:lumMod val="65000"/>
              <a:lumOff val="35000"/>
              <a:alpha val="5556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ADFE4077-E893-3F5A-CC00-45347E21D60C}"/>
              </a:ext>
            </a:extLst>
          </p:cNvPr>
          <p:cNvSpPr/>
          <p:nvPr/>
        </p:nvSpPr>
        <p:spPr>
          <a:xfrm>
            <a:off x="2316156" y="4344181"/>
            <a:ext cx="4551548" cy="523452"/>
          </a:xfrm>
          <a:prstGeom prst="rect">
            <a:avLst/>
          </a:prstGeom>
          <a:solidFill>
            <a:schemeClr val="accent2">
              <a:alpha val="5556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F74B2342-F155-1E62-8981-DAFC1B771442}"/>
              </a:ext>
            </a:extLst>
          </p:cNvPr>
          <p:cNvSpPr/>
          <p:nvPr/>
        </p:nvSpPr>
        <p:spPr>
          <a:xfrm>
            <a:off x="10669548" y="3828934"/>
            <a:ext cx="1408923" cy="838989"/>
          </a:xfrm>
          <a:prstGeom prst="rect">
            <a:avLst/>
          </a:prstGeom>
          <a:solidFill>
            <a:schemeClr val="accent2">
              <a:alpha val="5556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0778193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D350A056-6A7B-059F-9A8C-4C11A376F274}"/>
              </a:ext>
            </a:extLst>
          </p:cNvPr>
          <p:cNvGrpSpPr/>
          <p:nvPr/>
        </p:nvGrpSpPr>
        <p:grpSpPr>
          <a:xfrm>
            <a:off x="6867704" y="1166750"/>
            <a:ext cx="6072282" cy="4985335"/>
            <a:chOff x="3450251" y="-71016"/>
            <a:chExt cx="10308755" cy="6945094"/>
          </a:xfrm>
        </p:grpSpPr>
        <p:pic>
          <p:nvPicPr>
            <p:cNvPr id="18" name="Picture 4" descr="Population, Community, Habitat &amp; Ecosystem (4.1) | Edexcel IGCSE Biology  Revision Notes 2019 | Save My Exams">
              <a:extLst>
                <a:ext uri="{FF2B5EF4-FFF2-40B4-BE49-F238E27FC236}">
                  <a16:creationId xmlns:a16="http://schemas.microsoft.com/office/drawing/2014/main" id="{DA822127-4EE7-258D-A3E4-1CDF558EE19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396" r="52943" b="67021"/>
            <a:stretch/>
          </p:blipFill>
          <p:spPr bwMode="auto">
            <a:xfrm>
              <a:off x="5306466" y="965961"/>
              <a:ext cx="3198011" cy="113724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Population, Community, Habitat &amp; Ecosystem (4.1) | Edexcel IGCSE Biology  Revision Notes 2019 | Save My Exams">
              <a:extLst>
                <a:ext uri="{FF2B5EF4-FFF2-40B4-BE49-F238E27FC236}">
                  <a16:creationId xmlns:a16="http://schemas.microsoft.com/office/drawing/2014/main" id="{9B138E4C-65FB-CA3B-B498-90E6C4DD11C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7054110" y="3473179"/>
              <a:ext cx="2900735" cy="175585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Population, Community, Habitat &amp; Ecosystem (4.1) | Edexcel IGCSE Biology  Revision Notes 2019 | Save My Exams">
              <a:extLst>
                <a:ext uri="{FF2B5EF4-FFF2-40B4-BE49-F238E27FC236}">
                  <a16:creationId xmlns:a16="http://schemas.microsoft.com/office/drawing/2014/main" id="{86A19450-3498-D54E-5928-C15E6D5CC97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6843223"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sp>
          <p:nvSpPr>
            <p:cNvPr id="21" name="Content Placeholder 2">
              <a:extLst>
                <a:ext uri="{FF2B5EF4-FFF2-40B4-BE49-F238E27FC236}">
                  <a16:creationId xmlns:a16="http://schemas.microsoft.com/office/drawing/2014/main" id="{E915D97F-6F34-7A59-93C6-CC9261944AEA}"/>
                </a:ext>
              </a:extLst>
            </p:cNvPr>
            <p:cNvSpPr txBox="1">
              <a:spLocks/>
            </p:cNvSpPr>
            <p:nvPr/>
          </p:nvSpPr>
          <p:spPr>
            <a:xfrm>
              <a:off x="8741750" y="130649"/>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000" dirty="0"/>
                <a:t>individual</a:t>
              </a:r>
            </a:p>
          </p:txBody>
        </p:sp>
        <p:sp>
          <p:nvSpPr>
            <p:cNvPr id="22" name="Content Placeholder 2">
              <a:extLst>
                <a:ext uri="{FF2B5EF4-FFF2-40B4-BE49-F238E27FC236}">
                  <a16:creationId xmlns:a16="http://schemas.microsoft.com/office/drawing/2014/main" id="{28A9393D-E2C2-43F4-6DB5-7F97D4556B78}"/>
                </a:ext>
              </a:extLst>
            </p:cNvPr>
            <p:cNvSpPr txBox="1">
              <a:spLocks/>
            </p:cNvSpPr>
            <p:nvPr/>
          </p:nvSpPr>
          <p:spPr>
            <a:xfrm>
              <a:off x="8687680" y="1216168"/>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000" dirty="0"/>
                <a:t>population</a:t>
              </a:r>
            </a:p>
          </p:txBody>
        </p:sp>
        <p:pic>
          <p:nvPicPr>
            <p:cNvPr id="23" name="Picture 4" descr="Population, Community, Habitat &amp; Ecosystem (4.1) | Edexcel IGCSE Biology  Revision Notes 2019 | Save My Exams">
              <a:extLst>
                <a:ext uri="{FF2B5EF4-FFF2-40B4-BE49-F238E27FC236}">
                  <a16:creationId xmlns:a16="http://schemas.microsoft.com/office/drawing/2014/main" id="{1FE0C73E-C3D3-0127-F177-4C04BA839AF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3910583" y="2038550"/>
              <a:ext cx="2887214" cy="117570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Population, Community, Habitat &amp; Ecosystem (4.1) | Edexcel IGCSE Biology  Revision Notes 2019 | Save My Exams">
              <a:extLst>
                <a:ext uri="{FF2B5EF4-FFF2-40B4-BE49-F238E27FC236}">
                  <a16:creationId xmlns:a16="http://schemas.microsoft.com/office/drawing/2014/main" id="{4DD6D233-FDE5-E03E-C296-61AD7BD9FC4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6967995" y="2178989"/>
              <a:ext cx="2887213" cy="1175706"/>
            </a:xfrm>
            <a:prstGeom prst="rect">
              <a:avLst/>
            </a:prstGeom>
            <a:noFill/>
            <a:extLst>
              <a:ext uri="{909E8E84-426E-40DD-AFC4-6F175D3DCCD1}">
                <a14:hiddenFill xmlns:a14="http://schemas.microsoft.com/office/drawing/2010/main">
                  <a:solidFill>
                    <a:srgbClr val="FFFFFF"/>
                  </a:solidFill>
                </a14:hiddenFill>
              </a:ext>
            </a:extLst>
          </p:spPr>
        </p:pic>
        <p:sp>
          <p:nvSpPr>
            <p:cNvPr id="25" name="Content Placeholder 2">
              <a:extLst>
                <a:ext uri="{FF2B5EF4-FFF2-40B4-BE49-F238E27FC236}">
                  <a16:creationId xmlns:a16="http://schemas.microsoft.com/office/drawing/2014/main" id="{08DCB554-77FF-699B-14FB-112A7200DB61}"/>
                </a:ext>
              </a:extLst>
            </p:cNvPr>
            <p:cNvSpPr txBox="1">
              <a:spLocks/>
            </p:cNvSpPr>
            <p:nvPr/>
          </p:nvSpPr>
          <p:spPr>
            <a:xfrm>
              <a:off x="8952042" y="2262324"/>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000" dirty="0"/>
                <a:t>meta-</a:t>
              </a:r>
            </a:p>
            <a:p>
              <a:pPr marL="0" indent="0" algn="ctr">
                <a:buNone/>
              </a:pPr>
              <a:r>
                <a:rPr lang="en-US" sz="2000" dirty="0"/>
                <a:t>population</a:t>
              </a:r>
            </a:p>
          </p:txBody>
        </p:sp>
        <p:pic>
          <p:nvPicPr>
            <p:cNvPr id="26" name="Picture 4" descr="Population, Community, Habitat &amp; Ecosystem (4.1) | Edexcel IGCSE Biology  Revision Notes 2019 | Save My Exams">
              <a:extLst>
                <a:ext uri="{FF2B5EF4-FFF2-40B4-BE49-F238E27FC236}">
                  <a16:creationId xmlns:a16="http://schemas.microsoft.com/office/drawing/2014/main" id="{D22D7890-0562-D5C1-40C8-CAF4105A00C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4232633" y="3362603"/>
              <a:ext cx="2999724" cy="181577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descr="Population, Community, Habitat &amp; Ecosystem (4.1) | Edexcel IGCSE Biology  Revision Notes 2019 | Save My Exams">
              <a:extLst>
                <a:ext uri="{FF2B5EF4-FFF2-40B4-BE49-F238E27FC236}">
                  <a16:creationId xmlns:a16="http://schemas.microsoft.com/office/drawing/2014/main" id="{387857E5-FAFA-448B-D304-B19149CF0EB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3450251"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Population, Community, Habitat &amp; Ecosystem (4.1) | Edexcel IGCSE Biology  Revision Notes 2019 | Save My Exams">
              <a:extLst>
                <a:ext uri="{FF2B5EF4-FFF2-40B4-BE49-F238E27FC236}">
                  <a16:creationId xmlns:a16="http://schemas.microsoft.com/office/drawing/2014/main" id="{742D99F0-A47A-2A40-537B-FC3F74E8601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2943" b="88549"/>
            <a:stretch/>
          </p:blipFill>
          <p:spPr bwMode="auto">
            <a:xfrm>
              <a:off x="5244217" y="-71016"/>
              <a:ext cx="3198011" cy="785331"/>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Straight Connector 28">
              <a:extLst>
                <a:ext uri="{FF2B5EF4-FFF2-40B4-BE49-F238E27FC236}">
                  <a16:creationId xmlns:a16="http://schemas.microsoft.com/office/drawing/2014/main" id="{FA6E552B-84A2-4B62-CA1D-DEFFAB541F11}"/>
                </a:ext>
              </a:extLst>
            </p:cNvPr>
            <p:cNvCxnSpPr>
              <a:cxnSpLocks/>
            </p:cNvCxnSpPr>
            <p:nvPr/>
          </p:nvCxnSpPr>
          <p:spPr>
            <a:xfrm>
              <a:off x="4321251" y="832502"/>
              <a:ext cx="772159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B4969F8-191C-ED32-6648-A9AE2950098A}"/>
                </a:ext>
              </a:extLst>
            </p:cNvPr>
            <p:cNvCxnSpPr>
              <a:cxnSpLocks/>
            </p:cNvCxnSpPr>
            <p:nvPr/>
          </p:nvCxnSpPr>
          <p:spPr>
            <a:xfrm>
              <a:off x="3848453" y="2119495"/>
              <a:ext cx="819439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9BFB9EA-64BC-3C64-0B10-BF8D69A056D5}"/>
                </a:ext>
              </a:extLst>
            </p:cNvPr>
            <p:cNvCxnSpPr>
              <a:cxnSpLocks/>
            </p:cNvCxnSpPr>
            <p:nvPr/>
          </p:nvCxnSpPr>
          <p:spPr>
            <a:xfrm>
              <a:off x="3599234" y="3407473"/>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878441F-E8D2-2820-D7A6-B43950F04EB4}"/>
                </a:ext>
              </a:extLst>
            </p:cNvPr>
            <p:cNvCxnSpPr>
              <a:cxnSpLocks/>
            </p:cNvCxnSpPr>
            <p:nvPr/>
          </p:nvCxnSpPr>
          <p:spPr>
            <a:xfrm>
              <a:off x="3599234" y="4910587"/>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Content Placeholder 2">
              <a:extLst>
                <a:ext uri="{FF2B5EF4-FFF2-40B4-BE49-F238E27FC236}">
                  <a16:creationId xmlns:a16="http://schemas.microsoft.com/office/drawing/2014/main" id="{44EC3827-5BCD-6D7A-4E65-285A814E949F}"/>
                </a:ext>
              </a:extLst>
            </p:cNvPr>
            <p:cNvSpPr txBox="1">
              <a:spLocks/>
            </p:cNvSpPr>
            <p:nvPr/>
          </p:nvSpPr>
          <p:spPr>
            <a:xfrm>
              <a:off x="8687680" y="3959616"/>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000" dirty="0"/>
                <a:t>community</a:t>
              </a:r>
            </a:p>
          </p:txBody>
        </p:sp>
        <p:sp>
          <p:nvSpPr>
            <p:cNvPr id="34" name="Content Placeholder 2">
              <a:extLst>
                <a:ext uri="{FF2B5EF4-FFF2-40B4-BE49-F238E27FC236}">
                  <a16:creationId xmlns:a16="http://schemas.microsoft.com/office/drawing/2014/main" id="{4A1DDD69-3ABE-5D71-BFC7-712DAF15712C}"/>
                </a:ext>
              </a:extLst>
            </p:cNvPr>
            <p:cNvSpPr txBox="1">
              <a:spLocks/>
            </p:cNvSpPr>
            <p:nvPr/>
          </p:nvSpPr>
          <p:spPr>
            <a:xfrm>
              <a:off x="9101692" y="5542121"/>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000" dirty="0"/>
                <a:t>ecosystem</a:t>
              </a:r>
            </a:p>
          </p:txBody>
        </p:sp>
      </p:grpSp>
      <p:pic>
        <p:nvPicPr>
          <p:cNvPr id="4" name="Content Placeholder 4">
            <a:extLst>
              <a:ext uri="{FF2B5EF4-FFF2-40B4-BE49-F238E27FC236}">
                <a16:creationId xmlns:a16="http://schemas.microsoft.com/office/drawing/2014/main" id="{E624DC90-C111-63F7-71C8-B4AFD4D7C1EF}"/>
              </a:ext>
            </a:extLst>
          </p:cNvPr>
          <p:cNvPicPr>
            <a:picLocks noGrp="1" noChangeAspect="1"/>
          </p:cNvPicPr>
          <p:nvPr>
            <p:ph idx="1"/>
          </p:nvPr>
        </p:nvPicPr>
        <p:blipFill>
          <a:blip r:embed="rId4"/>
          <a:stretch>
            <a:fillRect/>
          </a:stretch>
        </p:blipFill>
        <p:spPr>
          <a:xfrm>
            <a:off x="113529" y="1468914"/>
            <a:ext cx="6851450" cy="4578457"/>
          </a:xfrm>
        </p:spPr>
      </p:pic>
      <p:sp>
        <p:nvSpPr>
          <p:cNvPr id="5" name="Rectangle 4">
            <a:extLst>
              <a:ext uri="{FF2B5EF4-FFF2-40B4-BE49-F238E27FC236}">
                <a16:creationId xmlns:a16="http://schemas.microsoft.com/office/drawing/2014/main" id="{7AA13820-B070-2B22-FB6E-EABFA517DDD3}"/>
              </a:ext>
            </a:extLst>
          </p:cNvPr>
          <p:cNvSpPr/>
          <p:nvPr/>
        </p:nvSpPr>
        <p:spPr>
          <a:xfrm>
            <a:off x="204539" y="1911113"/>
            <a:ext cx="6604799" cy="1325563"/>
          </a:xfrm>
          <a:prstGeom prst="rect">
            <a:avLst/>
          </a:prstGeom>
          <a:solidFill>
            <a:schemeClr val="tx1">
              <a:lumMod val="65000"/>
              <a:lumOff val="35000"/>
              <a:alpha val="5556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AA214397-111A-972B-92FF-263980FAEF05}"/>
              </a:ext>
            </a:extLst>
          </p:cNvPr>
          <p:cNvSpPr>
            <a:spLocks noGrp="1"/>
          </p:cNvSpPr>
          <p:nvPr>
            <p:ph type="title"/>
          </p:nvPr>
        </p:nvSpPr>
        <p:spPr>
          <a:xfrm>
            <a:off x="838200" y="365125"/>
            <a:ext cx="10515600" cy="1325563"/>
          </a:xfrm>
        </p:spPr>
        <p:txBody>
          <a:bodyPr/>
          <a:lstStyle/>
          <a:p>
            <a:r>
              <a:rPr lang="en-US" dirty="0"/>
              <a:t>Where are we headed?</a:t>
            </a:r>
          </a:p>
        </p:txBody>
      </p:sp>
      <p:sp>
        <p:nvSpPr>
          <p:cNvPr id="7" name="Rectangle 6">
            <a:extLst>
              <a:ext uri="{FF2B5EF4-FFF2-40B4-BE49-F238E27FC236}">
                <a16:creationId xmlns:a16="http://schemas.microsoft.com/office/drawing/2014/main" id="{D1E2CEC5-436C-3BB3-7604-A3BEB3C2A5BC}"/>
              </a:ext>
            </a:extLst>
          </p:cNvPr>
          <p:cNvSpPr/>
          <p:nvPr/>
        </p:nvSpPr>
        <p:spPr>
          <a:xfrm>
            <a:off x="190256" y="3256131"/>
            <a:ext cx="4304728" cy="532538"/>
          </a:xfrm>
          <a:prstGeom prst="rect">
            <a:avLst/>
          </a:prstGeom>
          <a:solidFill>
            <a:schemeClr val="tx1">
              <a:lumMod val="65000"/>
              <a:lumOff val="35000"/>
              <a:alpha val="5556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ADFE4077-E893-3F5A-CC00-45347E21D60C}"/>
              </a:ext>
            </a:extLst>
          </p:cNvPr>
          <p:cNvSpPr/>
          <p:nvPr/>
        </p:nvSpPr>
        <p:spPr>
          <a:xfrm>
            <a:off x="2295073" y="4865634"/>
            <a:ext cx="4551548" cy="523452"/>
          </a:xfrm>
          <a:prstGeom prst="rect">
            <a:avLst/>
          </a:prstGeom>
          <a:solidFill>
            <a:schemeClr val="accent2">
              <a:alpha val="5556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F74B2342-F155-1E62-8981-DAFC1B771442}"/>
              </a:ext>
            </a:extLst>
          </p:cNvPr>
          <p:cNvSpPr/>
          <p:nvPr/>
        </p:nvSpPr>
        <p:spPr>
          <a:xfrm>
            <a:off x="10669548" y="3828934"/>
            <a:ext cx="1408923" cy="838989"/>
          </a:xfrm>
          <a:prstGeom prst="rect">
            <a:avLst/>
          </a:prstGeom>
          <a:solidFill>
            <a:schemeClr val="accent2">
              <a:alpha val="5556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7331845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D350A056-6A7B-059F-9A8C-4C11A376F274}"/>
              </a:ext>
            </a:extLst>
          </p:cNvPr>
          <p:cNvGrpSpPr/>
          <p:nvPr/>
        </p:nvGrpSpPr>
        <p:grpSpPr>
          <a:xfrm>
            <a:off x="6867704" y="1166750"/>
            <a:ext cx="6072282" cy="4985335"/>
            <a:chOff x="3450251" y="-71016"/>
            <a:chExt cx="10308755" cy="6945094"/>
          </a:xfrm>
        </p:grpSpPr>
        <p:pic>
          <p:nvPicPr>
            <p:cNvPr id="18" name="Picture 4" descr="Population, Community, Habitat &amp; Ecosystem (4.1) | Edexcel IGCSE Biology  Revision Notes 2019 | Save My Exams">
              <a:extLst>
                <a:ext uri="{FF2B5EF4-FFF2-40B4-BE49-F238E27FC236}">
                  <a16:creationId xmlns:a16="http://schemas.microsoft.com/office/drawing/2014/main" id="{DA822127-4EE7-258D-A3E4-1CDF558EE19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396" r="52943" b="67021"/>
            <a:stretch/>
          </p:blipFill>
          <p:spPr bwMode="auto">
            <a:xfrm>
              <a:off x="5306466" y="965961"/>
              <a:ext cx="3198011" cy="113724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Population, Community, Habitat &amp; Ecosystem (4.1) | Edexcel IGCSE Biology  Revision Notes 2019 | Save My Exams">
              <a:extLst>
                <a:ext uri="{FF2B5EF4-FFF2-40B4-BE49-F238E27FC236}">
                  <a16:creationId xmlns:a16="http://schemas.microsoft.com/office/drawing/2014/main" id="{9B138E4C-65FB-CA3B-B498-90E6C4DD11C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7054110" y="3473179"/>
              <a:ext cx="2900735" cy="175585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Population, Community, Habitat &amp; Ecosystem (4.1) | Edexcel IGCSE Biology  Revision Notes 2019 | Save My Exams">
              <a:extLst>
                <a:ext uri="{FF2B5EF4-FFF2-40B4-BE49-F238E27FC236}">
                  <a16:creationId xmlns:a16="http://schemas.microsoft.com/office/drawing/2014/main" id="{86A19450-3498-D54E-5928-C15E6D5CC97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6843223"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sp>
          <p:nvSpPr>
            <p:cNvPr id="21" name="Content Placeholder 2">
              <a:extLst>
                <a:ext uri="{FF2B5EF4-FFF2-40B4-BE49-F238E27FC236}">
                  <a16:creationId xmlns:a16="http://schemas.microsoft.com/office/drawing/2014/main" id="{E915D97F-6F34-7A59-93C6-CC9261944AEA}"/>
                </a:ext>
              </a:extLst>
            </p:cNvPr>
            <p:cNvSpPr txBox="1">
              <a:spLocks/>
            </p:cNvSpPr>
            <p:nvPr/>
          </p:nvSpPr>
          <p:spPr>
            <a:xfrm>
              <a:off x="8741750" y="130649"/>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000" dirty="0"/>
                <a:t>individual</a:t>
              </a:r>
            </a:p>
          </p:txBody>
        </p:sp>
        <p:sp>
          <p:nvSpPr>
            <p:cNvPr id="22" name="Content Placeholder 2">
              <a:extLst>
                <a:ext uri="{FF2B5EF4-FFF2-40B4-BE49-F238E27FC236}">
                  <a16:creationId xmlns:a16="http://schemas.microsoft.com/office/drawing/2014/main" id="{28A9393D-E2C2-43F4-6DB5-7F97D4556B78}"/>
                </a:ext>
              </a:extLst>
            </p:cNvPr>
            <p:cNvSpPr txBox="1">
              <a:spLocks/>
            </p:cNvSpPr>
            <p:nvPr/>
          </p:nvSpPr>
          <p:spPr>
            <a:xfrm>
              <a:off x="8687680" y="1216168"/>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000" dirty="0"/>
                <a:t>population</a:t>
              </a:r>
            </a:p>
          </p:txBody>
        </p:sp>
        <p:pic>
          <p:nvPicPr>
            <p:cNvPr id="23" name="Picture 4" descr="Population, Community, Habitat &amp; Ecosystem (4.1) | Edexcel IGCSE Biology  Revision Notes 2019 | Save My Exams">
              <a:extLst>
                <a:ext uri="{FF2B5EF4-FFF2-40B4-BE49-F238E27FC236}">
                  <a16:creationId xmlns:a16="http://schemas.microsoft.com/office/drawing/2014/main" id="{1FE0C73E-C3D3-0127-F177-4C04BA839AF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3910583" y="2038550"/>
              <a:ext cx="2887214" cy="117570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Population, Community, Habitat &amp; Ecosystem (4.1) | Edexcel IGCSE Biology  Revision Notes 2019 | Save My Exams">
              <a:extLst>
                <a:ext uri="{FF2B5EF4-FFF2-40B4-BE49-F238E27FC236}">
                  <a16:creationId xmlns:a16="http://schemas.microsoft.com/office/drawing/2014/main" id="{4DD6D233-FDE5-E03E-C296-61AD7BD9FC4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6967995" y="2178989"/>
              <a:ext cx="2887213" cy="1175706"/>
            </a:xfrm>
            <a:prstGeom prst="rect">
              <a:avLst/>
            </a:prstGeom>
            <a:noFill/>
            <a:extLst>
              <a:ext uri="{909E8E84-426E-40DD-AFC4-6F175D3DCCD1}">
                <a14:hiddenFill xmlns:a14="http://schemas.microsoft.com/office/drawing/2010/main">
                  <a:solidFill>
                    <a:srgbClr val="FFFFFF"/>
                  </a:solidFill>
                </a14:hiddenFill>
              </a:ext>
            </a:extLst>
          </p:spPr>
        </p:pic>
        <p:sp>
          <p:nvSpPr>
            <p:cNvPr id="25" name="Content Placeholder 2">
              <a:extLst>
                <a:ext uri="{FF2B5EF4-FFF2-40B4-BE49-F238E27FC236}">
                  <a16:creationId xmlns:a16="http://schemas.microsoft.com/office/drawing/2014/main" id="{08DCB554-77FF-699B-14FB-112A7200DB61}"/>
                </a:ext>
              </a:extLst>
            </p:cNvPr>
            <p:cNvSpPr txBox="1">
              <a:spLocks/>
            </p:cNvSpPr>
            <p:nvPr/>
          </p:nvSpPr>
          <p:spPr>
            <a:xfrm>
              <a:off x="8952042" y="2262324"/>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000" dirty="0"/>
                <a:t>meta-</a:t>
              </a:r>
            </a:p>
            <a:p>
              <a:pPr marL="0" indent="0" algn="ctr">
                <a:buNone/>
              </a:pPr>
              <a:r>
                <a:rPr lang="en-US" sz="2000" dirty="0"/>
                <a:t>population</a:t>
              </a:r>
            </a:p>
          </p:txBody>
        </p:sp>
        <p:pic>
          <p:nvPicPr>
            <p:cNvPr id="26" name="Picture 4" descr="Population, Community, Habitat &amp; Ecosystem (4.1) | Edexcel IGCSE Biology  Revision Notes 2019 | Save My Exams">
              <a:extLst>
                <a:ext uri="{FF2B5EF4-FFF2-40B4-BE49-F238E27FC236}">
                  <a16:creationId xmlns:a16="http://schemas.microsoft.com/office/drawing/2014/main" id="{D22D7890-0562-D5C1-40C8-CAF4105A00C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4232633" y="3362603"/>
              <a:ext cx="2999724" cy="181577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descr="Population, Community, Habitat &amp; Ecosystem (4.1) | Edexcel IGCSE Biology  Revision Notes 2019 | Save My Exams">
              <a:extLst>
                <a:ext uri="{FF2B5EF4-FFF2-40B4-BE49-F238E27FC236}">
                  <a16:creationId xmlns:a16="http://schemas.microsoft.com/office/drawing/2014/main" id="{387857E5-FAFA-448B-D304-B19149CF0EB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3450251"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Population, Community, Habitat &amp; Ecosystem (4.1) | Edexcel IGCSE Biology  Revision Notes 2019 | Save My Exams">
              <a:extLst>
                <a:ext uri="{FF2B5EF4-FFF2-40B4-BE49-F238E27FC236}">
                  <a16:creationId xmlns:a16="http://schemas.microsoft.com/office/drawing/2014/main" id="{742D99F0-A47A-2A40-537B-FC3F74E8601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2943" b="88549"/>
            <a:stretch/>
          </p:blipFill>
          <p:spPr bwMode="auto">
            <a:xfrm>
              <a:off x="5244217" y="-71016"/>
              <a:ext cx="3198011" cy="785331"/>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Straight Connector 28">
              <a:extLst>
                <a:ext uri="{FF2B5EF4-FFF2-40B4-BE49-F238E27FC236}">
                  <a16:creationId xmlns:a16="http://schemas.microsoft.com/office/drawing/2014/main" id="{FA6E552B-84A2-4B62-CA1D-DEFFAB541F11}"/>
                </a:ext>
              </a:extLst>
            </p:cNvPr>
            <p:cNvCxnSpPr>
              <a:cxnSpLocks/>
            </p:cNvCxnSpPr>
            <p:nvPr/>
          </p:nvCxnSpPr>
          <p:spPr>
            <a:xfrm>
              <a:off x="4321251" y="832502"/>
              <a:ext cx="772159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B4969F8-191C-ED32-6648-A9AE2950098A}"/>
                </a:ext>
              </a:extLst>
            </p:cNvPr>
            <p:cNvCxnSpPr>
              <a:cxnSpLocks/>
            </p:cNvCxnSpPr>
            <p:nvPr/>
          </p:nvCxnSpPr>
          <p:spPr>
            <a:xfrm>
              <a:off x="3848453" y="2119495"/>
              <a:ext cx="819439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9BFB9EA-64BC-3C64-0B10-BF8D69A056D5}"/>
                </a:ext>
              </a:extLst>
            </p:cNvPr>
            <p:cNvCxnSpPr>
              <a:cxnSpLocks/>
            </p:cNvCxnSpPr>
            <p:nvPr/>
          </p:nvCxnSpPr>
          <p:spPr>
            <a:xfrm>
              <a:off x="3599234" y="3407473"/>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878441F-E8D2-2820-D7A6-B43950F04EB4}"/>
                </a:ext>
              </a:extLst>
            </p:cNvPr>
            <p:cNvCxnSpPr>
              <a:cxnSpLocks/>
            </p:cNvCxnSpPr>
            <p:nvPr/>
          </p:nvCxnSpPr>
          <p:spPr>
            <a:xfrm>
              <a:off x="3599234" y="4910587"/>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Content Placeholder 2">
              <a:extLst>
                <a:ext uri="{FF2B5EF4-FFF2-40B4-BE49-F238E27FC236}">
                  <a16:creationId xmlns:a16="http://schemas.microsoft.com/office/drawing/2014/main" id="{44EC3827-5BCD-6D7A-4E65-285A814E949F}"/>
                </a:ext>
              </a:extLst>
            </p:cNvPr>
            <p:cNvSpPr txBox="1">
              <a:spLocks/>
            </p:cNvSpPr>
            <p:nvPr/>
          </p:nvSpPr>
          <p:spPr>
            <a:xfrm>
              <a:off x="8687680" y="3959616"/>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000" dirty="0"/>
                <a:t>community</a:t>
              </a:r>
            </a:p>
          </p:txBody>
        </p:sp>
        <p:sp>
          <p:nvSpPr>
            <p:cNvPr id="34" name="Content Placeholder 2">
              <a:extLst>
                <a:ext uri="{FF2B5EF4-FFF2-40B4-BE49-F238E27FC236}">
                  <a16:creationId xmlns:a16="http://schemas.microsoft.com/office/drawing/2014/main" id="{4A1DDD69-3ABE-5D71-BFC7-712DAF15712C}"/>
                </a:ext>
              </a:extLst>
            </p:cNvPr>
            <p:cNvSpPr txBox="1">
              <a:spLocks/>
            </p:cNvSpPr>
            <p:nvPr/>
          </p:nvSpPr>
          <p:spPr>
            <a:xfrm>
              <a:off x="9101692" y="5542121"/>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000" dirty="0"/>
                <a:t>ecosystem</a:t>
              </a:r>
            </a:p>
          </p:txBody>
        </p:sp>
      </p:grpSp>
      <p:pic>
        <p:nvPicPr>
          <p:cNvPr id="4" name="Content Placeholder 4">
            <a:extLst>
              <a:ext uri="{FF2B5EF4-FFF2-40B4-BE49-F238E27FC236}">
                <a16:creationId xmlns:a16="http://schemas.microsoft.com/office/drawing/2014/main" id="{E624DC90-C111-63F7-71C8-B4AFD4D7C1EF}"/>
              </a:ext>
            </a:extLst>
          </p:cNvPr>
          <p:cNvPicPr>
            <a:picLocks noGrp="1" noChangeAspect="1"/>
          </p:cNvPicPr>
          <p:nvPr>
            <p:ph idx="1"/>
          </p:nvPr>
        </p:nvPicPr>
        <p:blipFill>
          <a:blip r:embed="rId4"/>
          <a:stretch>
            <a:fillRect/>
          </a:stretch>
        </p:blipFill>
        <p:spPr>
          <a:xfrm>
            <a:off x="113529" y="1468914"/>
            <a:ext cx="6851450" cy="4578457"/>
          </a:xfrm>
        </p:spPr>
      </p:pic>
      <p:sp>
        <p:nvSpPr>
          <p:cNvPr id="5" name="Rectangle 4">
            <a:extLst>
              <a:ext uri="{FF2B5EF4-FFF2-40B4-BE49-F238E27FC236}">
                <a16:creationId xmlns:a16="http://schemas.microsoft.com/office/drawing/2014/main" id="{7AA13820-B070-2B22-FB6E-EABFA517DDD3}"/>
              </a:ext>
            </a:extLst>
          </p:cNvPr>
          <p:cNvSpPr/>
          <p:nvPr/>
        </p:nvSpPr>
        <p:spPr>
          <a:xfrm>
            <a:off x="204539" y="1911113"/>
            <a:ext cx="6604799" cy="1325563"/>
          </a:xfrm>
          <a:prstGeom prst="rect">
            <a:avLst/>
          </a:prstGeom>
          <a:solidFill>
            <a:schemeClr val="tx1">
              <a:lumMod val="65000"/>
              <a:lumOff val="35000"/>
              <a:alpha val="5556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AA214397-111A-972B-92FF-263980FAEF05}"/>
              </a:ext>
            </a:extLst>
          </p:cNvPr>
          <p:cNvSpPr>
            <a:spLocks noGrp="1"/>
          </p:cNvSpPr>
          <p:nvPr>
            <p:ph type="title"/>
          </p:nvPr>
        </p:nvSpPr>
        <p:spPr>
          <a:xfrm>
            <a:off x="838200" y="365125"/>
            <a:ext cx="10515600" cy="1325563"/>
          </a:xfrm>
        </p:spPr>
        <p:txBody>
          <a:bodyPr/>
          <a:lstStyle/>
          <a:p>
            <a:r>
              <a:rPr lang="en-US" dirty="0"/>
              <a:t>Where are we headed?</a:t>
            </a:r>
          </a:p>
        </p:txBody>
      </p:sp>
      <p:sp>
        <p:nvSpPr>
          <p:cNvPr id="7" name="Rectangle 6">
            <a:extLst>
              <a:ext uri="{FF2B5EF4-FFF2-40B4-BE49-F238E27FC236}">
                <a16:creationId xmlns:a16="http://schemas.microsoft.com/office/drawing/2014/main" id="{D1E2CEC5-436C-3BB3-7604-A3BEB3C2A5BC}"/>
              </a:ext>
            </a:extLst>
          </p:cNvPr>
          <p:cNvSpPr/>
          <p:nvPr/>
        </p:nvSpPr>
        <p:spPr>
          <a:xfrm>
            <a:off x="190256" y="3256131"/>
            <a:ext cx="4304728" cy="532538"/>
          </a:xfrm>
          <a:prstGeom prst="rect">
            <a:avLst/>
          </a:prstGeom>
          <a:solidFill>
            <a:schemeClr val="tx1">
              <a:lumMod val="65000"/>
              <a:lumOff val="35000"/>
              <a:alpha val="5556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ADFE4077-E893-3F5A-CC00-45347E21D60C}"/>
              </a:ext>
            </a:extLst>
          </p:cNvPr>
          <p:cNvSpPr/>
          <p:nvPr/>
        </p:nvSpPr>
        <p:spPr>
          <a:xfrm>
            <a:off x="2271915" y="5412449"/>
            <a:ext cx="4551548" cy="523452"/>
          </a:xfrm>
          <a:prstGeom prst="rect">
            <a:avLst/>
          </a:prstGeom>
          <a:solidFill>
            <a:schemeClr val="accent2">
              <a:alpha val="5556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F74B2342-F155-1E62-8981-DAFC1B771442}"/>
              </a:ext>
            </a:extLst>
          </p:cNvPr>
          <p:cNvSpPr/>
          <p:nvPr/>
        </p:nvSpPr>
        <p:spPr>
          <a:xfrm>
            <a:off x="10938400" y="5051320"/>
            <a:ext cx="1253600" cy="638048"/>
          </a:xfrm>
          <a:prstGeom prst="rect">
            <a:avLst/>
          </a:prstGeom>
          <a:solidFill>
            <a:schemeClr val="accent2">
              <a:alpha val="5556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2092431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D350A056-6A7B-059F-9A8C-4C11A376F274}"/>
              </a:ext>
            </a:extLst>
          </p:cNvPr>
          <p:cNvGrpSpPr/>
          <p:nvPr/>
        </p:nvGrpSpPr>
        <p:grpSpPr>
          <a:xfrm>
            <a:off x="6867704" y="1166750"/>
            <a:ext cx="6069296" cy="4985335"/>
            <a:chOff x="3450251" y="-71016"/>
            <a:chExt cx="10303686" cy="6945094"/>
          </a:xfrm>
        </p:grpSpPr>
        <p:pic>
          <p:nvPicPr>
            <p:cNvPr id="18" name="Picture 4" descr="Population, Community, Habitat &amp; Ecosystem (4.1) | Edexcel IGCSE Biology  Revision Notes 2019 | Save My Exams">
              <a:extLst>
                <a:ext uri="{FF2B5EF4-FFF2-40B4-BE49-F238E27FC236}">
                  <a16:creationId xmlns:a16="http://schemas.microsoft.com/office/drawing/2014/main" id="{DA822127-4EE7-258D-A3E4-1CDF558EE19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396" r="52943" b="67021"/>
            <a:stretch/>
          </p:blipFill>
          <p:spPr bwMode="auto">
            <a:xfrm>
              <a:off x="5306466" y="965961"/>
              <a:ext cx="3198011" cy="113724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Population, Community, Habitat &amp; Ecosystem (4.1) | Edexcel IGCSE Biology  Revision Notes 2019 | Save My Exams">
              <a:extLst>
                <a:ext uri="{FF2B5EF4-FFF2-40B4-BE49-F238E27FC236}">
                  <a16:creationId xmlns:a16="http://schemas.microsoft.com/office/drawing/2014/main" id="{9B138E4C-65FB-CA3B-B498-90E6C4DD11C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7054110" y="3473179"/>
              <a:ext cx="2900735" cy="175585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Population, Community, Habitat &amp; Ecosystem (4.1) | Edexcel IGCSE Biology  Revision Notes 2019 | Save My Exams">
              <a:extLst>
                <a:ext uri="{FF2B5EF4-FFF2-40B4-BE49-F238E27FC236}">
                  <a16:creationId xmlns:a16="http://schemas.microsoft.com/office/drawing/2014/main" id="{86A19450-3498-D54E-5928-C15E6D5CC97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6843223"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sp>
          <p:nvSpPr>
            <p:cNvPr id="21" name="Content Placeholder 2">
              <a:extLst>
                <a:ext uri="{FF2B5EF4-FFF2-40B4-BE49-F238E27FC236}">
                  <a16:creationId xmlns:a16="http://schemas.microsoft.com/office/drawing/2014/main" id="{E915D97F-6F34-7A59-93C6-CC9261944AEA}"/>
                </a:ext>
              </a:extLst>
            </p:cNvPr>
            <p:cNvSpPr txBox="1">
              <a:spLocks/>
            </p:cNvSpPr>
            <p:nvPr/>
          </p:nvSpPr>
          <p:spPr>
            <a:xfrm>
              <a:off x="8741750" y="130649"/>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000" dirty="0"/>
                <a:t>individual</a:t>
              </a:r>
            </a:p>
          </p:txBody>
        </p:sp>
        <p:sp>
          <p:nvSpPr>
            <p:cNvPr id="22" name="Content Placeholder 2">
              <a:extLst>
                <a:ext uri="{FF2B5EF4-FFF2-40B4-BE49-F238E27FC236}">
                  <a16:creationId xmlns:a16="http://schemas.microsoft.com/office/drawing/2014/main" id="{28A9393D-E2C2-43F4-6DB5-7F97D4556B78}"/>
                </a:ext>
              </a:extLst>
            </p:cNvPr>
            <p:cNvSpPr txBox="1">
              <a:spLocks/>
            </p:cNvSpPr>
            <p:nvPr/>
          </p:nvSpPr>
          <p:spPr>
            <a:xfrm>
              <a:off x="8687680" y="1216168"/>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000" dirty="0"/>
                <a:t>population</a:t>
              </a:r>
            </a:p>
          </p:txBody>
        </p:sp>
        <p:pic>
          <p:nvPicPr>
            <p:cNvPr id="23" name="Picture 4" descr="Population, Community, Habitat &amp; Ecosystem (4.1) | Edexcel IGCSE Biology  Revision Notes 2019 | Save My Exams">
              <a:extLst>
                <a:ext uri="{FF2B5EF4-FFF2-40B4-BE49-F238E27FC236}">
                  <a16:creationId xmlns:a16="http://schemas.microsoft.com/office/drawing/2014/main" id="{1FE0C73E-C3D3-0127-F177-4C04BA839AF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3910583" y="2038550"/>
              <a:ext cx="2887214" cy="117570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Population, Community, Habitat &amp; Ecosystem (4.1) | Edexcel IGCSE Biology  Revision Notes 2019 | Save My Exams">
              <a:extLst>
                <a:ext uri="{FF2B5EF4-FFF2-40B4-BE49-F238E27FC236}">
                  <a16:creationId xmlns:a16="http://schemas.microsoft.com/office/drawing/2014/main" id="{4DD6D233-FDE5-E03E-C296-61AD7BD9FC4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6967995" y="2178989"/>
              <a:ext cx="2887213" cy="1175706"/>
            </a:xfrm>
            <a:prstGeom prst="rect">
              <a:avLst/>
            </a:prstGeom>
            <a:noFill/>
            <a:extLst>
              <a:ext uri="{909E8E84-426E-40DD-AFC4-6F175D3DCCD1}">
                <a14:hiddenFill xmlns:a14="http://schemas.microsoft.com/office/drawing/2010/main">
                  <a:solidFill>
                    <a:srgbClr val="FFFFFF"/>
                  </a:solidFill>
                </a14:hiddenFill>
              </a:ext>
            </a:extLst>
          </p:spPr>
        </p:pic>
        <p:sp>
          <p:nvSpPr>
            <p:cNvPr id="25" name="Content Placeholder 2">
              <a:extLst>
                <a:ext uri="{FF2B5EF4-FFF2-40B4-BE49-F238E27FC236}">
                  <a16:creationId xmlns:a16="http://schemas.microsoft.com/office/drawing/2014/main" id="{08DCB554-77FF-699B-14FB-112A7200DB61}"/>
                </a:ext>
              </a:extLst>
            </p:cNvPr>
            <p:cNvSpPr txBox="1">
              <a:spLocks/>
            </p:cNvSpPr>
            <p:nvPr/>
          </p:nvSpPr>
          <p:spPr>
            <a:xfrm>
              <a:off x="8952042" y="2262324"/>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000" dirty="0"/>
                <a:t>meta-</a:t>
              </a:r>
            </a:p>
            <a:p>
              <a:pPr marL="0" indent="0" algn="ctr">
                <a:buNone/>
              </a:pPr>
              <a:r>
                <a:rPr lang="en-US" sz="2000" dirty="0"/>
                <a:t>population</a:t>
              </a:r>
            </a:p>
          </p:txBody>
        </p:sp>
        <p:pic>
          <p:nvPicPr>
            <p:cNvPr id="26" name="Picture 4" descr="Population, Community, Habitat &amp; Ecosystem (4.1) | Edexcel IGCSE Biology  Revision Notes 2019 | Save My Exams">
              <a:extLst>
                <a:ext uri="{FF2B5EF4-FFF2-40B4-BE49-F238E27FC236}">
                  <a16:creationId xmlns:a16="http://schemas.microsoft.com/office/drawing/2014/main" id="{D22D7890-0562-D5C1-40C8-CAF4105A00C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4232633" y="3362603"/>
              <a:ext cx="2999724" cy="181577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descr="Population, Community, Habitat &amp; Ecosystem (4.1) | Edexcel IGCSE Biology  Revision Notes 2019 | Save My Exams">
              <a:extLst>
                <a:ext uri="{FF2B5EF4-FFF2-40B4-BE49-F238E27FC236}">
                  <a16:creationId xmlns:a16="http://schemas.microsoft.com/office/drawing/2014/main" id="{387857E5-FAFA-448B-D304-B19149CF0EB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3450251"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Population, Community, Habitat &amp; Ecosystem (4.1) | Edexcel IGCSE Biology  Revision Notes 2019 | Save My Exams">
              <a:extLst>
                <a:ext uri="{FF2B5EF4-FFF2-40B4-BE49-F238E27FC236}">
                  <a16:creationId xmlns:a16="http://schemas.microsoft.com/office/drawing/2014/main" id="{742D99F0-A47A-2A40-537B-FC3F74E8601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2943" b="88549"/>
            <a:stretch/>
          </p:blipFill>
          <p:spPr bwMode="auto">
            <a:xfrm>
              <a:off x="5244217" y="-71016"/>
              <a:ext cx="3198011" cy="785331"/>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Straight Connector 28">
              <a:extLst>
                <a:ext uri="{FF2B5EF4-FFF2-40B4-BE49-F238E27FC236}">
                  <a16:creationId xmlns:a16="http://schemas.microsoft.com/office/drawing/2014/main" id="{FA6E552B-84A2-4B62-CA1D-DEFFAB541F11}"/>
                </a:ext>
              </a:extLst>
            </p:cNvPr>
            <p:cNvCxnSpPr>
              <a:cxnSpLocks/>
            </p:cNvCxnSpPr>
            <p:nvPr/>
          </p:nvCxnSpPr>
          <p:spPr>
            <a:xfrm>
              <a:off x="4321251" y="832502"/>
              <a:ext cx="772159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B4969F8-191C-ED32-6648-A9AE2950098A}"/>
                </a:ext>
              </a:extLst>
            </p:cNvPr>
            <p:cNvCxnSpPr>
              <a:cxnSpLocks/>
            </p:cNvCxnSpPr>
            <p:nvPr/>
          </p:nvCxnSpPr>
          <p:spPr>
            <a:xfrm>
              <a:off x="3848453" y="2119495"/>
              <a:ext cx="819439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9BFB9EA-64BC-3C64-0B10-BF8D69A056D5}"/>
                </a:ext>
              </a:extLst>
            </p:cNvPr>
            <p:cNvCxnSpPr>
              <a:cxnSpLocks/>
            </p:cNvCxnSpPr>
            <p:nvPr/>
          </p:nvCxnSpPr>
          <p:spPr>
            <a:xfrm>
              <a:off x="3599234" y="3407473"/>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878441F-E8D2-2820-D7A6-B43950F04EB4}"/>
                </a:ext>
              </a:extLst>
            </p:cNvPr>
            <p:cNvCxnSpPr>
              <a:cxnSpLocks/>
            </p:cNvCxnSpPr>
            <p:nvPr/>
          </p:nvCxnSpPr>
          <p:spPr>
            <a:xfrm>
              <a:off x="3599234" y="4910587"/>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Content Placeholder 2">
              <a:extLst>
                <a:ext uri="{FF2B5EF4-FFF2-40B4-BE49-F238E27FC236}">
                  <a16:creationId xmlns:a16="http://schemas.microsoft.com/office/drawing/2014/main" id="{44EC3827-5BCD-6D7A-4E65-285A814E949F}"/>
                </a:ext>
              </a:extLst>
            </p:cNvPr>
            <p:cNvSpPr txBox="1">
              <a:spLocks/>
            </p:cNvSpPr>
            <p:nvPr/>
          </p:nvSpPr>
          <p:spPr>
            <a:xfrm>
              <a:off x="8687680" y="3959616"/>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000" dirty="0"/>
                <a:t>community</a:t>
              </a:r>
            </a:p>
          </p:txBody>
        </p:sp>
        <p:sp>
          <p:nvSpPr>
            <p:cNvPr id="34" name="Content Placeholder 2">
              <a:extLst>
                <a:ext uri="{FF2B5EF4-FFF2-40B4-BE49-F238E27FC236}">
                  <a16:creationId xmlns:a16="http://schemas.microsoft.com/office/drawing/2014/main" id="{4A1DDD69-3ABE-5D71-BFC7-712DAF15712C}"/>
                </a:ext>
              </a:extLst>
            </p:cNvPr>
            <p:cNvSpPr txBox="1">
              <a:spLocks/>
            </p:cNvSpPr>
            <p:nvPr/>
          </p:nvSpPr>
          <p:spPr>
            <a:xfrm>
              <a:off x="9096623" y="5537143"/>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000" dirty="0"/>
                <a:t>ecosystem</a:t>
              </a:r>
            </a:p>
          </p:txBody>
        </p:sp>
      </p:grpSp>
      <p:pic>
        <p:nvPicPr>
          <p:cNvPr id="4" name="Content Placeholder 4">
            <a:extLst>
              <a:ext uri="{FF2B5EF4-FFF2-40B4-BE49-F238E27FC236}">
                <a16:creationId xmlns:a16="http://schemas.microsoft.com/office/drawing/2014/main" id="{E624DC90-C111-63F7-71C8-B4AFD4D7C1EF}"/>
              </a:ext>
            </a:extLst>
          </p:cNvPr>
          <p:cNvPicPr>
            <a:picLocks noGrp="1" noChangeAspect="1"/>
          </p:cNvPicPr>
          <p:nvPr>
            <p:ph idx="1"/>
          </p:nvPr>
        </p:nvPicPr>
        <p:blipFill>
          <a:blip r:embed="rId4"/>
          <a:stretch>
            <a:fillRect/>
          </a:stretch>
        </p:blipFill>
        <p:spPr>
          <a:xfrm>
            <a:off x="113529" y="1468914"/>
            <a:ext cx="6851450" cy="4578457"/>
          </a:xfrm>
        </p:spPr>
      </p:pic>
      <p:sp>
        <p:nvSpPr>
          <p:cNvPr id="5" name="Rectangle 4">
            <a:extLst>
              <a:ext uri="{FF2B5EF4-FFF2-40B4-BE49-F238E27FC236}">
                <a16:creationId xmlns:a16="http://schemas.microsoft.com/office/drawing/2014/main" id="{7AA13820-B070-2B22-FB6E-EABFA517DDD3}"/>
              </a:ext>
            </a:extLst>
          </p:cNvPr>
          <p:cNvSpPr/>
          <p:nvPr/>
        </p:nvSpPr>
        <p:spPr>
          <a:xfrm>
            <a:off x="204539" y="1911113"/>
            <a:ext cx="6604799" cy="1325563"/>
          </a:xfrm>
          <a:prstGeom prst="rect">
            <a:avLst/>
          </a:prstGeom>
          <a:solidFill>
            <a:schemeClr val="tx1">
              <a:lumMod val="65000"/>
              <a:lumOff val="35000"/>
              <a:alpha val="5556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AA214397-111A-972B-92FF-263980FAEF05}"/>
              </a:ext>
            </a:extLst>
          </p:cNvPr>
          <p:cNvSpPr>
            <a:spLocks noGrp="1"/>
          </p:cNvSpPr>
          <p:nvPr>
            <p:ph type="title"/>
          </p:nvPr>
        </p:nvSpPr>
        <p:spPr>
          <a:xfrm>
            <a:off x="838200" y="55148"/>
            <a:ext cx="10515600" cy="1325563"/>
          </a:xfrm>
        </p:spPr>
        <p:txBody>
          <a:bodyPr/>
          <a:lstStyle/>
          <a:p>
            <a:pPr algn="ctr"/>
            <a:r>
              <a:rPr lang="en-US" dirty="0"/>
              <a:t>Population Growth and Regulation</a:t>
            </a:r>
          </a:p>
        </p:txBody>
      </p:sp>
      <p:sp>
        <p:nvSpPr>
          <p:cNvPr id="7" name="Rectangle 6">
            <a:extLst>
              <a:ext uri="{FF2B5EF4-FFF2-40B4-BE49-F238E27FC236}">
                <a16:creationId xmlns:a16="http://schemas.microsoft.com/office/drawing/2014/main" id="{D1E2CEC5-436C-3BB3-7604-A3BEB3C2A5BC}"/>
              </a:ext>
            </a:extLst>
          </p:cNvPr>
          <p:cNvSpPr/>
          <p:nvPr/>
        </p:nvSpPr>
        <p:spPr>
          <a:xfrm>
            <a:off x="190256" y="3256131"/>
            <a:ext cx="4304728" cy="532538"/>
          </a:xfrm>
          <a:prstGeom prst="rect">
            <a:avLst/>
          </a:prstGeom>
          <a:solidFill>
            <a:schemeClr val="tx1">
              <a:lumMod val="65000"/>
              <a:lumOff val="35000"/>
              <a:alpha val="5556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ADFE4077-E893-3F5A-CC00-45347E21D60C}"/>
              </a:ext>
            </a:extLst>
          </p:cNvPr>
          <p:cNvSpPr/>
          <p:nvPr/>
        </p:nvSpPr>
        <p:spPr>
          <a:xfrm>
            <a:off x="4531581" y="3238238"/>
            <a:ext cx="2314355" cy="1096554"/>
          </a:xfrm>
          <a:prstGeom prst="rect">
            <a:avLst/>
          </a:prstGeom>
          <a:solidFill>
            <a:schemeClr val="accent2">
              <a:alpha val="5556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F74B2342-F155-1E62-8981-DAFC1B771442}"/>
              </a:ext>
            </a:extLst>
          </p:cNvPr>
          <p:cNvSpPr/>
          <p:nvPr/>
        </p:nvSpPr>
        <p:spPr>
          <a:xfrm>
            <a:off x="10418247" y="1867947"/>
            <a:ext cx="1773754" cy="838989"/>
          </a:xfrm>
          <a:prstGeom prst="rect">
            <a:avLst/>
          </a:prstGeom>
          <a:solidFill>
            <a:schemeClr val="accent2">
              <a:alpha val="5556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636556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49F32-783B-5969-8B00-AE29F758F9EA}"/>
              </a:ext>
            </a:extLst>
          </p:cNvPr>
          <p:cNvSpPr>
            <a:spLocks noGrp="1"/>
          </p:cNvSpPr>
          <p:nvPr>
            <p:ph type="title"/>
          </p:nvPr>
        </p:nvSpPr>
        <p:spPr/>
        <p:txBody>
          <a:bodyPr/>
          <a:lstStyle/>
          <a:p>
            <a:r>
              <a:rPr lang="en-US" dirty="0"/>
              <a:t>Why do we care how populations grow?</a:t>
            </a:r>
          </a:p>
        </p:txBody>
      </p:sp>
    </p:spTree>
    <p:extLst>
      <p:ext uri="{BB962C8B-B14F-4D97-AF65-F5344CB8AC3E}">
        <p14:creationId xmlns:p14="http://schemas.microsoft.com/office/powerpoint/2010/main" val="382378371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49F32-783B-5969-8B00-AE29F758F9EA}"/>
              </a:ext>
            </a:extLst>
          </p:cNvPr>
          <p:cNvSpPr>
            <a:spLocks noGrp="1"/>
          </p:cNvSpPr>
          <p:nvPr>
            <p:ph type="title"/>
          </p:nvPr>
        </p:nvSpPr>
        <p:spPr/>
        <p:txBody>
          <a:bodyPr/>
          <a:lstStyle/>
          <a:p>
            <a:r>
              <a:rPr lang="en-US" dirty="0"/>
              <a:t>Why do we care how populations grow?</a:t>
            </a:r>
          </a:p>
        </p:txBody>
      </p:sp>
      <p:sp>
        <p:nvSpPr>
          <p:cNvPr id="3" name="Content Placeholder 2">
            <a:extLst>
              <a:ext uri="{FF2B5EF4-FFF2-40B4-BE49-F238E27FC236}">
                <a16:creationId xmlns:a16="http://schemas.microsoft.com/office/drawing/2014/main" id="{76CB7F61-10F4-3795-BA17-D83B582EB7F5}"/>
              </a:ext>
            </a:extLst>
          </p:cNvPr>
          <p:cNvSpPr>
            <a:spLocks noGrp="1"/>
          </p:cNvSpPr>
          <p:nvPr>
            <p:ph idx="1"/>
          </p:nvPr>
        </p:nvSpPr>
        <p:spPr/>
        <p:txBody>
          <a:bodyPr/>
          <a:lstStyle/>
          <a:p>
            <a:pPr marL="0" indent="0">
              <a:buNone/>
            </a:pPr>
            <a:r>
              <a:rPr lang="en-US" dirty="0"/>
              <a:t>(Shafer 1980)</a:t>
            </a:r>
          </a:p>
        </p:txBody>
      </p:sp>
      <p:pic>
        <p:nvPicPr>
          <p:cNvPr id="5" name="Picture 4" descr="A screenshot of a computer&#10;&#10;Description automatically generated with medium confidence">
            <a:extLst>
              <a:ext uri="{FF2B5EF4-FFF2-40B4-BE49-F238E27FC236}">
                <a16:creationId xmlns:a16="http://schemas.microsoft.com/office/drawing/2014/main" id="{CC55A79C-DFF9-D3E3-3FAD-CB10A84DECA7}"/>
              </a:ext>
            </a:extLst>
          </p:cNvPr>
          <p:cNvPicPr>
            <a:picLocks noChangeAspect="1"/>
          </p:cNvPicPr>
          <p:nvPr/>
        </p:nvPicPr>
        <p:blipFill>
          <a:blip r:embed="rId3"/>
          <a:stretch>
            <a:fillRect/>
          </a:stretch>
        </p:blipFill>
        <p:spPr>
          <a:xfrm>
            <a:off x="838200" y="2460422"/>
            <a:ext cx="7772400" cy="2448086"/>
          </a:xfrm>
          <a:prstGeom prst="rect">
            <a:avLst/>
          </a:prstGeom>
        </p:spPr>
      </p:pic>
      <p:pic>
        <p:nvPicPr>
          <p:cNvPr id="15362" name="Picture 2" descr="Grizzly bear suspected in man's death near Yellowstone national park |  National parks | The Guardian">
            <a:extLst>
              <a:ext uri="{FF2B5EF4-FFF2-40B4-BE49-F238E27FC236}">
                <a16:creationId xmlns:a16="http://schemas.microsoft.com/office/drawing/2014/main" id="{1ADC0357-C536-142D-7BD4-171B34AD027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89055" y="1888855"/>
            <a:ext cx="2857500"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74373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49F32-783B-5969-8B00-AE29F758F9EA}"/>
              </a:ext>
            </a:extLst>
          </p:cNvPr>
          <p:cNvSpPr>
            <a:spLocks noGrp="1"/>
          </p:cNvSpPr>
          <p:nvPr>
            <p:ph type="title"/>
          </p:nvPr>
        </p:nvSpPr>
        <p:spPr/>
        <p:txBody>
          <a:bodyPr/>
          <a:lstStyle/>
          <a:p>
            <a:r>
              <a:rPr lang="en-US" dirty="0"/>
              <a:t>Why do we care how populations grow?</a:t>
            </a:r>
          </a:p>
        </p:txBody>
      </p:sp>
      <p:sp>
        <p:nvSpPr>
          <p:cNvPr id="3" name="Content Placeholder 2">
            <a:extLst>
              <a:ext uri="{FF2B5EF4-FFF2-40B4-BE49-F238E27FC236}">
                <a16:creationId xmlns:a16="http://schemas.microsoft.com/office/drawing/2014/main" id="{76CB7F61-10F4-3795-BA17-D83B582EB7F5}"/>
              </a:ext>
            </a:extLst>
          </p:cNvPr>
          <p:cNvSpPr>
            <a:spLocks noGrp="1"/>
          </p:cNvSpPr>
          <p:nvPr>
            <p:ph idx="1"/>
          </p:nvPr>
        </p:nvSpPr>
        <p:spPr/>
        <p:txBody>
          <a:bodyPr/>
          <a:lstStyle/>
          <a:p>
            <a:pPr marL="0" indent="0">
              <a:buNone/>
            </a:pPr>
            <a:r>
              <a:rPr lang="en-US" dirty="0"/>
              <a:t>(Shafer 1980)</a:t>
            </a:r>
          </a:p>
        </p:txBody>
      </p:sp>
      <p:pic>
        <p:nvPicPr>
          <p:cNvPr id="5" name="Picture 4" descr="A screenshot of a computer&#10;&#10;Description automatically generated with medium confidence">
            <a:extLst>
              <a:ext uri="{FF2B5EF4-FFF2-40B4-BE49-F238E27FC236}">
                <a16:creationId xmlns:a16="http://schemas.microsoft.com/office/drawing/2014/main" id="{CC55A79C-DFF9-D3E3-3FAD-CB10A84DECA7}"/>
              </a:ext>
            </a:extLst>
          </p:cNvPr>
          <p:cNvPicPr>
            <a:picLocks noChangeAspect="1"/>
          </p:cNvPicPr>
          <p:nvPr/>
        </p:nvPicPr>
        <p:blipFill>
          <a:blip r:embed="rId3"/>
          <a:stretch>
            <a:fillRect/>
          </a:stretch>
        </p:blipFill>
        <p:spPr>
          <a:xfrm>
            <a:off x="838200" y="2460422"/>
            <a:ext cx="7772400" cy="2448086"/>
          </a:xfrm>
          <a:prstGeom prst="rect">
            <a:avLst/>
          </a:prstGeom>
        </p:spPr>
      </p:pic>
      <p:pic>
        <p:nvPicPr>
          <p:cNvPr id="15362" name="Picture 2" descr="Grizzly bear suspected in man's death near Yellowstone national park |  National parks | The Guardian">
            <a:extLst>
              <a:ext uri="{FF2B5EF4-FFF2-40B4-BE49-F238E27FC236}">
                <a16:creationId xmlns:a16="http://schemas.microsoft.com/office/drawing/2014/main" id="{1ADC0357-C536-142D-7BD4-171B34AD027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89055" y="1888855"/>
            <a:ext cx="2857500" cy="28575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89D74D1C-179C-B568-EFE5-D8C58C81A7CD}"/>
              </a:ext>
            </a:extLst>
          </p:cNvPr>
          <p:cNvSpPr/>
          <p:nvPr/>
        </p:nvSpPr>
        <p:spPr>
          <a:xfrm>
            <a:off x="5369669" y="4085617"/>
            <a:ext cx="1614791" cy="233464"/>
          </a:xfrm>
          <a:prstGeom prst="rect">
            <a:avLst/>
          </a:prstGeom>
          <a:solidFill>
            <a:srgbClr val="FFFF00">
              <a:alpha val="397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45B9E71D-CE7E-2D2B-D1CE-595A11742449}"/>
              </a:ext>
            </a:extLst>
          </p:cNvPr>
          <p:cNvSpPr txBox="1">
            <a:spLocks/>
          </p:cNvSpPr>
          <p:nvPr/>
        </p:nvSpPr>
        <p:spPr>
          <a:xfrm>
            <a:off x="838200" y="4879954"/>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to protect populations from extinction</a:t>
            </a:r>
          </a:p>
          <a:p>
            <a:pPr marL="457200" indent="-457200">
              <a:buFontTx/>
              <a:buChar char="-"/>
            </a:pPr>
            <a:endParaRPr lang="en-US" sz="2800" dirty="0"/>
          </a:p>
        </p:txBody>
      </p:sp>
    </p:spTree>
    <p:extLst>
      <p:ext uri="{BB962C8B-B14F-4D97-AF65-F5344CB8AC3E}">
        <p14:creationId xmlns:p14="http://schemas.microsoft.com/office/powerpoint/2010/main" val="30962720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1C28E3-AD6C-7BD7-8DF9-4AEA0C05C83D}"/>
              </a:ext>
            </a:extLst>
          </p:cNvPr>
          <p:cNvSpPr>
            <a:spLocks noGrp="1"/>
          </p:cNvSpPr>
          <p:nvPr>
            <p:ph type="title"/>
          </p:nvPr>
        </p:nvSpPr>
        <p:spPr/>
        <p:txBody>
          <a:bodyPr/>
          <a:lstStyle/>
          <a:p>
            <a:r>
              <a:rPr lang="en-US" dirty="0"/>
              <a:t>Where are we headed?</a:t>
            </a:r>
          </a:p>
        </p:txBody>
      </p:sp>
      <p:pic>
        <p:nvPicPr>
          <p:cNvPr id="5" name="Content Placeholder 4">
            <a:extLst>
              <a:ext uri="{FF2B5EF4-FFF2-40B4-BE49-F238E27FC236}">
                <a16:creationId xmlns:a16="http://schemas.microsoft.com/office/drawing/2014/main" id="{81FA976E-8D2D-DF2B-DD55-E529ADDD3A0E}"/>
              </a:ext>
            </a:extLst>
          </p:cNvPr>
          <p:cNvPicPr>
            <a:picLocks noGrp="1" noChangeAspect="1"/>
          </p:cNvPicPr>
          <p:nvPr>
            <p:ph idx="1"/>
          </p:nvPr>
        </p:nvPicPr>
        <p:blipFill>
          <a:blip r:embed="rId2"/>
          <a:stretch>
            <a:fillRect/>
          </a:stretch>
        </p:blipFill>
        <p:spPr>
          <a:xfrm>
            <a:off x="2382252" y="1431441"/>
            <a:ext cx="7652475" cy="5113739"/>
          </a:xfrm>
        </p:spPr>
      </p:pic>
      <p:sp>
        <p:nvSpPr>
          <p:cNvPr id="3" name="Rectangle 2">
            <a:extLst>
              <a:ext uri="{FF2B5EF4-FFF2-40B4-BE49-F238E27FC236}">
                <a16:creationId xmlns:a16="http://schemas.microsoft.com/office/drawing/2014/main" id="{83F621BC-88D3-CE62-955F-02D43F1C09C6}"/>
              </a:ext>
            </a:extLst>
          </p:cNvPr>
          <p:cNvSpPr/>
          <p:nvPr/>
        </p:nvSpPr>
        <p:spPr>
          <a:xfrm>
            <a:off x="2478504" y="1925053"/>
            <a:ext cx="7427496" cy="1503947"/>
          </a:xfrm>
          <a:prstGeom prst="rect">
            <a:avLst/>
          </a:prstGeom>
          <a:solidFill>
            <a:schemeClr val="tx1">
              <a:lumMod val="65000"/>
              <a:lumOff val="35000"/>
              <a:alpha val="5556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BF8E3013-F53F-40BB-7F98-5B9C66C8794F}"/>
              </a:ext>
            </a:extLst>
          </p:cNvPr>
          <p:cNvSpPr/>
          <p:nvPr/>
        </p:nvSpPr>
        <p:spPr>
          <a:xfrm>
            <a:off x="2478505" y="3453064"/>
            <a:ext cx="4884822" cy="589548"/>
          </a:xfrm>
          <a:prstGeom prst="rect">
            <a:avLst/>
          </a:prstGeom>
          <a:solidFill>
            <a:schemeClr val="tx1">
              <a:lumMod val="65000"/>
              <a:lumOff val="35000"/>
              <a:alpha val="5556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F320AB68-0B0D-8181-52EE-88BF61450024}"/>
              </a:ext>
            </a:extLst>
          </p:cNvPr>
          <p:cNvSpPr/>
          <p:nvPr/>
        </p:nvSpPr>
        <p:spPr>
          <a:xfrm>
            <a:off x="4824664" y="4608777"/>
            <a:ext cx="5081336" cy="589548"/>
          </a:xfrm>
          <a:prstGeom prst="rect">
            <a:avLst/>
          </a:prstGeom>
          <a:solidFill>
            <a:schemeClr val="accent2">
              <a:alpha val="5556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7391655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49F32-783B-5969-8B00-AE29F758F9EA}"/>
              </a:ext>
            </a:extLst>
          </p:cNvPr>
          <p:cNvSpPr>
            <a:spLocks noGrp="1"/>
          </p:cNvSpPr>
          <p:nvPr>
            <p:ph type="title"/>
          </p:nvPr>
        </p:nvSpPr>
        <p:spPr/>
        <p:txBody>
          <a:bodyPr/>
          <a:lstStyle/>
          <a:p>
            <a:r>
              <a:rPr lang="en-US" dirty="0"/>
              <a:t>Why do we care how populations grow?</a:t>
            </a:r>
          </a:p>
        </p:txBody>
      </p:sp>
      <p:pic>
        <p:nvPicPr>
          <p:cNvPr id="7" name="Picture 6" descr="Chart, line chart&#10;&#10;Description automatically generated with medium confidence">
            <a:extLst>
              <a:ext uri="{FF2B5EF4-FFF2-40B4-BE49-F238E27FC236}">
                <a16:creationId xmlns:a16="http://schemas.microsoft.com/office/drawing/2014/main" id="{6888B78B-4575-E49D-C6B1-6B0332A258D1}"/>
              </a:ext>
            </a:extLst>
          </p:cNvPr>
          <p:cNvPicPr>
            <a:picLocks noChangeAspect="1"/>
          </p:cNvPicPr>
          <p:nvPr/>
        </p:nvPicPr>
        <p:blipFill>
          <a:blip r:embed="rId3"/>
          <a:stretch>
            <a:fillRect/>
          </a:stretch>
        </p:blipFill>
        <p:spPr>
          <a:xfrm>
            <a:off x="838200" y="1545714"/>
            <a:ext cx="6593732" cy="4947161"/>
          </a:xfrm>
          <a:prstGeom prst="rect">
            <a:avLst/>
          </a:prstGeom>
        </p:spPr>
      </p:pic>
      <p:grpSp>
        <p:nvGrpSpPr>
          <p:cNvPr id="8" name="Group 7">
            <a:extLst>
              <a:ext uri="{FF2B5EF4-FFF2-40B4-BE49-F238E27FC236}">
                <a16:creationId xmlns:a16="http://schemas.microsoft.com/office/drawing/2014/main" id="{8AE5C45B-57B2-E781-7F07-37CDFD5B2C41}"/>
              </a:ext>
            </a:extLst>
          </p:cNvPr>
          <p:cNvGrpSpPr/>
          <p:nvPr/>
        </p:nvGrpSpPr>
        <p:grpSpPr>
          <a:xfrm>
            <a:off x="8030993" y="2666457"/>
            <a:ext cx="2723745" cy="2705673"/>
            <a:chOff x="1122122" y="2071419"/>
            <a:chExt cx="2890433" cy="3011819"/>
          </a:xfrm>
        </p:grpSpPr>
        <p:pic>
          <p:nvPicPr>
            <p:cNvPr id="9" name="Picture 8">
              <a:extLst>
                <a:ext uri="{FF2B5EF4-FFF2-40B4-BE49-F238E27FC236}">
                  <a16:creationId xmlns:a16="http://schemas.microsoft.com/office/drawing/2014/main" id="{FD959AE0-5E7C-E81C-815C-ECF24EE187AF}"/>
                </a:ext>
              </a:extLst>
            </p:cNvPr>
            <p:cNvPicPr>
              <a:picLocks noChangeAspect="1"/>
            </p:cNvPicPr>
            <p:nvPr/>
          </p:nvPicPr>
          <p:blipFill rotWithShape="1">
            <a:blip r:embed="rId4"/>
            <a:srcRect l="8092" t="11035" r="10983"/>
            <a:stretch/>
          </p:blipFill>
          <p:spPr>
            <a:xfrm>
              <a:off x="1122122" y="2071419"/>
              <a:ext cx="2890433" cy="3011819"/>
            </a:xfrm>
            <a:prstGeom prst="rect">
              <a:avLst/>
            </a:prstGeom>
          </p:spPr>
        </p:pic>
        <p:sp>
          <p:nvSpPr>
            <p:cNvPr id="10" name="Freeform 9">
              <a:extLst>
                <a:ext uri="{FF2B5EF4-FFF2-40B4-BE49-F238E27FC236}">
                  <a16:creationId xmlns:a16="http://schemas.microsoft.com/office/drawing/2014/main" id="{88BFF9D6-1024-185E-03D4-CBA874604CC3}"/>
                </a:ext>
              </a:extLst>
            </p:cNvPr>
            <p:cNvSpPr/>
            <p:nvPr/>
          </p:nvSpPr>
          <p:spPr>
            <a:xfrm>
              <a:off x="3459304" y="3968424"/>
              <a:ext cx="274681" cy="505992"/>
            </a:xfrm>
            <a:custGeom>
              <a:avLst/>
              <a:gdLst>
                <a:gd name="connsiteX0" fmla="*/ 43370 w 274681"/>
                <a:gd name="connsiteY0" fmla="*/ 187940 h 505992"/>
                <a:gd name="connsiteX1" fmla="*/ 43370 w 274681"/>
                <a:gd name="connsiteY1" fmla="*/ 187940 h 505992"/>
                <a:gd name="connsiteX2" fmla="*/ 46985 w 274681"/>
                <a:gd name="connsiteY2" fmla="*/ 281910 h 505992"/>
                <a:gd name="connsiteX3" fmla="*/ 43370 w 274681"/>
                <a:gd name="connsiteY3" fmla="*/ 339737 h 505992"/>
                <a:gd name="connsiteX4" fmla="*/ 39756 w 274681"/>
                <a:gd name="connsiteY4" fmla="*/ 350580 h 505992"/>
                <a:gd name="connsiteX5" fmla="*/ 28913 w 274681"/>
                <a:gd name="connsiteY5" fmla="*/ 357808 h 505992"/>
                <a:gd name="connsiteX6" fmla="*/ 14456 w 274681"/>
                <a:gd name="connsiteY6" fmla="*/ 372265 h 505992"/>
                <a:gd name="connsiteX7" fmla="*/ 10842 w 274681"/>
                <a:gd name="connsiteY7" fmla="*/ 383108 h 505992"/>
                <a:gd name="connsiteX8" fmla="*/ 0 w 274681"/>
                <a:gd name="connsiteY8" fmla="*/ 404793 h 505992"/>
                <a:gd name="connsiteX9" fmla="*/ 10842 w 274681"/>
                <a:gd name="connsiteY9" fmla="*/ 455393 h 505992"/>
                <a:gd name="connsiteX10" fmla="*/ 18071 w 274681"/>
                <a:gd name="connsiteY10" fmla="*/ 462621 h 505992"/>
                <a:gd name="connsiteX11" fmla="*/ 32528 w 274681"/>
                <a:gd name="connsiteY11" fmla="*/ 491535 h 505992"/>
                <a:gd name="connsiteX12" fmla="*/ 54213 w 274681"/>
                <a:gd name="connsiteY12" fmla="*/ 505992 h 505992"/>
                <a:gd name="connsiteX13" fmla="*/ 104812 w 274681"/>
                <a:gd name="connsiteY13" fmla="*/ 502378 h 505992"/>
                <a:gd name="connsiteX14" fmla="*/ 119269 w 274681"/>
                <a:gd name="connsiteY14" fmla="*/ 484306 h 505992"/>
                <a:gd name="connsiteX15" fmla="*/ 130112 w 274681"/>
                <a:gd name="connsiteY15" fmla="*/ 480692 h 505992"/>
                <a:gd name="connsiteX16" fmla="*/ 144569 w 274681"/>
                <a:gd name="connsiteY16" fmla="*/ 451778 h 505992"/>
                <a:gd name="connsiteX17" fmla="*/ 155411 w 274681"/>
                <a:gd name="connsiteY17" fmla="*/ 419250 h 505992"/>
                <a:gd name="connsiteX18" fmla="*/ 159026 w 274681"/>
                <a:gd name="connsiteY18" fmla="*/ 408408 h 505992"/>
                <a:gd name="connsiteX19" fmla="*/ 166254 w 274681"/>
                <a:gd name="connsiteY19" fmla="*/ 397565 h 505992"/>
                <a:gd name="connsiteX20" fmla="*/ 169868 w 274681"/>
                <a:gd name="connsiteY20" fmla="*/ 386722 h 505992"/>
                <a:gd name="connsiteX21" fmla="*/ 184325 w 274681"/>
                <a:gd name="connsiteY21" fmla="*/ 372265 h 505992"/>
                <a:gd name="connsiteX22" fmla="*/ 195168 w 274681"/>
                <a:gd name="connsiteY22" fmla="*/ 339737 h 505992"/>
                <a:gd name="connsiteX23" fmla="*/ 198782 w 274681"/>
                <a:gd name="connsiteY23" fmla="*/ 328895 h 505992"/>
                <a:gd name="connsiteX24" fmla="*/ 206011 w 274681"/>
                <a:gd name="connsiteY24" fmla="*/ 318052 h 505992"/>
                <a:gd name="connsiteX25" fmla="*/ 216853 w 274681"/>
                <a:gd name="connsiteY25" fmla="*/ 296367 h 505992"/>
                <a:gd name="connsiteX26" fmla="*/ 224082 w 274681"/>
                <a:gd name="connsiteY26" fmla="*/ 274681 h 505992"/>
                <a:gd name="connsiteX27" fmla="*/ 227696 w 274681"/>
                <a:gd name="connsiteY27" fmla="*/ 263838 h 505992"/>
                <a:gd name="connsiteX28" fmla="*/ 231310 w 274681"/>
                <a:gd name="connsiteY28" fmla="*/ 252996 h 505992"/>
                <a:gd name="connsiteX29" fmla="*/ 238539 w 274681"/>
                <a:gd name="connsiteY29" fmla="*/ 224082 h 505992"/>
                <a:gd name="connsiteX30" fmla="*/ 245767 w 274681"/>
                <a:gd name="connsiteY30" fmla="*/ 195168 h 505992"/>
                <a:gd name="connsiteX31" fmla="*/ 249381 w 274681"/>
                <a:gd name="connsiteY31" fmla="*/ 180711 h 505992"/>
                <a:gd name="connsiteX32" fmla="*/ 267453 w 274681"/>
                <a:gd name="connsiteY32" fmla="*/ 126498 h 505992"/>
                <a:gd name="connsiteX33" fmla="*/ 271067 w 274681"/>
                <a:gd name="connsiteY33" fmla="*/ 115655 h 505992"/>
                <a:gd name="connsiteX34" fmla="*/ 274681 w 274681"/>
                <a:gd name="connsiteY34" fmla="*/ 104812 h 505992"/>
                <a:gd name="connsiteX35" fmla="*/ 271067 w 274681"/>
                <a:gd name="connsiteY35" fmla="*/ 32528 h 505992"/>
                <a:gd name="connsiteX36" fmla="*/ 252996 w 274681"/>
                <a:gd name="connsiteY36" fmla="*/ 14457 h 505992"/>
                <a:gd name="connsiteX37" fmla="*/ 234924 w 274681"/>
                <a:gd name="connsiteY37" fmla="*/ 0 h 505992"/>
                <a:gd name="connsiteX38" fmla="*/ 227696 w 274681"/>
                <a:gd name="connsiteY38" fmla="*/ 10842 h 505992"/>
                <a:gd name="connsiteX39" fmla="*/ 220468 w 274681"/>
                <a:gd name="connsiteY39" fmla="*/ 18071 h 505992"/>
                <a:gd name="connsiteX40" fmla="*/ 206011 w 274681"/>
                <a:gd name="connsiteY40" fmla="*/ 46985 h 505992"/>
                <a:gd name="connsiteX41" fmla="*/ 198782 w 274681"/>
                <a:gd name="connsiteY41" fmla="*/ 68670 h 505992"/>
                <a:gd name="connsiteX42" fmla="*/ 195168 w 274681"/>
                <a:gd name="connsiteY42" fmla="*/ 79513 h 505992"/>
                <a:gd name="connsiteX43" fmla="*/ 187939 w 274681"/>
                <a:gd name="connsiteY43" fmla="*/ 86741 h 505992"/>
                <a:gd name="connsiteX44" fmla="*/ 177097 w 274681"/>
                <a:gd name="connsiteY44" fmla="*/ 108427 h 505992"/>
                <a:gd name="connsiteX45" fmla="*/ 162640 w 274681"/>
                <a:gd name="connsiteY45" fmla="*/ 122884 h 505992"/>
                <a:gd name="connsiteX46" fmla="*/ 130112 w 274681"/>
                <a:gd name="connsiteY46" fmla="*/ 130112 h 505992"/>
                <a:gd name="connsiteX47" fmla="*/ 108426 w 274681"/>
                <a:gd name="connsiteY47" fmla="*/ 137340 h 505992"/>
                <a:gd name="connsiteX48" fmla="*/ 83127 w 274681"/>
                <a:gd name="connsiteY48" fmla="*/ 144569 h 505992"/>
                <a:gd name="connsiteX49" fmla="*/ 43370 w 274681"/>
                <a:gd name="connsiteY49" fmla="*/ 187940 h 505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74681" h="505992">
                  <a:moveTo>
                    <a:pt x="43370" y="187940"/>
                  </a:moveTo>
                  <a:lnTo>
                    <a:pt x="43370" y="187940"/>
                  </a:lnTo>
                  <a:cubicBezTo>
                    <a:pt x="44575" y="219263"/>
                    <a:pt x="46985" y="250563"/>
                    <a:pt x="46985" y="281910"/>
                  </a:cubicBezTo>
                  <a:cubicBezTo>
                    <a:pt x="46985" y="301223"/>
                    <a:pt x="45392" y="320530"/>
                    <a:pt x="43370" y="339737"/>
                  </a:cubicBezTo>
                  <a:cubicBezTo>
                    <a:pt x="42971" y="343526"/>
                    <a:pt x="42136" y="347605"/>
                    <a:pt x="39756" y="350580"/>
                  </a:cubicBezTo>
                  <a:cubicBezTo>
                    <a:pt x="37042" y="353972"/>
                    <a:pt x="32527" y="355399"/>
                    <a:pt x="28913" y="357808"/>
                  </a:cubicBezTo>
                  <a:cubicBezTo>
                    <a:pt x="19276" y="386723"/>
                    <a:pt x="33732" y="352989"/>
                    <a:pt x="14456" y="372265"/>
                  </a:cubicBezTo>
                  <a:cubicBezTo>
                    <a:pt x="11762" y="374959"/>
                    <a:pt x="12546" y="379700"/>
                    <a:pt x="10842" y="383108"/>
                  </a:cubicBezTo>
                  <a:cubicBezTo>
                    <a:pt x="-3171" y="411136"/>
                    <a:pt x="9085" y="377539"/>
                    <a:pt x="0" y="404793"/>
                  </a:cubicBezTo>
                  <a:cubicBezTo>
                    <a:pt x="808" y="411254"/>
                    <a:pt x="3486" y="448038"/>
                    <a:pt x="10842" y="455393"/>
                  </a:cubicBezTo>
                  <a:lnTo>
                    <a:pt x="18071" y="462621"/>
                  </a:lnTo>
                  <a:cubicBezTo>
                    <a:pt x="23243" y="478137"/>
                    <a:pt x="21313" y="483124"/>
                    <a:pt x="32528" y="491535"/>
                  </a:cubicBezTo>
                  <a:cubicBezTo>
                    <a:pt x="39478" y="496748"/>
                    <a:pt x="54213" y="505992"/>
                    <a:pt x="54213" y="505992"/>
                  </a:cubicBezTo>
                  <a:cubicBezTo>
                    <a:pt x="71079" y="504787"/>
                    <a:pt x="88192" y="505494"/>
                    <a:pt x="104812" y="502378"/>
                  </a:cubicBezTo>
                  <a:cubicBezTo>
                    <a:pt x="109626" y="501475"/>
                    <a:pt x="117145" y="486005"/>
                    <a:pt x="119269" y="484306"/>
                  </a:cubicBezTo>
                  <a:cubicBezTo>
                    <a:pt x="122244" y="481926"/>
                    <a:pt x="126498" y="481897"/>
                    <a:pt x="130112" y="480692"/>
                  </a:cubicBezTo>
                  <a:cubicBezTo>
                    <a:pt x="138418" y="455774"/>
                    <a:pt x="131952" y="464395"/>
                    <a:pt x="144569" y="451778"/>
                  </a:cubicBezTo>
                  <a:lnTo>
                    <a:pt x="155411" y="419250"/>
                  </a:lnTo>
                  <a:cubicBezTo>
                    <a:pt x="156616" y="415636"/>
                    <a:pt x="156913" y="411578"/>
                    <a:pt x="159026" y="408408"/>
                  </a:cubicBezTo>
                  <a:cubicBezTo>
                    <a:pt x="161435" y="404794"/>
                    <a:pt x="164312" y="401450"/>
                    <a:pt x="166254" y="397565"/>
                  </a:cubicBezTo>
                  <a:cubicBezTo>
                    <a:pt x="167958" y="394157"/>
                    <a:pt x="167654" y="389822"/>
                    <a:pt x="169868" y="386722"/>
                  </a:cubicBezTo>
                  <a:cubicBezTo>
                    <a:pt x="173829" y="381176"/>
                    <a:pt x="184325" y="372265"/>
                    <a:pt x="184325" y="372265"/>
                  </a:cubicBezTo>
                  <a:lnTo>
                    <a:pt x="195168" y="339737"/>
                  </a:lnTo>
                  <a:cubicBezTo>
                    <a:pt x="196373" y="336123"/>
                    <a:pt x="196669" y="332065"/>
                    <a:pt x="198782" y="328895"/>
                  </a:cubicBezTo>
                  <a:lnTo>
                    <a:pt x="206011" y="318052"/>
                  </a:lnTo>
                  <a:cubicBezTo>
                    <a:pt x="219189" y="278516"/>
                    <a:pt x="198174" y="338394"/>
                    <a:pt x="216853" y="296367"/>
                  </a:cubicBezTo>
                  <a:cubicBezTo>
                    <a:pt x="219948" y="289404"/>
                    <a:pt x="221672" y="281910"/>
                    <a:pt x="224082" y="274681"/>
                  </a:cubicBezTo>
                  <a:lnTo>
                    <a:pt x="227696" y="263838"/>
                  </a:lnTo>
                  <a:cubicBezTo>
                    <a:pt x="228901" y="260224"/>
                    <a:pt x="230563" y="256732"/>
                    <a:pt x="231310" y="252996"/>
                  </a:cubicBezTo>
                  <a:cubicBezTo>
                    <a:pt x="240154" y="208774"/>
                    <a:pt x="230201" y="254655"/>
                    <a:pt x="238539" y="224082"/>
                  </a:cubicBezTo>
                  <a:cubicBezTo>
                    <a:pt x="241153" y="214497"/>
                    <a:pt x="243358" y="204806"/>
                    <a:pt x="245767" y="195168"/>
                  </a:cubicBezTo>
                  <a:cubicBezTo>
                    <a:pt x="246972" y="190349"/>
                    <a:pt x="247810" y="185423"/>
                    <a:pt x="249381" y="180711"/>
                  </a:cubicBezTo>
                  <a:lnTo>
                    <a:pt x="267453" y="126498"/>
                  </a:lnTo>
                  <a:lnTo>
                    <a:pt x="271067" y="115655"/>
                  </a:lnTo>
                  <a:lnTo>
                    <a:pt x="274681" y="104812"/>
                  </a:lnTo>
                  <a:cubicBezTo>
                    <a:pt x="273476" y="80717"/>
                    <a:pt x="274187" y="56450"/>
                    <a:pt x="271067" y="32528"/>
                  </a:cubicBezTo>
                  <a:cubicBezTo>
                    <a:pt x="269804" y="22843"/>
                    <a:pt x="259078" y="19323"/>
                    <a:pt x="252996" y="14457"/>
                  </a:cubicBezTo>
                  <a:cubicBezTo>
                    <a:pt x="227254" y="-6137"/>
                    <a:pt x="268285" y="22239"/>
                    <a:pt x="234924" y="0"/>
                  </a:cubicBezTo>
                  <a:cubicBezTo>
                    <a:pt x="232515" y="3614"/>
                    <a:pt x="230409" y="7450"/>
                    <a:pt x="227696" y="10842"/>
                  </a:cubicBezTo>
                  <a:cubicBezTo>
                    <a:pt x="225567" y="13503"/>
                    <a:pt x="221992" y="15023"/>
                    <a:pt x="220468" y="18071"/>
                  </a:cubicBezTo>
                  <a:cubicBezTo>
                    <a:pt x="203856" y="51295"/>
                    <a:pt x="222341" y="30653"/>
                    <a:pt x="206011" y="46985"/>
                  </a:cubicBezTo>
                  <a:lnTo>
                    <a:pt x="198782" y="68670"/>
                  </a:lnTo>
                  <a:cubicBezTo>
                    <a:pt x="197577" y="72284"/>
                    <a:pt x="197862" y="76819"/>
                    <a:pt x="195168" y="79513"/>
                  </a:cubicBezTo>
                  <a:lnTo>
                    <a:pt x="187939" y="86741"/>
                  </a:lnTo>
                  <a:cubicBezTo>
                    <a:pt x="184441" y="97235"/>
                    <a:pt x="184739" y="99510"/>
                    <a:pt x="177097" y="108427"/>
                  </a:cubicBezTo>
                  <a:cubicBezTo>
                    <a:pt x="172662" y="113601"/>
                    <a:pt x="169323" y="121548"/>
                    <a:pt x="162640" y="122884"/>
                  </a:cubicBezTo>
                  <a:cubicBezTo>
                    <a:pt x="152322" y="124947"/>
                    <a:pt x="140320" y="127050"/>
                    <a:pt x="130112" y="130112"/>
                  </a:cubicBezTo>
                  <a:cubicBezTo>
                    <a:pt x="122814" y="132301"/>
                    <a:pt x="115655" y="134930"/>
                    <a:pt x="108426" y="137340"/>
                  </a:cubicBezTo>
                  <a:cubicBezTo>
                    <a:pt x="71976" y="149491"/>
                    <a:pt x="128526" y="130950"/>
                    <a:pt x="83127" y="144569"/>
                  </a:cubicBezTo>
                  <a:cubicBezTo>
                    <a:pt x="56492" y="152559"/>
                    <a:pt x="49996" y="180712"/>
                    <a:pt x="43370" y="187940"/>
                  </a:cubicBezTo>
                  <a:close/>
                </a:path>
              </a:pathLst>
            </a:cu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56731000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49F32-783B-5969-8B00-AE29F758F9EA}"/>
              </a:ext>
            </a:extLst>
          </p:cNvPr>
          <p:cNvSpPr>
            <a:spLocks noGrp="1"/>
          </p:cNvSpPr>
          <p:nvPr>
            <p:ph type="title"/>
          </p:nvPr>
        </p:nvSpPr>
        <p:spPr/>
        <p:txBody>
          <a:bodyPr/>
          <a:lstStyle/>
          <a:p>
            <a:r>
              <a:rPr lang="en-US" dirty="0"/>
              <a:t>Why do we care how populations grow?</a:t>
            </a:r>
          </a:p>
        </p:txBody>
      </p:sp>
      <p:sp>
        <p:nvSpPr>
          <p:cNvPr id="3" name="Title 1">
            <a:extLst>
              <a:ext uri="{FF2B5EF4-FFF2-40B4-BE49-F238E27FC236}">
                <a16:creationId xmlns:a16="http://schemas.microsoft.com/office/drawing/2014/main" id="{93BB5BC1-E763-9A60-7D47-03C29F6A6C0B}"/>
              </a:ext>
            </a:extLst>
          </p:cNvPr>
          <p:cNvSpPr txBox="1">
            <a:spLocks/>
          </p:cNvSpPr>
          <p:nvPr/>
        </p:nvSpPr>
        <p:spPr>
          <a:xfrm>
            <a:off x="7736732" y="5372130"/>
            <a:ext cx="4455268"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to forecast resource use</a:t>
            </a:r>
          </a:p>
          <a:p>
            <a:pPr marL="457200" indent="-457200">
              <a:buFont typeface="Arial" panose="020B0604020202020204" pitchFamily="34" charset="0"/>
              <a:buChar char="•"/>
            </a:pPr>
            <a:endParaRPr lang="en-US" sz="2800" dirty="0"/>
          </a:p>
        </p:txBody>
      </p:sp>
      <p:pic>
        <p:nvPicPr>
          <p:cNvPr id="7" name="Picture 6" descr="Chart, line chart&#10;&#10;Description automatically generated with medium confidence">
            <a:extLst>
              <a:ext uri="{FF2B5EF4-FFF2-40B4-BE49-F238E27FC236}">
                <a16:creationId xmlns:a16="http://schemas.microsoft.com/office/drawing/2014/main" id="{6888B78B-4575-E49D-C6B1-6B0332A258D1}"/>
              </a:ext>
            </a:extLst>
          </p:cNvPr>
          <p:cNvPicPr>
            <a:picLocks noChangeAspect="1"/>
          </p:cNvPicPr>
          <p:nvPr/>
        </p:nvPicPr>
        <p:blipFill>
          <a:blip r:embed="rId3"/>
          <a:stretch>
            <a:fillRect/>
          </a:stretch>
        </p:blipFill>
        <p:spPr>
          <a:xfrm>
            <a:off x="838200" y="1545714"/>
            <a:ext cx="6593732" cy="4947161"/>
          </a:xfrm>
          <a:prstGeom prst="rect">
            <a:avLst/>
          </a:prstGeom>
        </p:spPr>
      </p:pic>
      <p:grpSp>
        <p:nvGrpSpPr>
          <p:cNvPr id="8" name="Group 7">
            <a:extLst>
              <a:ext uri="{FF2B5EF4-FFF2-40B4-BE49-F238E27FC236}">
                <a16:creationId xmlns:a16="http://schemas.microsoft.com/office/drawing/2014/main" id="{8AE5C45B-57B2-E781-7F07-37CDFD5B2C41}"/>
              </a:ext>
            </a:extLst>
          </p:cNvPr>
          <p:cNvGrpSpPr/>
          <p:nvPr/>
        </p:nvGrpSpPr>
        <p:grpSpPr>
          <a:xfrm>
            <a:off x="8030993" y="2666457"/>
            <a:ext cx="2723745" cy="2705673"/>
            <a:chOff x="1122122" y="2071419"/>
            <a:chExt cx="2890433" cy="3011819"/>
          </a:xfrm>
        </p:grpSpPr>
        <p:pic>
          <p:nvPicPr>
            <p:cNvPr id="9" name="Picture 8">
              <a:extLst>
                <a:ext uri="{FF2B5EF4-FFF2-40B4-BE49-F238E27FC236}">
                  <a16:creationId xmlns:a16="http://schemas.microsoft.com/office/drawing/2014/main" id="{FD959AE0-5E7C-E81C-815C-ECF24EE187AF}"/>
                </a:ext>
              </a:extLst>
            </p:cNvPr>
            <p:cNvPicPr>
              <a:picLocks noChangeAspect="1"/>
            </p:cNvPicPr>
            <p:nvPr/>
          </p:nvPicPr>
          <p:blipFill rotWithShape="1">
            <a:blip r:embed="rId4"/>
            <a:srcRect l="8092" t="11035" r="10983"/>
            <a:stretch/>
          </p:blipFill>
          <p:spPr>
            <a:xfrm>
              <a:off x="1122122" y="2071419"/>
              <a:ext cx="2890433" cy="3011819"/>
            </a:xfrm>
            <a:prstGeom prst="rect">
              <a:avLst/>
            </a:prstGeom>
          </p:spPr>
        </p:pic>
        <p:sp>
          <p:nvSpPr>
            <p:cNvPr id="10" name="Freeform 9">
              <a:extLst>
                <a:ext uri="{FF2B5EF4-FFF2-40B4-BE49-F238E27FC236}">
                  <a16:creationId xmlns:a16="http://schemas.microsoft.com/office/drawing/2014/main" id="{88BFF9D6-1024-185E-03D4-CBA874604CC3}"/>
                </a:ext>
              </a:extLst>
            </p:cNvPr>
            <p:cNvSpPr/>
            <p:nvPr/>
          </p:nvSpPr>
          <p:spPr>
            <a:xfrm>
              <a:off x="3459304" y="3968424"/>
              <a:ext cx="274681" cy="505992"/>
            </a:xfrm>
            <a:custGeom>
              <a:avLst/>
              <a:gdLst>
                <a:gd name="connsiteX0" fmla="*/ 43370 w 274681"/>
                <a:gd name="connsiteY0" fmla="*/ 187940 h 505992"/>
                <a:gd name="connsiteX1" fmla="*/ 43370 w 274681"/>
                <a:gd name="connsiteY1" fmla="*/ 187940 h 505992"/>
                <a:gd name="connsiteX2" fmla="*/ 46985 w 274681"/>
                <a:gd name="connsiteY2" fmla="*/ 281910 h 505992"/>
                <a:gd name="connsiteX3" fmla="*/ 43370 w 274681"/>
                <a:gd name="connsiteY3" fmla="*/ 339737 h 505992"/>
                <a:gd name="connsiteX4" fmla="*/ 39756 w 274681"/>
                <a:gd name="connsiteY4" fmla="*/ 350580 h 505992"/>
                <a:gd name="connsiteX5" fmla="*/ 28913 w 274681"/>
                <a:gd name="connsiteY5" fmla="*/ 357808 h 505992"/>
                <a:gd name="connsiteX6" fmla="*/ 14456 w 274681"/>
                <a:gd name="connsiteY6" fmla="*/ 372265 h 505992"/>
                <a:gd name="connsiteX7" fmla="*/ 10842 w 274681"/>
                <a:gd name="connsiteY7" fmla="*/ 383108 h 505992"/>
                <a:gd name="connsiteX8" fmla="*/ 0 w 274681"/>
                <a:gd name="connsiteY8" fmla="*/ 404793 h 505992"/>
                <a:gd name="connsiteX9" fmla="*/ 10842 w 274681"/>
                <a:gd name="connsiteY9" fmla="*/ 455393 h 505992"/>
                <a:gd name="connsiteX10" fmla="*/ 18071 w 274681"/>
                <a:gd name="connsiteY10" fmla="*/ 462621 h 505992"/>
                <a:gd name="connsiteX11" fmla="*/ 32528 w 274681"/>
                <a:gd name="connsiteY11" fmla="*/ 491535 h 505992"/>
                <a:gd name="connsiteX12" fmla="*/ 54213 w 274681"/>
                <a:gd name="connsiteY12" fmla="*/ 505992 h 505992"/>
                <a:gd name="connsiteX13" fmla="*/ 104812 w 274681"/>
                <a:gd name="connsiteY13" fmla="*/ 502378 h 505992"/>
                <a:gd name="connsiteX14" fmla="*/ 119269 w 274681"/>
                <a:gd name="connsiteY14" fmla="*/ 484306 h 505992"/>
                <a:gd name="connsiteX15" fmla="*/ 130112 w 274681"/>
                <a:gd name="connsiteY15" fmla="*/ 480692 h 505992"/>
                <a:gd name="connsiteX16" fmla="*/ 144569 w 274681"/>
                <a:gd name="connsiteY16" fmla="*/ 451778 h 505992"/>
                <a:gd name="connsiteX17" fmla="*/ 155411 w 274681"/>
                <a:gd name="connsiteY17" fmla="*/ 419250 h 505992"/>
                <a:gd name="connsiteX18" fmla="*/ 159026 w 274681"/>
                <a:gd name="connsiteY18" fmla="*/ 408408 h 505992"/>
                <a:gd name="connsiteX19" fmla="*/ 166254 w 274681"/>
                <a:gd name="connsiteY19" fmla="*/ 397565 h 505992"/>
                <a:gd name="connsiteX20" fmla="*/ 169868 w 274681"/>
                <a:gd name="connsiteY20" fmla="*/ 386722 h 505992"/>
                <a:gd name="connsiteX21" fmla="*/ 184325 w 274681"/>
                <a:gd name="connsiteY21" fmla="*/ 372265 h 505992"/>
                <a:gd name="connsiteX22" fmla="*/ 195168 w 274681"/>
                <a:gd name="connsiteY22" fmla="*/ 339737 h 505992"/>
                <a:gd name="connsiteX23" fmla="*/ 198782 w 274681"/>
                <a:gd name="connsiteY23" fmla="*/ 328895 h 505992"/>
                <a:gd name="connsiteX24" fmla="*/ 206011 w 274681"/>
                <a:gd name="connsiteY24" fmla="*/ 318052 h 505992"/>
                <a:gd name="connsiteX25" fmla="*/ 216853 w 274681"/>
                <a:gd name="connsiteY25" fmla="*/ 296367 h 505992"/>
                <a:gd name="connsiteX26" fmla="*/ 224082 w 274681"/>
                <a:gd name="connsiteY26" fmla="*/ 274681 h 505992"/>
                <a:gd name="connsiteX27" fmla="*/ 227696 w 274681"/>
                <a:gd name="connsiteY27" fmla="*/ 263838 h 505992"/>
                <a:gd name="connsiteX28" fmla="*/ 231310 w 274681"/>
                <a:gd name="connsiteY28" fmla="*/ 252996 h 505992"/>
                <a:gd name="connsiteX29" fmla="*/ 238539 w 274681"/>
                <a:gd name="connsiteY29" fmla="*/ 224082 h 505992"/>
                <a:gd name="connsiteX30" fmla="*/ 245767 w 274681"/>
                <a:gd name="connsiteY30" fmla="*/ 195168 h 505992"/>
                <a:gd name="connsiteX31" fmla="*/ 249381 w 274681"/>
                <a:gd name="connsiteY31" fmla="*/ 180711 h 505992"/>
                <a:gd name="connsiteX32" fmla="*/ 267453 w 274681"/>
                <a:gd name="connsiteY32" fmla="*/ 126498 h 505992"/>
                <a:gd name="connsiteX33" fmla="*/ 271067 w 274681"/>
                <a:gd name="connsiteY33" fmla="*/ 115655 h 505992"/>
                <a:gd name="connsiteX34" fmla="*/ 274681 w 274681"/>
                <a:gd name="connsiteY34" fmla="*/ 104812 h 505992"/>
                <a:gd name="connsiteX35" fmla="*/ 271067 w 274681"/>
                <a:gd name="connsiteY35" fmla="*/ 32528 h 505992"/>
                <a:gd name="connsiteX36" fmla="*/ 252996 w 274681"/>
                <a:gd name="connsiteY36" fmla="*/ 14457 h 505992"/>
                <a:gd name="connsiteX37" fmla="*/ 234924 w 274681"/>
                <a:gd name="connsiteY37" fmla="*/ 0 h 505992"/>
                <a:gd name="connsiteX38" fmla="*/ 227696 w 274681"/>
                <a:gd name="connsiteY38" fmla="*/ 10842 h 505992"/>
                <a:gd name="connsiteX39" fmla="*/ 220468 w 274681"/>
                <a:gd name="connsiteY39" fmla="*/ 18071 h 505992"/>
                <a:gd name="connsiteX40" fmla="*/ 206011 w 274681"/>
                <a:gd name="connsiteY40" fmla="*/ 46985 h 505992"/>
                <a:gd name="connsiteX41" fmla="*/ 198782 w 274681"/>
                <a:gd name="connsiteY41" fmla="*/ 68670 h 505992"/>
                <a:gd name="connsiteX42" fmla="*/ 195168 w 274681"/>
                <a:gd name="connsiteY42" fmla="*/ 79513 h 505992"/>
                <a:gd name="connsiteX43" fmla="*/ 187939 w 274681"/>
                <a:gd name="connsiteY43" fmla="*/ 86741 h 505992"/>
                <a:gd name="connsiteX44" fmla="*/ 177097 w 274681"/>
                <a:gd name="connsiteY44" fmla="*/ 108427 h 505992"/>
                <a:gd name="connsiteX45" fmla="*/ 162640 w 274681"/>
                <a:gd name="connsiteY45" fmla="*/ 122884 h 505992"/>
                <a:gd name="connsiteX46" fmla="*/ 130112 w 274681"/>
                <a:gd name="connsiteY46" fmla="*/ 130112 h 505992"/>
                <a:gd name="connsiteX47" fmla="*/ 108426 w 274681"/>
                <a:gd name="connsiteY47" fmla="*/ 137340 h 505992"/>
                <a:gd name="connsiteX48" fmla="*/ 83127 w 274681"/>
                <a:gd name="connsiteY48" fmla="*/ 144569 h 505992"/>
                <a:gd name="connsiteX49" fmla="*/ 43370 w 274681"/>
                <a:gd name="connsiteY49" fmla="*/ 187940 h 505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74681" h="505992">
                  <a:moveTo>
                    <a:pt x="43370" y="187940"/>
                  </a:moveTo>
                  <a:lnTo>
                    <a:pt x="43370" y="187940"/>
                  </a:lnTo>
                  <a:cubicBezTo>
                    <a:pt x="44575" y="219263"/>
                    <a:pt x="46985" y="250563"/>
                    <a:pt x="46985" y="281910"/>
                  </a:cubicBezTo>
                  <a:cubicBezTo>
                    <a:pt x="46985" y="301223"/>
                    <a:pt x="45392" y="320530"/>
                    <a:pt x="43370" y="339737"/>
                  </a:cubicBezTo>
                  <a:cubicBezTo>
                    <a:pt x="42971" y="343526"/>
                    <a:pt x="42136" y="347605"/>
                    <a:pt x="39756" y="350580"/>
                  </a:cubicBezTo>
                  <a:cubicBezTo>
                    <a:pt x="37042" y="353972"/>
                    <a:pt x="32527" y="355399"/>
                    <a:pt x="28913" y="357808"/>
                  </a:cubicBezTo>
                  <a:cubicBezTo>
                    <a:pt x="19276" y="386723"/>
                    <a:pt x="33732" y="352989"/>
                    <a:pt x="14456" y="372265"/>
                  </a:cubicBezTo>
                  <a:cubicBezTo>
                    <a:pt x="11762" y="374959"/>
                    <a:pt x="12546" y="379700"/>
                    <a:pt x="10842" y="383108"/>
                  </a:cubicBezTo>
                  <a:cubicBezTo>
                    <a:pt x="-3171" y="411136"/>
                    <a:pt x="9085" y="377539"/>
                    <a:pt x="0" y="404793"/>
                  </a:cubicBezTo>
                  <a:cubicBezTo>
                    <a:pt x="808" y="411254"/>
                    <a:pt x="3486" y="448038"/>
                    <a:pt x="10842" y="455393"/>
                  </a:cubicBezTo>
                  <a:lnTo>
                    <a:pt x="18071" y="462621"/>
                  </a:lnTo>
                  <a:cubicBezTo>
                    <a:pt x="23243" y="478137"/>
                    <a:pt x="21313" y="483124"/>
                    <a:pt x="32528" y="491535"/>
                  </a:cubicBezTo>
                  <a:cubicBezTo>
                    <a:pt x="39478" y="496748"/>
                    <a:pt x="54213" y="505992"/>
                    <a:pt x="54213" y="505992"/>
                  </a:cubicBezTo>
                  <a:cubicBezTo>
                    <a:pt x="71079" y="504787"/>
                    <a:pt x="88192" y="505494"/>
                    <a:pt x="104812" y="502378"/>
                  </a:cubicBezTo>
                  <a:cubicBezTo>
                    <a:pt x="109626" y="501475"/>
                    <a:pt x="117145" y="486005"/>
                    <a:pt x="119269" y="484306"/>
                  </a:cubicBezTo>
                  <a:cubicBezTo>
                    <a:pt x="122244" y="481926"/>
                    <a:pt x="126498" y="481897"/>
                    <a:pt x="130112" y="480692"/>
                  </a:cubicBezTo>
                  <a:cubicBezTo>
                    <a:pt x="138418" y="455774"/>
                    <a:pt x="131952" y="464395"/>
                    <a:pt x="144569" y="451778"/>
                  </a:cubicBezTo>
                  <a:lnTo>
                    <a:pt x="155411" y="419250"/>
                  </a:lnTo>
                  <a:cubicBezTo>
                    <a:pt x="156616" y="415636"/>
                    <a:pt x="156913" y="411578"/>
                    <a:pt x="159026" y="408408"/>
                  </a:cubicBezTo>
                  <a:cubicBezTo>
                    <a:pt x="161435" y="404794"/>
                    <a:pt x="164312" y="401450"/>
                    <a:pt x="166254" y="397565"/>
                  </a:cubicBezTo>
                  <a:cubicBezTo>
                    <a:pt x="167958" y="394157"/>
                    <a:pt x="167654" y="389822"/>
                    <a:pt x="169868" y="386722"/>
                  </a:cubicBezTo>
                  <a:cubicBezTo>
                    <a:pt x="173829" y="381176"/>
                    <a:pt x="184325" y="372265"/>
                    <a:pt x="184325" y="372265"/>
                  </a:cubicBezTo>
                  <a:lnTo>
                    <a:pt x="195168" y="339737"/>
                  </a:lnTo>
                  <a:cubicBezTo>
                    <a:pt x="196373" y="336123"/>
                    <a:pt x="196669" y="332065"/>
                    <a:pt x="198782" y="328895"/>
                  </a:cubicBezTo>
                  <a:lnTo>
                    <a:pt x="206011" y="318052"/>
                  </a:lnTo>
                  <a:cubicBezTo>
                    <a:pt x="219189" y="278516"/>
                    <a:pt x="198174" y="338394"/>
                    <a:pt x="216853" y="296367"/>
                  </a:cubicBezTo>
                  <a:cubicBezTo>
                    <a:pt x="219948" y="289404"/>
                    <a:pt x="221672" y="281910"/>
                    <a:pt x="224082" y="274681"/>
                  </a:cubicBezTo>
                  <a:lnTo>
                    <a:pt x="227696" y="263838"/>
                  </a:lnTo>
                  <a:cubicBezTo>
                    <a:pt x="228901" y="260224"/>
                    <a:pt x="230563" y="256732"/>
                    <a:pt x="231310" y="252996"/>
                  </a:cubicBezTo>
                  <a:cubicBezTo>
                    <a:pt x="240154" y="208774"/>
                    <a:pt x="230201" y="254655"/>
                    <a:pt x="238539" y="224082"/>
                  </a:cubicBezTo>
                  <a:cubicBezTo>
                    <a:pt x="241153" y="214497"/>
                    <a:pt x="243358" y="204806"/>
                    <a:pt x="245767" y="195168"/>
                  </a:cubicBezTo>
                  <a:cubicBezTo>
                    <a:pt x="246972" y="190349"/>
                    <a:pt x="247810" y="185423"/>
                    <a:pt x="249381" y="180711"/>
                  </a:cubicBezTo>
                  <a:lnTo>
                    <a:pt x="267453" y="126498"/>
                  </a:lnTo>
                  <a:lnTo>
                    <a:pt x="271067" y="115655"/>
                  </a:lnTo>
                  <a:lnTo>
                    <a:pt x="274681" y="104812"/>
                  </a:lnTo>
                  <a:cubicBezTo>
                    <a:pt x="273476" y="80717"/>
                    <a:pt x="274187" y="56450"/>
                    <a:pt x="271067" y="32528"/>
                  </a:cubicBezTo>
                  <a:cubicBezTo>
                    <a:pt x="269804" y="22843"/>
                    <a:pt x="259078" y="19323"/>
                    <a:pt x="252996" y="14457"/>
                  </a:cubicBezTo>
                  <a:cubicBezTo>
                    <a:pt x="227254" y="-6137"/>
                    <a:pt x="268285" y="22239"/>
                    <a:pt x="234924" y="0"/>
                  </a:cubicBezTo>
                  <a:cubicBezTo>
                    <a:pt x="232515" y="3614"/>
                    <a:pt x="230409" y="7450"/>
                    <a:pt x="227696" y="10842"/>
                  </a:cubicBezTo>
                  <a:cubicBezTo>
                    <a:pt x="225567" y="13503"/>
                    <a:pt x="221992" y="15023"/>
                    <a:pt x="220468" y="18071"/>
                  </a:cubicBezTo>
                  <a:cubicBezTo>
                    <a:pt x="203856" y="51295"/>
                    <a:pt x="222341" y="30653"/>
                    <a:pt x="206011" y="46985"/>
                  </a:cubicBezTo>
                  <a:lnTo>
                    <a:pt x="198782" y="68670"/>
                  </a:lnTo>
                  <a:cubicBezTo>
                    <a:pt x="197577" y="72284"/>
                    <a:pt x="197862" y="76819"/>
                    <a:pt x="195168" y="79513"/>
                  </a:cubicBezTo>
                  <a:lnTo>
                    <a:pt x="187939" y="86741"/>
                  </a:lnTo>
                  <a:cubicBezTo>
                    <a:pt x="184441" y="97235"/>
                    <a:pt x="184739" y="99510"/>
                    <a:pt x="177097" y="108427"/>
                  </a:cubicBezTo>
                  <a:cubicBezTo>
                    <a:pt x="172662" y="113601"/>
                    <a:pt x="169323" y="121548"/>
                    <a:pt x="162640" y="122884"/>
                  </a:cubicBezTo>
                  <a:cubicBezTo>
                    <a:pt x="152322" y="124947"/>
                    <a:pt x="140320" y="127050"/>
                    <a:pt x="130112" y="130112"/>
                  </a:cubicBezTo>
                  <a:cubicBezTo>
                    <a:pt x="122814" y="132301"/>
                    <a:pt x="115655" y="134930"/>
                    <a:pt x="108426" y="137340"/>
                  </a:cubicBezTo>
                  <a:cubicBezTo>
                    <a:pt x="71976" y="149491"/>
                    <a:pt x="128526" y="130950"/>
                    <a:pt x="83127" y="144569"/>
                  </a:cubicBezTo>
                  <a:cubicBezTo>
                    <a:pt x="56492" y="152559"/>
                    <a:pt x="49996" y="180712"/>
                    <a:pt x="43370" y="187940"/>
                  </a:cubicBezTo>
                  <a:close/>
                </a:path>
              </a:pathLst>
            </a:cu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73158455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1B2EE75-93BC-5A6A-EA4B-1F9BBC071E82}"/>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Why do we care how populations grow?</a:t>
            </a:r>
            <a:endParaRPr lang="en-US" dirty="0"/>
          </a:p>
        </p:txBody>
      </p:sp>
      <p:pic>
        <p:nvPicPr>
          <p:cNvPr id="25602" name="Picture 2">
            <a:extLst>
              <a:ext uri="{FF2B5EF4-FFF2-40B4-BE49-F238E27FC236}">
                <a16:creationId xmlns:a16="http://schemas.microsoft.com/office/drawing/2014/main" id="{4D850EA9-5BFD-1794-8614-BC0775A85F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4795" y="1888644"/>
            <a:ext cx="6551038" cy="4969356"/>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1">
            <a:extLst>
              <a:ext uri="{FF2B5EF4-FFF2-40B4-BE49-F238E27FC236}">
                <a16:creationId xmlns:a16="http://schemas.microsoft.com/office/drawing/2014/main" id="{BBB81D31-B425-6302-1652-4C6E52BB8B59}"/>
              </a:ext>
            </a:extLst>
          </p:cNvPr>
          <p:cNvSpPr txBox="1">
            <a:spLocks/>
          </p:cNvSpPr>
          <p:nvPr/>
        </p:nvSpPr>
        <p:spPr>
          <a:xfrm>
            <a:off x="2823181" y="5456412"/>
            <a:ext cx="366300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err="1"/>
              <a:t>Soay</a:t>
            </a:r>
            <a:r>
              <a:rPr lang="en-US" sz="2000" dirty="0"/>
              <a:t> Sheep of St. Kilda, Scotland</a:t>
            </a:r>
          </a:p>
          <a:p>
            <a:pPr marL="457200" indent="-457200">
              <a:buFont typeface="Arial" panose="020B0604020202020204" pitchFamily="34" charset="0"/>
              <a:buChar char="•"/>
            </a:pPr>
            <a:endParaRPr lang="en-US" sz="2000" dirty="0"/>
          </a:p>
        </p:txBody>
      </p:sp>
      <p:pic>
        <p:nvPicPr>
          <p:cNvPr id="25604" name="Picture 4" descr="St Kilda Soay sheep study reaches 30th anniversary - BBC News">
            <a:extLst>
              <a:ext uri="{FF2B5EF4-FFF2-40B4-BE49-F238E27FC236}">
                <a16:creationId xmlns:a16="http://schemas.microsoft.com/office/drawing/2014/main" id="{E2DF3C07-D88A-0F13-641E-63F488EB7C1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28097" y="2307044"/>
            <a:ext cx="5139108" cy="288752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808870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1B2EE75-93BC-5A6A-EA4B-1F9BBC071E82}"/>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Why do we care how populations grow?</a:t>
            </a:r>
            <a:endParaRPr lang="en-US" dirty="0"/>
          </a:p>
        </p:txBody>
      </p:sp>
      <p:pic>
        <p:nvPicPr>
          <p:cNvPr id="25602" name="Picture 2">
            <a:extLst>
              <a:ext uri="{FF2B5EF4-FFF2-40B4-BE49-F238E27FC236}">
                <a16:creationId xmlns:a16="http://schemas.microsoft.com/office/drawing/2014/main" id="{4D850EA9-5BFD-1794-8614-BC0775A85F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2647" y="1888644"/>
            <a:ext cx="6551038" cy="4969356"/>
          </a:xfrm>
          <a:prstGeom prst="rect">
            <a:avLst/>
          </a:prstGeom>
          <a:noFill/>
          <a:extLst>
            <a:ext uri="{909E8E84-426E-40DD-AFC4-6F175D3DCCD1}">
              <a14:hiddenFill xmlns:a14="http://schemas.microsoft.com/office/drawing/2010/main">
                <a:solidFill>
                  <a:srgbClr val="FFFFFF"/>
                </a:solidFill>
              </a14:hiddenFill>
            </a:ext>
          </a:extLst>
        </p:spPr>
      </p:pic>
      <p:sp>
        <p:nvSpPr>
          <p:cNvPr id="8" name="Title 1">
            <a:extLst>
              <a:ext uri="{FF2B5EF4-FFF2-40B4-BE49-F238E27FC236}">
                <a16:creationId xmlns:a16="http://schemas.microsoft.com/office/drawing/2014/main" id="{8EE89C5D-EDE2-0576-3BC3-8177D3935FCD}"/>
              </a:ext>
            </a:extLst>
          </p:cNvPr>
          <p:cNvSpPr txBox="1">
            <a:spLocks/>
          </p:cNvSpPr>
          <p:nvPr/>
        </p:nvSpPr>
        <p:spPr>
          <a:xfrm>
            <a:off x="2823181" y="5456412"/>
            <a:ext cx="366300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err="1"/>
              <a:t>Soay</a:t>
            </a:r>
            <a:r>
              <a:rPr lang="en-US" sz="2000" dirty="0"/>
              <a:t> Sheep of St. Kilda, Scotland</a:t>
            </a:r>
          </a:p>
          <a:p>
            <a:pPr marL="457200" indent="-457200">
              <a:buFont typeface="Arial" panose="020B0604020202020204" pitchFamily="34" charset="0"/>
              <a:buChar char="•"/>
            </a:pPr>
            <a:endParaRPr lang="en-US" sz="2000" dirty="0"/>
          </a:p>
        </p:txBody>
      </p:sp>
      <p:pic>
        <p:nvPicPr>
          <p:cNvPr id="3" name="Picture 2" descr="Chart, line chart&#10;&#10;Description automatically generated">
            <a:extLst>
              <a:ext uri="{FF2B5EF4-FFF2-40B4-BE49-F238E27FC236}">
                <a16:creationId xmlns:a16="http://schemas.microsoft.com/office/drawing/2014/main" id="{B9A24790-63B9-F7F6-825E-CB28B4B6688E}"/>
              </a:ext>
            </a:extLst>
          </p:cNvPr>
          <p:cNvPicPr>
            <a:picLocks noChangeAspect="1"/>
          </p:cNvPicPr>
          <p:nvPr/>
        </p:nvPicPr>
        <p:blipFill rotWithShape="1">
          <a:blip r:embed="rId4"/>
          <a:srcRect t="3312" b="4114"/>
          <a:stretch/>
        </p:blipFill>
        <p:spPr>
          <a:xfrm>
            <a:off x="6753685" y="1447498"/>
            <a:ext cx="4880589" cy="3364810"/>
          </a:xfrm>
          <a:prstGeom prst="rect">
            <a:avLst/>
          </a:prstGeom>
        </p:spPr>
      </p:pic>
      <p:pic>
        <p:nvPicPr>
          <p:cNvPr id="7" name="Picture 6" descr="Graphical user interface, text, application&#10;&#10;Description automatically generated">
            <a:extLst>
              <a:ext uri="{FF2B5EF4-FFF2-40B4-BE49-F238E27FC236}">
                <a16:creationId xmlns:a16="http://schemas.microsoft.com/office/drawing/2014/main" id="{1D1D9F11-C284-889D-3CDB-34680893BE2C}"/>
              </a:ext>
            </a:extLst>
          </p:cNvPr>
          <p:cNvPicPr>
            <a:picLocks noChangeAspect="1"/>
          </p:cNvPicPr>
          <p:nvPr/>
        </p:nvPicPr>
        <p:blipFill rotWithShape="1">
          <a:blip r:embed="rId5"/>
          <a:srcRect t="15548" r="2563"/>
          <a:stretch/>
        </p:blipFill>
        <p:spPr>
          <a:xfrm>
            <a:off x="6486186" y="4858994"/>
            <a:ext cx="5705814" cy="1952319"/>
          </a:xfrm>
          <a:prstGeom prst="rect">
            <a:avLst/>
          </a:prstGeom>
        </p:spPr>
      </p:pic>
      <p:sp>
        <p:nvSpPr>
          <p:cNvPr id="9" name="Rectangle 8">
            <a:extLst>
              <a:ext uri="{FF2B5EF4-FFF2-40B4-BE49-F238E27FC236}">
                <a16:creationId xmlns:a16="http://schemas.microsoft.com/office/drawing/2014/main" id="{155A1EBF-46B9-4D84-1C2D-2A7ABF78FF11}"/>
              </a:ext>
            </a:extLst>
          </p:cNvPr>
          <p:cNvSpPr/>
          <p:nvPr/>
        </p:nvSpPr>
        <p:spPr>
          <a:xfrm>
            <a:off x="6714411" y="1346096"/>
            <a:ext cx="588985" cy="64395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a:extLst>
              <a:ext uri="{FF2B5EF4-FFF2-40B4-BE49-F238E27FC236}">
                <a16:creationId xmlns:a16="http://schemas.microsoft.com/office/drawing/2014/main" id="{916A0C4C-7F1D-560D-0FAB-44EE3278FD92}"/>
              </a:ext>
            </a:extLst>
          </p:cNvPr>
          <p:cNvSpPr txBox="1">
            <a:spLocks/>
          </p:cNvSpPr>
          <p:nvPr/>
        </p:nvSpPr>
        <p:spPr>
          <a:xfrm>
            <a:off x="879270" y="1346096"/>
            <a:ext cx="483788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to understand past phenomena</a:t>
            </a:r>
          </a:p>
          <a:p>
            <a:pPr marL="457200" indent="-457200">
              <a:buFont typeface="Arial" panose="020B0604020202020204" pitchFamily="34" charset="0"/>
              <a:buChar char="•"/>
            </a:pPr>
            <a:endParaRPr lang="en-US" sz="2800" dirty="0"/>
          </a:p>
        </p:txBody>
      </p:sp>
    </p:spTree>
    <p:extLst>
      <p:ext uri="{BB962C8B-B14F-4D97-AF65-F5344CB8AC3E}">
        <p14:creationId xmlns:p14="http://schemas.microsoft.com/office/powerpoint/2010/main" val="319479197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1B2EE75-93BC-5A6A-EA4B-1F9BBC071E82}"/>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Why do we care how populations grow?</a:t>
            </a:r>
            <a:endParaRPr lang="en-US" dirty="0"/>
          </a:p>
        </p:txBody>
      </p:sp>
      <p:pic>
        <p:nvPicPr>
          <p:cNvPr id="25602" name="Picture 2">
            <a:extLst>
              <a:ext uri="{FF2B5EF4-FFF2-40B4-BE49-F238E27FC236}">
                <a16:creationId xmlns:a16="http://schemas.microsoft.com/office/drawing/2014/main" id="{4D850EA9-5BFD-1794-8614-BC0775A85F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2647" y="1888644"/>
            <a:ext cx="6551038" cy="4969356"/>
          </a:xfrm>
          <a:prstGeom prst="rect">
            <a:avLst/>
          </a:prstGeom>
          <a:noFill/>
          <a:extLst>
            <a:ext uri="{909E8E84-426E-40DD-AFC4-6F175D3DCCD1}">
              <a14:hiddenFill xmlns:a14="http://schemas.microsoft.com/office/drawing/2010/main">
                <a:solidFill>
                  <a:srgbClr val="FFFFFF"/>
                </a:solidFill>
              </a14:hiddenFill>
            </a:ext>
          </a:extLst>
        </p:spPr>
      </p:pic>
      <p:sp>
        <p:nvSpPr>
          <p:cNvPr id="8" name="Title 1">
            <a:extLst>
              <a:ext uri="{FF2B5EF4-FFF2-40B4-BE49-F238E27FC236}">
                <a16:creationId xmlns:a16="http://schemas.microsoft.com/office/drawing/2014/main" id="{8EE89C5D-EDE2-0576-3BC3-8177D3935FCD}"/>
              </a:ext>
            </a:extLst>
          </p:cNvPr>
          <p:cNvSpPr txBox="1">
            <a:spLocks/>
          </p:cNvSpPr>
          <p:nvPr/>
        </p:nvSpPr>
        <p:spPr>
          <a:xfrm>
            <a:off x="2823181" y="5456412"/>
            <a:ext cx="366300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err="1"/>
              <a:t>Soay</a:t>
            </a:r>
            <a:r>
              <a:rPr lang="en-US" sz="2000" dirty="0"/>
              <a:t> Sheep of St. Kilda, Scotland</a:t>
            </a:r>
          </a:p>
          <a:p>
            <a:pPr marL="457200" indent="-457200">
              <a:buFont typeface="Arial" panose="020B0604020202020204" pitchFamily="34" charset="0"/>
              <a:buChar char="•"/>
            </a:pPr>
            <a:endParaRPr lang="en-US" sz="2000" dirty="0"/>
          </a:p>
        </p:txBody>
      </p:sp>
      <p:pic>
        <p:nvPicPr>
          <p:cNvPr id="3" name="Picture 2" descr="Chart, line chart&#10;&#10;Description automatically generated">
            <a:extLst>
              <a:ext uri="{FF2B5EF4-FFF2-40B4-BE49-F238E27FC236}">
                <a16:creationId xmlns:a16="http://schemas.microsoft.com/office/drawing/2014/main" id="{B9A24790-63B9-F7F6-825E-CB28B4B6688E}"/>
              </a:ext>
            </a:extLst>
          </p:cNvPr>
          <p:cNvPicPr>
            <a:picLocks noChangeAspect="1"/>
          </p:cNvPicPr>
          <p:nvPr/>
        </p:nvPicPr>
        <p:blipFill rotWithShape="1">
          <a:blip r:embed="rId4"/>
          <a:srcRect t="3312" b="4114"/>
          <a:stretch/>
        </p:blipFill>
        <p:spPr>
          <a:xfrm>
            <a:off x="6753685" y="1447498"/>
            <a:ext cx="4880589" cy="3364810"/>
          </a:xfrm>
          <a:prstGeom prst="rect">
            <a:avLst/>
          </a:prstGeom>
        </p:spPr>
      </p:pic>
      <p:pic>
        <p:nvPicPr>
          <p:cNvPr id="7" name="Picture 6" descr="Graphical user interface, text, application&#10;&#10;Description automatically generated">
            <a:extLst>
              <a:ext uri="{FF2B5EF4-FFF2-40B4-BE49-F238E27FC236}">
                <a16:creationId xmlns:a16="http://schemas.microsoft.com/office/drawing/2014/main" id="{1D1D9F11-C284-889D-3CDB-34680893BE2C}"/>
              </a:ext>
            </a:extLst>
          </p:cNvPr>
          <p:cNvPicPr>
            <a:picLocks noChangeAspect="1"/>
          </p:cNvPicPr>
          <p:nvPr/>
        </p:nvPicPr>
        <p:blipFill rotWithShape="1">
          <a:blip r:embed="rId5"/>
          <a:srcRect t="15548" r="2563"/>
          <a:stretch/>
        </p:blipFill>
        <p:spPr>
          <a:xfrm>
            <a:off x="6486186" y="4858994"/>
            <a:ext cx="5705814" cy="1952319"/>
          </a:xfrm>
          <a:prstGeom prst="rect">
            <a:avLst/>
          </a:prstGeom>
        </p:spPr>
      </p:pic>
      <p:sp>
        <p:nvSpPr>
          <p:cNvPr id="9" name="Rectangle 8">
            <a:extLst>
              <a:ext uri="{FF2B5EF4-FFF2-40B4-BE49-F238E27FC236}">
                <a16:creationId xmlns:a16="http://schemas.microsoft.com/office/drawing/2014/main" id="{155A1EBF-46B9-4D84-1C2D-2A7ABF78FF11}"/>
              </a:ext>
            </a:extLst>
          </p:cNvPr>
          <p:cNvSpPr/>
          <p:nvPr/>
        </p:nvSpPr>
        <p:spPr>
          <a:xfrm>
            <a:off x="6714411" y="1346096"/>
            <a:ext cx="588985" cy="64395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a:extLst>
              <a:ext uri="{FF2B5EF4-FFF2-40B4-BE49-F238E27FC236}">
                <a16:creationId xmlns:a16="http://schemas.microsoft.com/office/drawing/2014/main" id="{916A0C4C-7F1D-560D-0FAB-44EE3278FD92}"/>
              </a:ext>
            </a:extLst>
          </p:cNvPr>
          <p:cNvSpPr txBox="1">
            <a:spLocks/>
          </p:cNvSpPr>
          <p:nvPr/>
        </p:nvSpPr>
        <p:spPr>
          <a:xfrm>
            <a:off x="879270" y="1346096"/>
            <a:ext cx="483788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to understand past phenomena</a:t>
            </a:r>
          </a:p>
          <a:p>
            <a:pPr marL="457200" indent="-457200">
              <a:buFont typeface="Arial" panose="020B0604020202020204" pitchFamily="34" charset="0"/>
              <a:buChar char="•"/>
            </a:pPr>
            <a:endParaRPr lang="en-US" sz="2800" dirty="0"/>
          </a:p>
        </p:txBody>
      </p:sp>
      <p:sp>
        <p:nvSpPr>
          <p:cNvPr id="11" name="TextBox 10">
            <a:extLst>
              <a:ext uri="{FF2B5EF4-FFF2-40B4-BE49-F238E27FC236}">
                <a16:creationId xmlns:a16="http://schemas.microsoft.com/office/drawing/2014/main" id="{79E8FF07-7E73-71EA-2CD2-5EC891C4132D}"/>
              </a:ext>
            </a:extLst>
          </p:cNvPr>
          <p:cNvSpPr txBox="1"/>
          <p:nvPr/>
        </p:nvSpPr>
        <p:spPr>
          <a:xfrm>
            <a:off x="10830089" y="167169"/>
            <a:ext cx="1560237" cy="1446550"/>
          </a:xfrm>
          <a:prstGeom prst="rect">
            <a:avLst/>
          </a:prstGeom>
          <a:noFill/>
        </p:spPr>
        <p:txBody>
          <a:bodyPr wrap="square">
            <a:spAutoFit/>
          </a:bodyPr>
          <a:lstStyle/>
          <a:p>
            <a:r>
              <a:rPr lang="en-US" sz="2200" dirty="0">
                <a:effectLst/>
                <a:latin typeface="Helvetica" pitchFamily="2" charset="0"/>
              </a:rPr>
              <a:t>Model compared against data</a:t>
            </a:r>
            <a:endParaRPr lang="en-US" dirty="0">
              <a:effectLst/>
              <a:latin typeface="Helvetica" pitchFamily="2" charset="0"/>
            </a:endParaRPr>
          </a:p>
        </p:txBody>
      </p:sp>
      <p:cxnSp>
        <p:nvCxnSpPr>
          <p:cNvPr id="12" name="Straight Arrow Connector 11">
            <a:extLst>
              <a:ext uri="{FF2B5EF4-FFF2-40B4-BE49-F238E27FC236}">
                <a16:creationId xmlns:a16="http://schemas.microsoft.com/office/drawing/2014/main" id="{ABF6C8CF-F11C-85DF-CC3A-B33DAE20C99B}"/>
              </a:ext>
            </a:extLst>
          </p:cNvPr>
          <p:cNvCxnSpPr>
            <a:cxnSpLocks/>
          </p:cNvCxnSpPr>
          <p:nvPr/>
        </p:nvCxnSpPr>
        <p:spPr>
          <a:xfrm flipH="1">
            <a:off x="11108986" y="1606625"/>
            <a:ext cx="203744" cy="28201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0307982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49F32-783B-5969-8B00-AE29F758F9EA}"/>
              </a:ext>
            </a:extLst>
          </p:cNvPr>
          <p:cNvSpPr>
            <a:spLocks noGrp="1"/>
          </p:cNvSpPr>
          <p:nvPr>
            <p:ph type="title"/>
          </p:nvPr>
        </p:nvSpPr>
        <p:spPr>
          <a:xfrm>
            <a:off x="838200" y="365125"/>
            <a:ext cx="4453647" cy="1325563"/>
          </a:xfrm>
        </p:spPr>
        <p:txBody>
          <a:bodyPr/>
          <a:lstStyle/>
          <a:p>
            <a:r>
              <a:rPr lang="en-US" dirty="0"/>
              <a:t>The simplest population model</a:t>
            </a:r>
          </a:p>
        </p:txBody>
      </p:sp>
      <p:sp>
        <p:nvSpPr>
          <p:cNvPr id="10" name="Rectangle 9">
            <a:extLst>
              <a:ext uri="{FF2B5EF4-FFF2-40B4-BE49-F238E27FC236}">
                <a16:creationId xmlns:a16="http://schemas.microsoft.com/office/drawing/2014/main" id="{BF02E913-B0C4-60C0-7132-F312D14CFBF0}"/>
              </a:ext>
            </a:extLst>
          </p:cNvPr>
          <p:cNvSpPr/>
          <p:nvPr/>
        </p:nvSpPr>
        <p:spPr>
          <a:xfrm>
            <a:off x="6692099" y="214008"/>
            <a:ext cx="5132277" cy="2031325"/>
          </a:xfrm>
          <a:prstGeom prst="rect">
            <a:avLst/>
          </a:prstGeom>
        </p:spPr>
        <p:txBody>
          <a:bodyPr wrap="square">
            <a:spAutoFit/>
          </a:bodyPr>
          <a:lstStyle/>
          <a:p>
            <a:pPr algn="ctr"/>
            <a:r>
              <a:rPr lang="en-US" b="1" dirty="0">
                <a:solidFill>
                  <a:srgbClr val="C00000"/>
                </a:solidFill>
                <a:effectLst/>
                <a:latin typeface="Helvetica Light" panose="020B0403020202020204" pitchFamily="34" charset="0"/>
              </a:rPr>
              <a:t>1. Populations are divided into compartments</a:t>
            </a:r>
          </a:p>
          <a:p>
            <a:pPr algn="ctr"/>
            <a:r>
              <a:rPr lang="en-US" dirty="0">
                <a:effectLst/>
                <a:latin typeface="Helvetica Light" panose="020B0403020202020204" pitchFamily="34" charset="0"/>
              </a:rPr>
              <a:t>2.</a:t>
            </a:r>
            <a:r>
              <a:rPr lang="en-US" dirty="0">
                <a:latin typeface="Helvetica Light" panose="020B0403020202020204" pitchFamily="34" charset="0"/>
              </a:rPr>
              <a:t> Individuals within a compartment are homogenously mixed</a:t>
            </a:r>
            <a:r>
              <a:rPr lang="en-US" dirty="0">
                <a:effectLst/>
                <a:latin typeface="Helvetica Light" panose="020B0403020202020204" pitchFamily="34" charset="0"/>
              </a:rPr>
              <a:t> </a:t>
            </a:r>
          </a:p>
          <a:p>
            <a:pPr algn="ctr"/>
            <a:r>
              <a:rPr lang="en-US" dirty="0">
                <a:latin typeface="Helvetica Light" panose="020B0403020202020204" pitchFamily="34" charset="0"/>
              </a:rPr>
              <a:t>3. </a:t>
            </a:r>
            <a:r>
              <a:rPr lang="en-US" dirty="0">
                <a:effectLst/>
                <a:latin typeface="Helvetica Light" panose="020B0403020202020204" pitchFamily="34" charset="0"/>
              </a:rPr>
              <a:t>Compartments and transition rates are </a:t>
            </a:r>
          </a:p>
          <a:p>
            <a:pPr algn="ctr"/>
            <a:r>
              <a:rPr lang="en-US" dirty="0">
                <a:effectLst/>
                <a:latin typeface="Helvetica Light" panose="020B0403020202020204" pitchFamily="34" charset="0"/>
              </a:rPr>
              <a:t>determined by biological systems</a:t>
            </a:r>
          </a:p>
          <a:p>
            <a:pPr algn="ctr"/>
            <a:r>
              <a:rPr lang="en-US" dirty="0">
                <a:solidFill>
                  <a:srgbClr val="000000"/>
                </a:solidFill>
                <a:effectLst/>
                <a:latin typeface="Helvetica Light" panose="020B0403020202020204" pitchFamily="34" charset="0"/>
              </a:rPr>
              <a:t>4. Rates of transferring between compartments </a:t>
            </a:r>
          </a:p>
          <a:p>
            <a:pPr algn="ctr"/>
            <a:r>
              <a:rPr lang="en-US" dirty="0">
                <a:solidFill>
                  <a:srgbClr val="000000"/>
                </a:solidFill>
                <a:effectLst/>
                <a:latin typeface="Helvetica Light" panose="020B0403020202020204" pitchFamily="34" charset="0"/>
              </a:rPr>
              <a:t>are expressed mathematically </a:t>
            </a:r>
          </a:p>
        </p:txBody>
      </p:sp>
      <p:sp>
        <p:nvSpPr>
          <p:cNvPr id="18" name="Rectangle 17">
            <a:extLst>
              <a:ext uri="{FF2B5EF4-FFF2-40B4-BE49-F238E27FC236}">
                <a16:creationId xmlns:a16="http://schemas.microsoft.com/office/drawing/2014/main" id="{750AF742-3384-3DD1-BA60-C3B3BE37A6F3}"/>
              </a:ext>
            </a:extLst>
          </p:cNvPr>
          <p:cNvSpPr/>
          <p:nvPr/>
        </p:nvSpPr>
        <p:spPr>
          <a:xfrm>
            <a:off x="2469821" y="2998965"/>
            <a:ext cx="2477193" cy="2099855"/>
          </a:xfrm>
          <a:prstGeom prst="rect">
            <a:avLst/>
          </a:prstGeom>
          <a:gradFill flip="none" rotWithShape="1">
            <a:gsLst>
              <a:gs pos="0">
                <a:srgbClr val="66FF66"/>
              </a:gs>
              <a:gs pos="45000">
                <a:srgbClr val="0A190A"/>
              </a:gs>
              <a:gs pos="50000">
                <a:schemeClr val="tx1"/>
              </a:gs>
              <a:gs pos="100000">
                <a:srgbClr val="AA3A33"/>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Helvetica" pitchFamily="2" charset="0"/>
              </a:rPr>
              <a:t>Madagascar</a:t>
            </a:r>
          </a:p>
          <a:p>
            <a:pPr algn="ctr"/>
            <a:r>
              <a:rPr lang="en-US" sz="3200" dirty="0">
                <a:latin typeface="Helvetica" pitchFamily="2" charset="0"/>
              </a:rPr>
              <a:t>(N)</a:t>
            </a:r>
          </a:p>
        </p:txBody>
      </p:sp>
      <p:grpSp>
        <p:nvGrpSpPr>
          <p:cNvPr id="19" name="Group 18">
            <a:extLst>
              <a:ext uri="{FF2B5EF4-FFF2-40B4-BE49-F238E27FC236}">
                <a16:creationId xmlns:a16="http://schemas.microsoft.com/office/drawing/2014/main" id="{2C7C14DF-76DD-73EC-BDC1-2314956287C1}"/>
              </a:ext>
            </a:extLst>
          </p:cNvPr>
          <p:cNvGrpSpPr/>
          <p:nvPr/>
        </p:nvGrpSpPr>
        <p:grpSpPr>
          <a:xfrm>
            <a:off x="8379761" y="2844393"/>
            <a:ext cx="2723745" cy="2705673"/>
            <a:chOff x="1122122" y="2071419"/>
            <a:chExt cx="2890433" cy="3011819"/>
          </a:xfrm>
        </p:grpSpPr>
        <p:pic>
          <p:nvPicPr>
            <p:cNvPr id="20" name="Picture 19">
              <a:extLst>
                <a:ext uri="{FF2B5EF4-FFF2-40B4-BE49-F238E27FC236}">
                  <a16:creationId xmlns:a16="http://schemas.microsoft.com/office/drawing/2014/main" id="{9908849A-EC2E-C430-4F42-57EB36E363B7}"/>
                </a:ext>
              </a:extLst>
            </p:cNvPr>
            <p:cNvPicPr>
              <a:picLocks noChangeAspect="1"/>
            </p:cNvPicPr>
            <p:nvPr/>
          </p:nvPicPr>
          <p:blipFill rotWithShape="1">
            <a:blip r:embed="rId3"/>
            <a:srcRect l="8092" t="11035" r="10983"/>
            <a:stretch/>
          </p:blipFill>
          <p:spPr>
            <a:xfrm>
              <a:off x="1122122" y="2071419"/>
              <a:ext cx="2890433" cy="3011819"/>
            </a:xfrm>
            <a:prstGeom prst="rect">
              <a:avLst/>
            </a:prstGeom>
          </p:spPr>
        </p:pic>
        <p:sp>
          <p:nvSpPr>
            <p:cNvPr id="21" name="Freeform 20">
              <a:extLst>
                <a:ext uri="{FF2B5EF4-FFF2-40B4-BE49-F238E27FC236}">
                  <a16:creationId xmlns:a16="http://schemas.microsoft.com/office/drawing/2014/main" id="{0121CB9B-1361-850C-05A0-970BA9DBBB29}"/>
                </a:ext>
              </a:extLst>
            </p:cNvPr>
            <p:cNvSpPr/>
            <p:nvPr/>
          </p:nvSpPr>
          <p:spPr>
            <a:xfrm>
              <a:off x="3459304" y="3968424"/>
              <a:ext cx="274681" cy="505992"/>
            </a:xfrm>
            <a:custGeom>
              <a:avLst/>
              <a:gdLst>
                <a:gd name="connsiteX0" fmla="*/ 43370 w 274681"/>
                <a:gd name="connsiteY0" fmla="*/ 187940 h 505992"/>
                <a:gd name="connsiteX1" fmla="*/ 43370 w 274681"/>
                <a:gd name="connsiteY1" fmla="*/ 187940 h 505992"/>
                <a:gd name="connsiteX2" fmla="*/ 46985 w 274681"/>
                <a:gd name="connsiteY2" fmla="*/ 281910 h 505992"/>
                <a:gd name="connsiteX3" fmla="*/ 43370 w 274681"/>
                <a:gd name="connsiteY3" fmla="*/ 339737 h 505992"/>
                <a:gd name="connsiteX4" fmla="*/ 39756 w 274681"/>
                <a:gd name="connsiteY4" fmla="*/ 350580 h 505992"/>
                <a:gd name="connsiteX5" fmla="*/ 28913 w 274681"/>
                <a:gd name="connsiteY5" fmla="*/ 357808 h 505992"/>
                <a:gd name="connsiteX6" fmla="*/ 14456 w 274681"/>
                <a:gd name="connsiteY6" fmla="*/ 372265 h 505992"/>
                <a:gd name="connsiteX7" fmla="*/ 10842 w 274681"/>
                <a:gd name="connsiteY7" fmla="*/ 383108 h 505992"/>
                <a:gd name="connsiteX8" fmla="*/ 0 w 274681"/>
                <a:gd name="connsiteY8" fmla="*/ 404793 h 505992"/>
                <a:gd name="connsiteX9" fmla="*/ 10842 w 274681"/>
                <a:gd name="connsiteY9" fmla="*/ 455393 h 505992"/>
                <a:gd name="connsiteX10" fmla="*/ 18071 w 274681"/>
                <a:gd name="connsiteY10" fmla="*/ 462621 h 505992"/>
                <a:gd name="connsiteX11" fmla="*/ 32528 w 274681"/>
                <a:gd name="connsiteY11" fmla="*/ 491535 h 505992"/>
                <a:gd name="connsiteX12" fmla="*/ 54213 w 274681"/>
                <a:gd name="connsiteY12" fmla="*/ 505992 h 505992"/>
                <a:gd name="connsiteX13" fmla="*/ 104812 w 274681"/>
                <a:gd name="connsiteY13" fmla="*/ 502378 h 505992"/>
                <a:gd name="connsiteX14" fmla="*/ 119269 w 274681"/>
                <a:gd name="connsiteY14" fmla="*/ 484306 h 505992"/>
                <a:gd name="connsiteX15" fmla="*/ 130112 w 274681"/>
                <a:gd name="connsiteY15" fmla="*/ 480692 h 505992"/>
                <a:gd name="connsiteX16" fmla="*/ 144569 w 274681"/>
                <a:gd name="connsiteY16" fmla="*/ 451778 h 505992"/>
                <a:gd name="connsiteX17" fmla="*/ 155411 w 274681"/>
                <a:gd name="connsiteY17" fmla="*/ 419250 h 505992"/>
                <a:gd name="connsiteX18" fmla="*/ 159026 w 274681"/>
                <a:gd name="connsiteY18" fmla="*/ 408408 h 505992"/>
                <a:gd name="connsiteX19" fmla="*/ 166254 w 274681"/>
                <a:gd name="connsiteY19" fmla="*/ 397565 h 505992"/>
                <a:gd name="connsiteX20" fmla="*/ 169868 w 274681"/>
                <a:gd name="connsiteY20" fmla="*/ 386722 h 505992"/>
                <a:gd name="connsiteX21" fmla="*/ 184325 w 274681"/>
                <a:gd name="connsiteY21" fmla="*/ 372265 h 505992"/>
                <a:gd name="connsiteX22" fmla="*/ 195168 w 274681"/>
                <a:gd name="connsiteY22" fmla="*/ 339737 h 505992"/>
                <a:gd name="connsiteX23" fmla="*/ 198782 w 274681"/>
                <a:gd name="connsiteY23" fmla="*/ 328895 h 505992"/>
                <a:gd name="connsiteX24" fmla="*/ 206011 w 274681"/>
                <a:gd name="connsiteY24" fmla="*/ 318052 h 505992"/>
                <a:gd name="connsiteX25" fmla="*/ 216853 w 274681"/>
                <a:gd name="connsiteY25" fmla="*/ 296367 h 505992"/>
                <a:gd name="connsiteX26" fmla="*/ 224082 w 274681"/>
                <a:gd name="connsiteY26" fmla="*/ 274681 h 505992"/>
                <a:gd name="connsiteX27" fmla="*/ 227696 w 274681"/>
                <a:gd name="connsiteY27" fmla="*/ 263838 h 505992"/>
                <a:gd name="connsiteX28" fmla="*/ 231310 w 274681"/>
                <a:gd name="connsiteY28" fmla="*/ 252996 h 505992"/>
                <a:gd name="connsiteX29" fmla="*/ 238539 w 274681"/>
                <a:gd name="connsiteY29" fmla="*/ 224082 h 505992"/>
                <a:gd name="connsiteX30" fmla="*/ 245767 w 274681"/>
                <a:gd name="connsiteY30" fmla="*/ 195168 h 505992"/>
                <a:gd name="connsiteX31" fmla="*/ 249381 w 274681"/>
                <a:gd name="connsiteY31" fmla="*/ 180711 h 505992"/>
                <a:gd name="connsiteX32" fmla="*/ 267453 w 274681"/>
                <a:gd name="connsiteY32" fmla="*/ 126498 h 505992"/>
                <a:gd name="connsiteX33" fmla="*/ 271067 w 274681"/>
                <a:gd name="connsiteY33" fmla="*/ 115655 h 505992"/>
                <a:gd name="connsiteX34" fmla="*/ 274681 w 274681"/>
                <a:gd name="connsiteY34" fmla="*/ 104812 h 505992"/>
                <a:gd name="connsiteX35" fmla="*/ 271067 w 274681"/>
                <a:gd name="connsiteY35" fmla="*/ 32528 h 505992"/>
                <a:gd name="connsiteX36" fmla="*/ 252996 w 274681"/>
                <a:gd name="connsiteY36" fmla="*/ 14457 h 505992"/>
                <a:gd name="connsiteX37" fmla="*/ 234924 w 274681"/>
                <a:gd name="connsiteY37" fmla="*/ 0 h 505992"/>
                <a:gd name="connsiteX38" fmla="*/ 227696 w 274681"/>
                <a:gd name="connsiteY38" fmla="*/ 10842 h 505992"/>
                <a:gd name="connsiteX39" fmla="*/ 220468 w 274681"/>
                <a:gd name="connsiteY39" fmla="*/ 18071 h 505992"/>
                <a:gd name="connsiteX40" fmla="*/ 206011 w 274681"/>
                <a:gd name="connsiteY40" fmla="*/ 46985 h 505992"/>
                <a:gd name="connsiteX41" fmla="*/ 198782 w 274681"/>
                <a:gd name="connsiteY41" fmla="*/ 68670 h 505992"/>
                <a:gd name="connsiteX42" fmla="*/ 195168 w 274681"/>
                <a:gd name="connsiteY42" fmla="*/ 79513 h 505992"/>
                <a:gd name="connsiteX43" fmla="*/ 187939 w 274681"/>
                <a:gd name="connsiteY43" fmla="*/ 86741 h 505992"/>
                <a:gd name="connsiteX44" fmla="*/ 177097 w 274681"/>
                <a:gd name="connsiteY44" fmla="*/ 108427 h 505992"/>
                <a:gd name="connsiteX45" fmla="*/ 162640 w 274681"/>
                <a:gd name="connsiteY45" fmla="*/ 122884 h 505992"/>
                <a:gd name="connsiteX46" fmla="*/ 130112 w 274681"/>
                <a:gd name="connsiteY46" fmla="*/ 130112 h 505992"/>
                <a:gd name="connsiteX47" fmla="*/ 108426 w 274681"/>
                <a:gd name="connsiteY47" fmla="*/ 137340 h 505992"/>
                <a:gd name="connsiteX48" fmla="*/ 83127 w 274681"/>
                <a:gd name="connsiteY48" fmla="*/ 144569 h 505992"/>
                <a:gd name="connsiteX49" fmla="*/ 43370 w 274681"/>
                <a:gd name="connsiteY49" fmla="*/ 187940 h 505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74681" h="505992">
                  <a:moveTo>
                    <a:pt x="43370" y="187940"/>
                  </a:moveTo>
                  <a:lnTo>
                    <a:pt x="43370" y="187940"/>
                  </a:lnTo>
                  <a:cubicBezTo>
                    <a:pt x="44575" y="219263"/>
                    <a:pt x="46985" y="250563"/>
                    <a:pt x="46985" y="281910"/>
                  </a:cubicBezTo>
                  <a:cubicBezTo>
                    <a:pt x="46985" y="301223"/>
                    <a:pt x="45392" y="320530"/>
                    <a:pt x="43370" y="339737"/>
                  </a:cubicBezTo>
                  <a:cubicBezTo>
                    <a:pt x="42971" y="343526"/>
                    <a:pt x="42136" y="347605"/>
                    <a:pt x="39756" y="350580"/>
                  </a:cubicBezTo>
                  <a:cubicBezTo>
                    <a:pt x="37042" y="353972"/>
                    <a:pt x="32527" y="355399"/>
                    <a:pt x="28913" y="357808"/>
                  </a:cubicBezTo>
                  <a:cubicBezTo>
                    <a:pt x="19276" y="386723"/>
                    <a:pt x="33732" y="352989"/>
                    <a:pt x="14456" y="372265"/>
                  </a:cubicBezTo>
                  <a:cubicBezTo>
                    <a:pt x="11762" y="374959"/>
                    <a:pt x="12546" y="379700"/>
                    <a:pt x="10842" y="383108"/>
                  </a:cubicBezTo>
                  <a:cubicBezTo>
                    <a:pt x="-3171" y="411136"/>
                    <a:pt x="9085" y="377539"/>
                    <a:pt x="0" y="404793"/>
                  </a:cubicBezTo>
                  <a:cubicBezTo>
                    <a:pt x="808" y="411254"/>
                    <a:pt x="3486" y="448038"/>
                    <a:pt x="10842" y="455393"/>
                  </a:cubicBezTo>
                  <a:lnTo>
                    <a:pt x="18071" y="462621"/>
                  </a:lnTo>
                  <a:cubicBezTo>
                    <a:pt x="23243" y="478137"/>
                    <a:pt x="21313" y="483124"/>
                    <a:pt x="32528" y="491535"/>
                  </a:cubicBezTo>
                  <a:cubicBezTo>
                    <a:pt x="39478" y="496748"/>
                    <a:pt x="54213" y="505992"/>
                    <a:pt x="54213" y="505992"/>
                  </a:cubicBezTo>
                  <a:cubicBezTo>
                    <a:pt x="71079" y="504787"/>
                    <a:pt x="88192" y="505494"/>
                    <a:pt x="104812" y="502378"/>
                  </a:cubicBezTo>
                  <a:cubicBezTo>
                    <a:pt x="109626" y="501475"/>
                    <a:pt x="117145" y="486005"/>
                    <a:pt x="119269" y="484306"/>
                  </a:cubicBezTo>
                  <a:cubicBezTo>
                    <a:pt x="122244" y="481926"/>
                    <a:pt x="126498" y="481897"/>
                    <a:pt x="130112" y="480692"/>
                  </a:cubicBezTo>
                  <a:cubicBezTo>
                    <a:pt x="138418" y="455774"/>
                    <a:pt x="131952" y="464395"/>
                    <a:pt x="144569" y="451778"/>
                  </a:cubicBezTo>
                  <a:lnTo>
                    <a:pt x="155411" y="419250"/>
                  </a:lnTo>
                  <a:cubicBezTo>
                    <a:pt x="156616" y="415636"/>
                    <a:pt x="156913" y="411578"/>
                    <a:pt x="159026" y="408408"/>
                  </a:cubicBezTo>
                  <a:cubicBezTo>
                    <a:pt x="161435" y="404794"/>
                    <a:pt x="164312" y="401450"/>
                    <a:pt x="166254" y="397565"/>
                  </a:cubicBezTo>
                  <a:cubicBezTo>
                    <a:pt x="167958" y="394157"/>
                    <a:pt x="167654" y="389822"/>
                    <a:pt x="169868" y="386722"/>
                  </a:cubicBezTo>
                  <a:cubicBezTo>
                    <a:pt x="173829" y="381176"/>
                    <a:pt x="184325" y="372265"/>
                    <a:pt x="184325" y="372265"/>
                  </a:cubicBezTo>
                  <a:lnTo>
                    <a:pt x="195168" y="339737"/>
                  </a:lnTo>
                  <a:cubicBezTo>
                    <a:pt x="196373" y="336123"/>
                    <a:pt x="196669" y="332065"/>
                    <a:pt x="198782" y="328895"/>
                  </a:cubicBezTo>
                  <a:lnTo>
                    <a:pt x="206011" y="318052"/>
                  </a:lnTo>
                  <a:cubicBezTo>
                    <a:pt x="219189" y="278516"/>
                    <a:pt x="198174" y="338394"/>
                    <a:pt x="216853" y="296367"/>
                  </a:cubicBezTo>
                  <a:cubicBezTo>
                    <a:pt x="219948" y="289404"/>
                    <a:pt x="221672" y="281910"/>
                    <a:pt x="224082" y="274681"/>
                  </a:cubicBezTo>
                  <a:lnTo>
                    <a:pt x="227696" y="263838"/>
                  </a:lnTo>
                  <a:cubicBezTo>
                    <a:pt x="228901" y="260224"/>
                    <a:pt x="230563" y="256732"/>
                    <a:pt x="231310" y="252996"/>
                  </a:cubicBezTo>
                  <a:cubicBezTo>
                    <a:pt x="240154" y="208774"/>
                    <a:pt x="230201" y="254655"/>
                    <a:pt x="238539" y="224082"/>
                  </a:cubicBezTo>
                  <a:cubicBezTo>
                    <a:pt x="241153" y="214497"/>
                    <a:pt x="243358" y="204806"/>
                    <a:pt x="245767" y="195168"/>
                  </a:cubicBezTo>
                  <a:cubicBezTo>
                    <a:pt x="246972" y="190349"/>
                    <a:pt x="247810" y="185423"/>
                    <a:pt x="249381" y="180711"/>
                  </a:cubicBezTo>
                  <a:lnTo>
                    <a:pt x="267453" y="126498"/>
                  </a:lnTo>
                  <a:lnTo>
                    <a:pt x="271067" y="115655"/>
                  </a:lnTo>
                  <a:lnTo>
                    <a:pt x="274681" y="104812"/>
                  </a:lnTo>
                  <a:cubicBezTo>
                    <a:pt x="273476" y="80717"/>
                    <a:pt x="274187" y="56450"/>
                    <a:pt x="271067" y="32528"/>
                  </a:cubicBezTo>
                  <a:cubicBezTo>
                    <a:pt x="269804" y="22843"/>
                    <a:pt x="259078" y="19323"/>
                    <a:pt x="252996" y="14457"/>
                  </a:cubicBezTo>
                  <a:cubicBezTo>
                    <a:pt x="227254" y="-6137"/>
                    <a:pt x="268285" y="22239"/>
                    <a:pt x="234924" y="0"/>
                  </a:cubicBezTo>
                  <a:cubicBezTo>
                    <a:pt x="232515" y="3614"/>
                    <a:pt x="230409" y="7450"/>
                    <a:pt x="227696" y="10842"/>
                  </a:cubicBezTo>
                  <a:cubicBezTo>
                    <a:pt x="225567" y="13503"/>
                    <a:pt x="221992" y="15023"/>
                    <a:pt x="220468" y="18071"/>
                  </a:cubicBezTo>
                  <a:cubicBezTo>
                    <a:pt x="203856" y="51295"/>
                    <a:pt x="222341" y="30653"/>
                    <a:pt x="206011" y="46985"/>
                  </a:cubicBezTo>
                  <a:lnTo>
                    <a:pt x="198782" y="68670"/>
                  </a:lnTo>
                  <a:cubicBezTo>
                    <a:pt x="197577" y="72284"/>
                    <a:pt x="197862" y="76819"/>
                    <a:pt x="195168" y="79513"/>
                  </a:cubicBezTo>
                  <a:lnTo>
                    <a:pt x="187939" y="86741"/>
                  </a:lnTo>
                  <a:cubicBezTo>
                    <a:pt x="184441" y="97235"/>
                    <a:pt x="184739" y="99510"/>
                    <a:pt x="177097" y="108427"/>
                  </a:cubicBezTo>
                  <a:cubicBezTo>
                    <a:pt x="172662" y="113601"/>
                    <a:pt x="169323" y="121548"/>
                    <a:pt x="162640" y="122884"/>
                  </a:cubicBezTo>
                  <a:cubicBezTo>
                    <a:pt x="152322" y="124947"/>
                    <a:pt x="140320" y="127050"/>
                    <a:pt x="130112" y="130112"/>
                  </a:cubicBezTo>
                  <a:cubicBezTo>
                    <a:pt x="122814" y="132301"/>
                    <a:pt x="115655" y="134930"/>
                    <a:pt x="108426" y="137340"/>
                  </a:cubicBezTo>
                  <a:cubicBezTo>
                    <a:pt x="71976" y="149491"/>
                    <a:pt x="128526" y="130950"/>
                    <a:pt x="83127" y="144569"/>
                  </a:cubicBezTo>
                  <a:cubicBezTo>
                    <a:pt x="56492" y="152559"/>
                    <a:pt x="49996" y="180712"/>
                    <a:pt x="43370" y="187940"/>
                  </a:cubicBezTo>
                  <a:close/>
                </a:path>
              </a:pathLst>
            </a:cu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92868875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49F32-783B-5969-8B00-AE29F758F9EA}"/>
              </a:ext>
            </a:extLst>
          </p:cNvPr>
          <p:cNvSpPr>
            <a:spLocks noGrp="1"/>
          </p:cNvSpPr>
          <p:nvPr>
            <p:ph type="title"/>
          </p:nvPr>
        </p:nvSpPr>
        <p:spPr>
          <a:xfrm>
            <a:off x="838200" y="365125"/>
            <a:ext cx="4453647" cy="1325563"/>
          </a:xfrm>
        </p:spPr>
        <p:txBody>
          <a:bodyPr/>
          <a:lstStyle/>
          <a:p>
            <a:r>
              <a:rPr lang="en-US" dirty="0"/>
              <a:t>The simplest population model</a:t>
            </a:r>
          </a:p>
        </p:txBody>
      </p:sp>
      <p:sp>
        <p:nvSpPr>
          <p:cNvPr id="10" name="Rectangle 9">
            <a:extLst>
              <a:ext uri="{FF2B5EF4-FFF2-40B4-BE49-F238E27FC236}">
                <a16:creationId xmlns:a16="http://schemas.microsoft.com/office/drawing/2014/main" id="{BF02E913-B0C4-60C0-7132-F312D14CFBF0}"/>
              </a:ext>
            </a:extLst>
          </p:cNvPr>
          <p:cNvSpPr/>
          <p:nvPr/>
        </p:nvSpPr>
        <p:spPr>
          <a:xfrm>
            <a:off x="6692099" y="214008"/>
            <a:ext cx="5132277" cy="2031325"/>
          </a:xfrm>
          <a:prstGeom prst="rect">
            <a:avLst/>
          </a:prstGeom>
        </p:spPr>
        <p:txBody>
          <a:bodyPr wrap="square">
            <a:spAutoFit/>
          </a:bodyPr>
          <a:lstStyle/>
          <a:p>
            <a:pPr algn="ctr"/>
            <a:r>
              <a:rPr lang="en-US" dirty="0">
                <a:effectLst/>
                <a:latin typeface="Helvetica Light" panose="020B0403020202020204" pitchFamily="34" charset="0"/>
              </a:rPr>
              <a:t>1. Populations are divided into compartments</a:t>
            </a:r>
          </a:p>
          <a:p>
            <a:pPr algn="ctr"/>
            <a:r>
              <a:rPr lang="en-US" b="1" dirty="0">
                <a:solidFill>
                  <a:srgbClr val="C00000"/>
                </a:solidFill>
                <a:effectLst/>
                <a:latin typeface="Helvetica Light" panose="020B0403020202020204" pitchFamily="34" charset="0"/>
              </a:rPr>
              <a:t>2.</a:t>
            </a:r>
            <a:r>
              <a:rPr lang="en-US" b="1" dirty="0">
                <a:solidFill>
                  <a:srgbClr val="C00000"/>
                </a:solidFill>
                <a:latin typeface="Helvetica Light" panose="020B0403020202020204" pitchFamily="34" charset="0"/>
              </a:rPr>
              <a:t> Individuals within a compartment are homogenously mixed</a:t>
            </a:r>
            <a:r>
              <a:rPr lang="en-US" b="1" dirty="0">
                <a:solidFill>
                  <a:srgbClr val="C00000"/>
                </a:solidFill>
                <a:effectLst/>
                <a:latin typeface="Helvetica Light" panose="020B0403020202020204" pitchFamily="34" charset="0"/>
              </a:rPr>
              <a:t> </a:t>
            </a:r>
          </a:p>
          <a:p>
            <a:pPr algn="ctr"/>
            <a:r>
              <a:rPr lang="en-US" dirty="0">
                <a:latin typeface="Helvetica Light" panose="020B0403020202020204" pitchFamily="34" charset="0"/>
              </a:rPr>
              <a:t>3. </a:t>
            </a:r>
            <a:r>
              <a:rPr lang="en-US" dirty="0">
                <a:effectLst/>
                <a:latin typeface="Helvetica Light" panose="020B0403020202020204" pitchFamily="34" charset="0"/>
              </a:rPr>
              <a:t>Compartments and transition rates are </a:t>
            </a:r>
          </a:p>
          <a:p>
            <a:pPr algn="ctr"/>
            <a:r>
              <a:rPr lang="en-US" dirty="0">
                <a:effectLst/>
                <a:latin typeface="Helvetica Light" panose="020B0403020202020204" pitchFamily="34" charset="0"/>
              </a:rPr>
              <a:t>determined by biological systems</a:t>
            </a:r>
          </a:p>
          <a:p>
            <a:pPr algn="ctr"/>
            <a:r>
              <a:rPr lang="en-US" dirty="0">
                <a:solidFill>
                  <a:srgbClr val="000000"/>
                </a:solidFill>
                <a:effectLst/>
                <a:latin typeface="Helvetica Light" panose="020B0403020202020204" pitchFamily="34" charset="0"/>
              </a:rPr>
              <a:t>4. Rates of transferring between compartments </a:t>
            </a:r>
          </a:p>
          <a:p>
            <a:pPr algn="ctr"/>
            <a:r>
              <a:rPr lang="en-US" dirty="0">
                <a:solidFill>
                  <a:srgbClr val="000000"/>
                </a:solidFill>
                <a:effectLst/>
                <a:latin typeface="Helvetica Light" panose="020B0403020202020204" pitchFamily="34" charset="0"/>
              </a:rPr>
              <a:t>are expressed mathematically </a:t>
            </a:r>
          </a:p>
        </p:txBody>
      </p:sp>
      <p:sp>
        <p:nvSpPr>
          <p:cNvPr id="13" name="Rectangle 12">
            <a:extLst>
              <a:ext uri="{FF2B5EF4-FFF2-40B4-BE49-F238E27FC236}">
                <a16:creationId xmlns:a16="http://schemas.microsoft.com/office/drawing/2014/main" id="{094B5866-8709-AECB-403A-A2E0AD525CCF}"/>
              </a:ext>
            </a:extLst>
          </p:cNvPr>
          <p:cNvSpPr/>
          <p:nvPr/>
        </p:nvSpPr>
        <p:spPr>
          <a:xfrm>
            <a:off x="2450366" y="2610702"/>
            <a:ext cx="2477193" cy="2099855"/>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Helvetica" pitchFamily="2" charset="0"/>
              </a:rPr>
              <a:t>Madagascar</a:t>
            </a:r>
          </a:p>
          <a:p>
            <a:pPr algn="ctr"/>
            <a:r>
              <a:rPr lang="en-US" sz="3200" dirty="0">
                <a:latin typeface="Helvetica" pitchFamily="2" charset="0"/>
              </a:rPr>
              <a:t>(N)</a:t>
            </a:r>
          </a:p>
        </p:txBody>
      </p:sp>
      <p:grpSp>
        <p:nvGrpSpPr>
          <p:cNvPr id="4" name="Group 3">
            <a:extLst>
              <a:ext uri="{FF2B5EF4-FFF2-40B4-BE49-F238E27FC236}">
                <a16:creationId xmlns:a16="http://schemas.microsoft.com/office/drawing/2014/main" id="{7B8CAC75-626F-FD8B-6597-C7966752F2D0}"/>
              </a:ext>
            </a:extLst>
          </p:cNvPr>
          <p:cNvGrpSpPr/>
          <p:nvPr/>
        </p:nvGrpSpPr>
        <p:grpSpPr>
          <a:xfrm>
            <a:off x="8379761" y="2844393"/>
            <a:ext cx="2723745" cy="2705673"/>
            <a:chOff x="1122122" y="2071419"/>
            <a:chExt cx="2890433" cy="3011819"/>
          </a:xfrm>
        </p:grpSpPr>
        <p:pic>
          <p:nvPicPr>
            <p:cNvPr id="5" name="Picture 4">
              <a:extLst>
                <a:ext uri="{FF2B5EF4-FFF2-40B4-BE49-F238E27FC236}">
                  <a16:creationId xmlns:a16="http://schemas.microsoft.com/office/drawing/2014/main" id="{20AA1C3B-0B1C-D783-D240-4DE2E44D6422}"/>
                </a:ext>
              </a:extLst>
            </p:cNvPr>
            <p:cNvPicPr>
              <a:picLocks noChangeAspect="1"/>
            </p:cNvPicPr>
            <p:nvPr/>
          </p:nvPicPr>
          <p:blipFill rotWithShape="1">
            <a:blip r:embed="rId3"/>
            <a:srcRect l="8092" t="11035" r="10983"/>
            <a:stretch/>
          </p:blipFill>
          <p:spPr>
            <a:xfrm>
              <a:off x="1122122" y="2071419"/>
              <a:ext cx="2890433" cy="3011819"/>
            </a:xfrm>
            <a:prstGeom prst="rect">
              <a:avLst/>
            </a:prstGeom>
          </p:spPr>
        </p:pic>
        <p:sp>
          <p:nvSpPr>
            <p:cNvPr id="6" name="Freeform 5">
              <a:extLst>
                <a:ext uri="{FF2B5EF4-FFF2-40B4-BE49-F238E27FC236}">
                  <a16:creationId xmlns:a16="http://schemas.microsoft.com/office/drawing/2014/main" id="{CCAF7920-5981-E56C-F2B0-6E7AB6A9C62D}"/>
                </a:ext>
              </a:extLst>
            </p:cNvPr>
            <p:cNvSpPr/>
            <p:nvPr/>
          </p:nvSpPr>
          <p:spPr>
            <a:xfrm>
              <a:off x="3459304" y="3968424"/>
              <a:ext cx="274681" cy="505992"/>
            </a:xfrm>
            <a:custGeom>
              <a:avLst/>
              <a:gdLst>
                <a:gd name="connsiteX0" fmla="*/ 43370 w 274681"/>
                <a:gd name="connsiteY0" fmla="*/ 187940 h 505992"/>
                <a:gd name="connsiteX1" fmla="*/ 43370 w 274681"/>
                <a:gd name="connsiteY1" fmla="*/ 187940 h 505992"/>
                <a:gd name="connsiteX2" fmla="*/ 46985 w 274681"/>
                <a:gd name="connsiteY2" fmla="*/ 281910 h 505992"/>
                <a:gd name="connsiteX3" fmla="*/ 43370 w 274681"/>
                <a:gd name="connsiteY3" fmla="*/ 339737 h 505992"/>
                <a:gd name="connsiteX4" fmla="*/ 39756 w 274681"/>
                <a:gd name="connsiteY4" fmla="*/ 350580 h 505992"/>
                <a:gd name="connsiteX5" fmla="*/ 28913 w 274681"/>
                <a:gd name="connsiteY5" fmla="*/ 357808 h 505992"/>
                <a:gd name="connsiteX6" fmla="*/ 14456 w 274681"/>
                <a:gd name="connsiteY6" fmla="*/ 372265 h 505992"/>
                <a:gd name="connsiteX7" fmla="*/ 10842 w 274681"/>
                <a:gd name="connsiteY7" fmla="*/ 383108 h 505992"/>
                <a:gd name="connsiteX8" fmla="*/ 0 w 274681"/>
                <a:gd name="connsiteY8" fmla="*/ 404793 h 505992"/>
                <a:gd name="connsiteX9" fmla="*/ 10842 w 274681"/>
                <a:gd name="connsiteY9" fmla="*/ 455393 h 505992"/>
                <a:gd name="connsiteX10" fmla="*/ 18071 w 274681"/>
                <a:gd name="connsiteY10" fmla="*/ 462621 h 505992"/>
                <a:gd name="connsiteX11" fmla="*/ 32528 w 274681"/>
                <a:gd name="connsiteY11" fmla="*/ 491535 h 505992"/>
                <a:gd name="connsiteX12" fmla="*/ 54213 w 274681"/>
                <a:gd name="connsiteY12" fmla="*/ 505992 h 505992"/>
                <a:gd name="connsiteX13" fmla="*/ 104812 w 274681"/>
                <a:gd name="connsiteY13" fmla="*/ 502378 h 505992"/>
                <a:gd name="connsiteX14" fmla="*/ 119269 w 274681"/>
                <a:gd name="connsiteY14" fmla="*/ 484306 h 505992"/>
                <a:gd name="connsiteX15" fmla="*/ 130112 w 274681"/>
                <a:gd name="connsiteY15" fmla="*/ 480692 h 505992"/>
                <a:gd name="connsiteX16" fmla="*/ 144569 w 274681"/>
                <a:gd name="connsiteY16" fmla="*/ 451778 h 505992"/>
                <a:gd name="connsiteX17" fmla="*/ 155411 w 274681"/>
                <a:gd name="connsiteY17" fmla="*/ 419250 h 505992"/>
                <a:gd name="connsiteX18" fmla="*/ 159026 w 274681"/>
                <a:gd name="connsiteY18" fmla="*/ 408408 h 505992"/>
                <a:gd name="connsiteX19" fmla="*/ 166254 w 274681"/>
                <a:gd name="connsiteY19" fmla="*/ 397565 h 505992"/>
                <a:gd name="connsiteX20" fmla="*/ 169868 w 274681"/>
                <a:gd name="connsiteY20" fmla="*/ 386722 h 505992"/>
                <a:gd name="connsiteX21" fmla="*/ 184325 w 274681"/>
                <a:gd name="connsiteY21" fmla="*/ 372265 h 505992"/>
                <a:gd name="connsiteX22" fmla="*/ 195168 w 274681"/>
                <a:gd name="connsiteY22" fmla="*/ 339737 h 505992"/>
                <a:gd name="connsiteX23" fmla="*/ 198782 w 274681"/>
                <a:gd name="connsiteY23" fmla="*/ 328895 h 505992"/>
                <a:gd name="connsiteX24" fmla="*/ 206011 w 274681"/>
                <a:gd name="connsiteY24" fmla="*/ 318052 h 505992"/>
                <a:gd name="connsiteX25" fmla="*/ 216853 w 274681"/>
                <a:gd name="connsiteY25" fmla="*/ 296367 h 505992"/>
                <a:gd name="connsiteX26" fmla="*/ 224082 w 274681"/>
                <a:gd name="connsiteY26" fmla="*/ 274681 h 505992"/>
                <a:gd name="connsiteX27" fmla="*/ 227696 w 274681"/>
                <a:gd name="connsiteY27" fmla="*/ 263838 h 505992"/>
                <a:gd name="connsiteX28" fmla="*/ 231310 w 274681"/>
                <a:gd name="connsiteY28" fmla="*/ 252996 h 505992"/>
                <a:gd name="connsiteX29" fmla="*/ 238539 w 274681"/>
                <a:gd name="connsiteY29" fmla="*/ 224082 h 505992"/>
                <a:gd name="connsiteX30" fmla="*/ 245767 w 274681"/>
                <a:gd name="connsiteY30" fmla="*/ 195168 h 505992"/>
                <a:gd name="connsiteX31" fmla="*/ 249381 w 274681"/>
                <a:gd name="connsiteY31" fmla="*/ 180711 h 505992"/>
                <a:gd name="connsiteX32" fmla="*/ 267453 w 274681"/>
                <a:gd name="connsiteY32" fmla="*/ 126498 h 505992"/>
                <a:gd name="connsiteX33" fmla="*/ 271067 w 274681"/>
                <a:gd name="connsiteY33" fmla="*/ 115655 h 505992"/>
                <a:gd name="connsiteX34" fmla="*/ 274681 w 274681"/>
                <a:gd name="connsiteY34" fmla="*/ 104812 h 505992"/>
                <a:gd name="connsiteX35" fmla="*/ 271067 w 274681"/>
                <a:gd name="connsiteY35" fmla="*/ 32528 h 505992"/>
                <a:gd name="connsiteX36" fmla="*/ 252996 w 274681"/>
                <a:gd name="connsiteY36" fmla="*/ 14457 h 505992"/>
                <a:gd name="connsiteX37" fmla="*/ 234924 w 274681"/>
                <a:gd name="connsiteY37" fmla="*/ 0 h 505992"/>
                <a:gd name="connsiteX38" fmla="*/ 227696 w 274681"/>
                <a:gd name="connsiteY38" fmla="*/ 10842 h 505992"/>
                <a:gd name="connsiteX39" fmla="*/ 220468 w 274681"/>
                <a:gd name="connsiteY39" fmla="*/ 18071 h 505992"/>
                <a:gd name="connsiteX40" fmla="*/ 206011 w 274681"/>
                <a:gd name="connsiteY40" fmla="*/ 46985 h 505992"/>
                <a:gd name="connsiteX41" fmla="*/ 198782 w 274681"/>
                <a:gd name="connsiteY41" fmla="*/ 68670 h 505992"/>
                <a:gd name="connsiteX42" fmla="*/ 195168 w 274681"/>
                <a:gd name="connsiteY42" fmla="*/ 79513 h 505992"/>
                <a:gd name="connsiteX43" fmla="*/ 187939 w 274681"/>
                <a:gd name="connsiteY43" fmla="*/ 86741 h 505992"/>
                <a:gd name="connsiteX44" fmla="*/ 177097 w 274681"/>
                <a:gd name="connsiteY44" fmla="*/ 108427 h 505992"/>
                <a:gd name="connsiteX45" fmla="*/ 162640 w 274681"/>
                <a:gd name="connsiteY45" fmla="*/ 122884 h 505992"/>
                <a:gd name="connsiteX46" fmla="*/ 130112 w 274681"/>
                <a:gd name="connsiteY46" fmla="*/ 130112 h 505992"/>
                <a:gd name="connsiteX47" fmla="*/ 108426 w 274681"/>
                <a:gd name="connsiteY47" fmla="*/ 137340 h 505992"/>
                <a:gd name="connsiteX48" fmla="*/ 83127 w 274681"/>
                <a:gd name="connsiteY48" fmla="*/ 144569 h 505992"/>
                <a:gd name="connsiteX49" fmla="*/ 43370 w 274681"/>
                <a:gd name="connsiteY49" fmla="*/ 187940 h 505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74681" h="505992">
                  <a:moveTo>
                    <a:pt x="43370" y="187940"/>
                  </a:moveTo>
                  <a:lnTo>
                    <a:pt x="43370" y="187940"/>
                  </a:lnTo>
                  <a:cubicBezTo>
                    <a:pt x="44575" y="219263"/>
                    <a:pt x="46985" y="250563"/>
                    <a:pt x="46985" y="281910"/>
                  </a:cubicBezTo>
                  <a:cubicBezTo>
                    <a:pt x="46985" y="301223"/>
                    <a:pt x="45392" y="320530"/>
                    <a:pt x="43370" y="339737"/>
                  </a:cubicBezTo>
                  <a:cubicBezTo>
                    <a:pt x="42971" y="343526"/>
                    <a:pt x="42136" y="347605"/>
                    <a:pt x="39756" y="350580"/>
                  </a:cubicBezTo>
                  <a:cubicBezTo>
                    <a:pt x="37042" y="353972"/>
                    <a:pt x="32527" y="355399"/>
                    <a:pt x="28913" y="357808"/>
                  </a:cubicBezTo>
                  <a:cubicBezTo>
                    <a:pt x="19276" y="386723"/>
                    <a:pt x="33732" y="352989"/>
                    <a:pt x="14456" y="372265"/>
                  </a:cubicBezTo>
                  <a:cubicBezTo>
                    <a:pt x="11762" y="374959"/>
                    <a:pt x="12546" y="379700"/>
                    <a:pt x="10842" y="383108"/>
                  </a:cubicBezTo>
                  <a:cubicBezTo>
                    <a:pt x="-3171" y="411136"/>
                    <a:pt x="9085" y="377539"/>
                    <a:pt x="0" y="404793"/>
                  </a:cubicBezTo>
                  <a:cubicBezTo>
                    <a:pt x="808" y="411254"/>
                    <a:pt x="3486" y="448038"/>
                    <a:pt x="10842" y="455393"/>
                  </a:cubicBezTo>
                  <a:lnTo>
                    <a:pt x="18071" y="462621"/>
                  </a:lnTo>
                  <a:cubicBezTo>
                    <a:pt x="23243" y="478137"/>
                    <a:pt x="21313" y="483124"/>
                    <a:pt x="32528" y="491535"/>
                  </a:cubicBezTo>
                  <a:cubicBezTo>
                    <a:pt x="39478" y="496748"/>
                    <a:pt x="54213" y="505992"/>
                    <a:pt x="54213" y="505992"/>
                  </a:cubicBezTo>
                  <a:cubicBezTo>
                    <a:pt x="71079" y="504787"/>
                    <a:pt x="88192" y="505494"/>
                    <a:pt x="104812" y="502378"/>
                  </a:cubicBezTo>
                  <a:cubicBezTo>
                    <a:pt x="109626" y="501475"/>
                    <a:pt x="117145" y="486005"/>
                    <a:pt x="119269" y="484306"/>
                  </a:cubicBezTo>
                  <a:cubicBezTo>
                    <a:pt x="122244" y="481926"/>
                    <a:pt x="126498" y="481897"/>
                    <a:pt x="130112" y="480692"/>
                  </a:cubicBezTo>
                  <a:cubicBezTo>
                    <a:pt x="138418" y="455774"/>
                    <a:pt x="131952" y="464395"/>
                    <a:pt x="144569" y="451778"/>
                  </a:cubicBezTo>
                  <a:lnTo>
                    <a:pt x="155411" y="419250"/>
                  </a:lnTo>
                  <a:cubicBezTo>
                    <a:pt x="156616" y="415636"/>
                    <a:pt x="156913" y="411578"/>
                    <a:pt x="159026" y="408408"/>
                  </a:cubicBezTo>
                  <a:cubicBezTo>
                    <a:pt x="161435" y="404794"/>
                    <a:pt x="164312" y="401450"/>
                    <a:pt x="166254" y="397565"/>
                  </a:cubicBezTo>
                  <a:cubicBezTo>
                    <a:pt x="167958" y="394157"/>
                    <a:pt x="167654" y="389822"/>
                    <a:pt x="169868" y="386722"/>
                  </a:cubicBezTo>
                  <a:cubicBezTo>
                    <a:pt x="173829" y="381176"/>
                    <a:pt x="184325" y="372265"/>
                    <a:pt x="184325" y="372265"/>
                  </a:cubicBezTo>
                  <a:lnTo>
                    <a:pt x="195168" y="339737"/>
                  </a:lnTo>
                  <a:cubicBezTo>
                    <a:pt x="196373" y="336123"/>
                    <a:pt x="196669" y="332065"/>
                    <a:pt x="198782" y="328895"/>
                  </a:cubicBezTo>
                  <a:lnTo>
                    <a:pt x="206011" y="318052"/>
                  </a:lnTo>
                  <a:cubicBezTo>
                    <a:pt x="219189" y="278516"/>
                    <a:pt x="198174" y="338394"/>
                    <a:pt x="216853" y="296367"/>
                  </a:cubicBezTo>
                  <a:cubicBezTo>
                    <a:pt x="219948" y="289404"/>
                    <a:pt x="221672" y="281910"/>
                    <a:pt x="224082" y="274681"/>
                  </a:cubicBezTo>
                  <a:lnTo>
                    <a:pt x="227696" y="263838"/>
                  </a:lnTo>
                  <a:cubicBezTo>
                    <a:pt x="228901" y="260224"/>
                    <a:pt x="230563" y="256732"/>
                    <a:pt x="231310" y="252996"/>
                  </a:cubicBezTo>
                  <a:cubicBezTo>
                    <a:pt x="240154" y="208774"/>
                    <a:pt x="230201" y="254655"/>
                    <a:pt x="238539" y="224082"/>
                  </a:cubicBezTo>
                  <a:cubicBezTo>
                    <a:pt x="241153" y="214497"/>
                    <a:pt x="243358" y="204806"/>
                    <a:pt x="245767" y="195168"/>
                  </a:cubicBezTo>
                  <a:cubicBezTo>
                    <a:pt x="246972" y="190349"/>
                    <a:pt x="247810" y="185423"/>
                    <a:pt x="249381" y="180711"/>
                  </a:cubicBezTo>
                  <a:lnTo>
                    <a:pt x="267453" y="126498"/>
                  </a:lnTo>
                  <a:lnTo>
                    <a:pt x="271067" y="115655"/>
                  </a:lnTo>
                  <a:lnTo>
                    <a:pt x="274681" y="104812"/>
                  </a:lnTo>
                  <a:cubicBezTo>
                    <a:pt x="273476" y="80717"/>
                    <a:pt x="274187" y="56450"/>
                    <a:pt x="271067" y="32528"/>
                  </a:cubicBezTo>
                  <a:cubicBezTo>
                    <a:pt x="269804" y="22843"/>
                    <a:pt x="259078" y="19323"/>
                    <a:pt x="252996" y="14457"/>
                  </a:cubicBezTo>
                  <a:cubicBezTo>
                    <a:pt x="227254" y="-6137"/>
                    <a:pt x="268285" y="22239"/>
                    <a:pt x="234924" y="0"/>
                  </a:cubicBezTo>
                  <a:cubicBezTo>
                    <a:pt x="232515" y="3614"/>
                    <a:pt x="230409" y="7450"/>
                    <a:pt x="227696" y="10842"/>
                  </a:cubicBezTo>
                  <a:cubicBezTo>
                    <a:pt x="225567" y="13503"/>
                    <a:pt x="221992" y="15023"/>
                    <a:pt x="220468" y="18071"/>
                  </a:cubicBezTo>
                  <a:cubicBezTo>
                    <a:pt x="203856" y="51295"/>
                    <a:pt x="222341" y="30653"/>
                    <a:pt x="206011" y="46985"/>
                  </a:cubicBezTo>
                  <a:lnTo>
                    <a:pt x="198782" y="68670"/>
                  </a:lnTo>
                  <a:cubicBezTo>
                    <a:pt x="197577" y="72284"/>
                    <a:pt x="197862" y="76819"/>
                    <a:pt x="195168" y="79513"/>
                  </a:cubicBezTo>
                  <a:lnTo>
                    <a:pt x="187939" y="86741"/>
                  </a:lnTo>
                  <a:cubicBezTo>
                    <a:pt x="184441" y="97235"/>
                    <a:pt x="184739" y="99510"/>
                    <a:pt x="177097" y="108427"/>
                  </a:cubicBezTo>
                  <a:cubicBezTo>
                    <a:pt x="172662" y="113601"/>
                    <a:pt x="169323" y="121548"/>
                    <a:pt x="162640" y="122884"/>
                  </a:cubicBezTo>
                  <a:cubicBezTo>
                    <a:pt x="152322" y="124947"/>
                    <a:pt x="140320" y="127050"/>
                    <a:pt x="130112" y="130112"/>
                  </a:cubicBezTo>
                  <a:cubicBezTo>
                    <a:pt x="122814" y="132301"/>
                    <a:pt x="115655" y="134930"/>
                    <a:pt x="108426" y="137340"/>
                  </a:cubicBezTo>
                  <a:cubicBezTo>
                    <a:pt x="71976" y="149491"/>
                    <a:pt x="128526" y="130950"/>
                    <a:pt x="83127" y="144569"/>
                  </a:cubicBezTo>
                  <a:cubicBezTo>
                    <a:pt x="56492" y="152559"/>
                    <a:pt x="49996" y="180712"/>
                    <a:pt x="43370" y="187940"/>
                  </a:cubicBezTo>
                  <a:close/>
                </a:path>
              </a:pathLst>
            </a:cu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84834610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49F32-783B-5969-8B00-AE29F758F9EA}"/>
              </a:ext>
            </a:extLst>
          </p:cNvPr>
          <p:cNvSpPr>
            <a:spLocks noGrp="1"/>
          </p:cNvSpPr>
          <p:nvPr>
            <p:ph type="title"/>
          </p:nvPr>
        </p:nvSpPr>
        <p:spPr>
          <a:xfrm>
            <a:off x="838200" y="365125"/>
            <a:ext cx="4453647" cy="1325563"/>
          </a:xfrm>
        </p:spPr>
        <p:txBody>
          <a:bodyPr/>
          <a:lstStyle/>
          <a:p>
            <a:r>
              <a:rPr lang="en-US" dirty="0"/>
              <a:t>The simplest population model</a:t>
            </a:r>
          </a:p>
        </p:txBody>
      </p:sp>
      <p:sp>
        <p:nvSpPr>
          <p:cNvPr id="10" name="Rectangle 9">
            <a:extLst>
              <a:ext uri="{FF2B5EF4-FFF2-40B4-BE49-F238E27FC236}">
                <a16:creationId xmlns:a16="http://schemas.microsoft.com/office/drawing/2014/main" id="{BF02E913-B0C4-60C0-7132-F312D14CFBF0}"/>
              </a:ext>
            </a:extLst>
          </p:cNvPr>
          <p:cNvSpPr/>
          <p:nvPr/>
        </p:nvSpPr>
        <p:spPr>
          <a:xfrm>
            <a:off x="6692099" y="214008"/>
            <a:ext cx="5132277" cy="2031325"/>
          </a:xfrm>
          <a:prstGeom prst="rect">
            <a:avLst/>
          </a:prstGeom>
        </p:spPr>
        <p:txBody>
          <a:bodyPr wrap="square">
            <a:spAutoFit/>
          </a:bodyPr>
          <a:lstStyle/>
          <a:p>
            <a:pPr algn="ctr"/>
            <a:r>
              <a:rPr lang="en-US" dirty="0">
                <a:effectLst/>
                <a:latin typeface="Helvetica Light" panose="020B0403020202020204" pitchFamily="34" charset="0"/>
              </a:rPr>
              <a:t>1. Populations are divided into compartments</a:t>
            </a:r>
          </a:p>
          <a:p>
            <a:pPr algn="ctr"/>
            <a:r>
              <a:rPr lang="en-US" dirty="0">
                <a:effectLst/>
                <a:latin typeface="Helvetica Light" panose="020B0403020202020204" pitchFamily="34" charset="0"/>
              </a:rPr>
              <a:t>2.</a:t>
            </a:r>
            <a:r>
              <a:rPr lang="en-US" dirty="0">
                <a:latin typeface="Helvetica Light" panose="020B0403020202020204" pitchFamily="34" charset="0"/>
              </a:rPr>
              <a:t> Individuals within a compartment are homogenously mixed</a:t>
            </a:r>
            <a:r>
              <a:rPr lang="en-US" dirty="0">
                <a:effectLst/>
                <a:latin typeface="Helvetica Light" panose="020B0403020202020204" pitchFamily="34" charset="0"/>
              </a:rPr>
              <a:t> </a:t>
            </a:r>
          </a:p>
          <a:p>
            <a:pPr algn="ctr"/>
            <a:r>
              <a:rPr lang="en-US" b="1" dirty="0">
                <a:solidFill>
                  <a:srgbClr val="C00000"/>
                </a:solidFill>
                <a:latin typeface="Helvetica Light" panose="020B0403020202020204" pitchFamily="34" charset="0"/>
              </a:rPr>
              <a:t>3. </a:t>
            </a:r>
            <a:r>
              <a:rPr lang="en-US" b="1" dirty="0">
                <a:solidFill>
                  <a:srgbClr val="C00000"/>
                </a:solidFill>
                <a:effectLst/>
                <a:latin typeface="Helvetica Light" panose="020B0403020202020204" pitchFamily="34" charset="0"/>
              </a:rPr>
              <a:t>Compartments and transition rates are </a:t>
            </a:r>
          </a:p>
          <a:p>
            <a:pPr algn="ctr"/>
            <a:r>
              <a:rPr lang="en-US" b="1" dirty="0">
                <a:solidFill>
                  <a:srgbClr val="C00000"/>
                </a:solidFill>
                <a:effectLst/>
                <a:latin typeface="Helvetica Light" panose="020B0403020202020204" pitchFamily="34" charset="0"/>
              </a:rPr>
              <a:t>determined by biological systems</a:t>
            </a:r>
          </a:p>
          <a:p>
            <a:pPr algn="ctr"/>
            <a:r>
              <a:rPr lang="en-US" dirty="0">
                <a:solidFill>
                  <a:srgbClr val="000000"/>
                </a:solidFill>
                <a:effectLst/>
                <a:latin typeface="Helvetica Light" panose="020B0403020202020204" pitchFamily="34" charset="0"/>
              </a:rPr>
              <a:t>4. Rates of transferring between compartments </a:t>
            </a:r>
          </a:p>
          <a:p>
            <a:pPr algn="ctr"/>
            <a:r>
              <a:rPr lang="en-US" dirty="0">
                <a:solidFill>
                  <a:srgbClr val="000000"/>
                </a:solidFill>
                <a:effectLst/>
                <a:latin typeface="Helvetica Light" panose="020B0403020202020204" pitchFamily="34" charset="0"/>
              </a:rPr>
              <a:t>are expressed mathematically </a:t>
            </a:r>
          </a:p>
        </p:txBody>
      </p:sp>
      <p:sp>
        <p:nvSpPr>
          <p:cNvPr id="3" name="Rectangle 2">
            <a:extLst>
              <a:ext uri="{FF2B5EF4-FFF2-40B4-BE49-F238E27FC236}">
                <a16:creationId xmlns:a16="http://schemas.microsoft.com/office/drawing/2014/main" id="{7214CC6A-0162-6CF7-E337-E41B71588757}"/>
              </a:ext>
            </a:extLst>
          </p:cNvPr>
          <p:cNvSpPr/>
          <p:nvPr/>
        </p:nvSpPr>
        <p:spPr>
          <a:xfrm>
            <a:off x="1433068" y="5199684"/>
            <a:ext cx="4475905" cy="430887"/>
          </a:xfrm>
          <a:prstGeom prst="rect">
            <a:avLst/>
          </a:prstGeom>
        </p:spPr>
        <p:txBody>
          <a:bodyPr wrap="none">
            <a:spAutoFit/>
          </a:bodyPr>
          <a:lstStyle/>
          <a:p>
            <a:pPr algn="ctr"/>
            <a:r>
              <a:rPr lang="en-US" sz="2200" b="1" dirty="0">
                <a:solidFill>
                  <a:srgbClr val="0365C0"/>
                </a:solidFill>
                <a:effectLst/>
                <a:latin typeface="Helvetica" pitchFamily="2" charset="0"/>
              </a:rPr>
              <a:t>How does the population grow?</a:t>
            </a:r>
            <a:endParaRPr lang="en-US" sz="2200" dirty="0">
              <a:solidFill>
                <a:srgbClr val="0365C0"/>
              </a:solidFill>
              <a:effectLst/>
              <a:latin typeface="Helvetica" pitchFamily="2" charset="0"/>
            </a:endParaRPr>
          </a:p>
        </p:txBody>
      </p:sp>
      <p:sp>
        <p:nvSpPr>
          <p:cNvPr id="4" name="Rectangle 3">
            <a:extLst>
              <a:ext uri="{FF2B5EF4-FFF2-40B4-BE49-F238E27FC236}">
                <a16:creationId xmlns:a16="http://schemas.microsoft.com/office/drawing/2014/main" id="{32439943-B81E-EE3A-3EEA-0A5B6167265E}"/>
              </a:ext>
            </a:extLst>
          </p:cNvPr>
          <p:cNvSpPr/>
          <p:nvPr/>
        </p:nvSpPr>
        <p:spPr>
          <a:xfrm>
            <a:off x="2450366" y="2610702"/>
            <a:ext cx="2477193" cy="2099855"/>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Helvetica" pitchFamily="2" charset="0"/>
              </a:rPr>
              <a:t>Madagascar</a:t>
            </a:r>
          </a:p>
          <a:p>
            <a:pPr algn="ctr"/>
            <a:r>
              <a:rPr lang="en-US" sz="3200" dirty="0">
                <a:latin typeface="Helvetica" pitchFamily="2" charset="0"/>
              </a:rPr>
              <a:t>(N)</a:t>
            </a:r>
          </a:p>
        </p:txBody>
      </p:sp>
      <p:grpSp>
        <p:nvGrpSpPr>
          <p:cNvPr id="5" name="Group 4">
            <a:extLst>
              <a:ext uri="{FF2B5EF4-FFF2-40B4-BE49-F238E27FC236}">
                <a16:creationId xmlns:a16="http://schemas.microsoft.com/office/drawing/2014/main" id="{5C48F754-FCE2-1450-F822-76477AA1DEE5}"/>
              </a:ext>
            </a:extLst>
          </p:cNvPr>
          <p:cNvGrpSpPr/>
          <p:nvPr/>
        </p:nvGrpSpPr>
        <p:grpSpPr>
          <a:xfrm>
            <a:off x="8379761" y="2844393"/>
            <a:ext cx="2723745" cy="2705673"/>
            <a:chOff x="1122122" y="2071419"/>
            <a:chExt cx="2890433" cy="3011819"/>
          </a:xfrm>
        </p:grpSpPr>
        <p:pic>
          <p:nvPicPr>
            <p:cNvPr id="6" name="Picture 5">
              <a:extLst>
                <a:ext uri="{FF2B5EF4-FFF2-40B4-BE49-F238E27FC236}">
                  <a16:creationId xmlns:a16="http://schemas.microsoft.com/office/drawing/2014/main" id="{11F82539-E222-F90C-5B8F-4C5DB135FC5B}"/>
                </a:ext>
              </a:extLst>
            </p:cNvPr>
            <p:cNvPicPr>
              <a:picLocks noChangeAspect="1"/>
            </p:cNvPicPr>
            <p:nvPr/>
          </p:nvPicPr>
          <p:blipFill rotWithShape="1">
            <a:blip r:embed="rId3"/>
            <a:srcRect l="8092" t="11035" r="10983"/>
            <a:stretch/>
          </p:blipFill>
          <p:spPr>
            <a:xfrm>
              <a:off x="1122122" y="2071419"/>
              <a:ext cx="2890433" cy="3011819"/>
            </a:xfrm>
            <a:prstGeom prst="rect">
              <a:avLst/>
            </a:prstGeom>
          </p:spPr>
        </p:pic>
        <p:sp>
          <p:nvSpPr>
            <p:cNvPr id="7" name="Freeform 6">
              <a:extLst>
                <a:ext uri="{FF2B5EF4-FFF2-40B4-BE49-F238E27FC236}">
                  <a16:creationId xmlns:a16="http://schemas.microsoft.com/office/drawing/2014/main" id="{694295DD-12DC-2C4A-B457-F2AC147565B7}"/>
                </a:ext>
              </a:extLst>
            </p:cNvPr>
            <p:cNvSpPr/>
            <p:nvPr/>
          </p:nvSpPr>
          <p:spPr>
            <a:xfrm>
              <a:off x="3459304" y="3968424"/>
              <a:ext cx="274681" cy="505992"/>
            </a:xfrm>
            <a:custGeom>
              <a:avLst/>
              <a:gdLst>
                <a:gd name="connsiteX0" fmla="*/ 43370 w 274681"/>
                <a:gd name="connsiteY0" fmla="*/ 187940 h 505992"/>
                <a:gd name="connsiteX1" fmla="*/ 43370 w 274681"/>
                <a:gd name="connsiteY1" fmla="*/ 187940 h 505992"/>
                <a:gd name="connsiteX2" fmla="*/ 46985 w 274681"/>
                <a:gd name="connsiteY2" fmla="*/ 281910 h 505992"/>
                <a:gd name="connsiteX3" fmla="*/ 43370 w 274681"/>
                <a:gd name="connsiteY3" fmla="*/ 339737 h 505992"/>
                <a:gd name="connsiteX4" fmla="*/ 39756 w 274681"/>
                <a:gd name="connsiteY4" fmla="*/ 350580 h 505992"/>
                <a:gd name="connsiteX5" fmla="*/ 28913 w 274681"/>
                <a:gd name="connsiteY5" fmla="*/ 357808 h 505992"/>
                <a:gd name="connsiteX6" fmla="*/ 14456 w 274681"/>
                <a:gd name="connsiteY6" fmla="*/ 372265 h 505992"/>
                <a:gd name="connsiteX7" fmla="*/ 10842 w 274681"/>
                <a:gd name="connsiteY7" fmla="*/ 383108 h 505992"/>
                <a:gd name="connsiteX8" fmla="*/ 0 w 274681"/>
                <a:gd name="connsiteY8" fmla="*/ 404793 h 505992"/>
                <a:gd name="connsiteX9" fmla="*/ 10842 w 274681"/>
                <a:gd name="connsiteY9" fmla="*/ 455393 h 505992"/>
                <a:gd name="connsiteX10" fmla="*/ 18071 w 274681"/>
                <a:gd name="connsiteY10" fmla="*/ 462621 h 505992"/>
                <a:gd name="connsiteX11" fmla="*/ 32528 w 274681"/>
                <a:gd name="connsiteY11" fmla="*/ 491535 h 505992"/>
                <a:gd name="connsiteX12" fmla="*/ 54213 w 274681"/>
                <a:gd name="connsiteY12" fmla="*/ 505992 h 505992"/>
                <a:gd name="connsiteX13" fmla="*/ 104812 w 274681"/>
                <a:gd name="connsiteY13" fmla="*/ 502378 h 505992"/>
                <a:gd name="connsiteX14" fmla="*/ 119269 w 274681"/>
                <a:gd name="connsiteY14" fmla="*/ 484306 h 505992"/>
                <a:gd name="connsiteX15" fmla="*/ 130112 w 274681"/>
                <a:gd name="connsiteY15" fmla="*/ 480692 h 505992"/>
                <a:gd name="connsiteX16" fmla="*/ 144569 w 274681"/>
                <a:gd name="connsiteY16" fmla="*/ 451778 h 505992"/>
                <a:gd name="connsiteX17" fmla="*/ 155411 w 274681"/>
                <a:gd name="connsiteY17" fmla="*/ 419250 h 505992"/>
                <a:gd name="connsiteX18" fmla="*/ 159026 w 274681"/>
                <a:gd name="connsiteY18" fmla="*/ 408408 h 505992"/>
                <a:gd name="connsiteX19" fmla="*/ 166254 w 274681"/>
                <a:gd name="connsiteY19" fmla="*/ 397565 h 505992"/>
                <a:gd name="connsiteX20" fmla="*/ 169868 w 274681"/>
                <a:gd name="connsiteY20" fmla="*/ 386722 h 505992"/>
                <a:gd name="connsiteX21" fmla="*/ 184325 w 274681"/>
                <a:gd name="connsiteY21" fmla="*/ 372265 h 505992"/>
                <a:gd name="connsiteX22" fmla="*/ 195168 w 274681"/>
                <a:gd name="connsiteY22" fmla="*/ 339737 h 505992"/>
                <a:gd name="connsiteX23" fmla="*/ 198782 w 274681"/>
                <a:gd name="connsiteY23" fmla="*/ 328895 h 505992"/>
                <a:gd name="connsiteX24" fmla="*/ 206011 w 274681"/>
                <a:gd name="connsiteY24" fmla="*/ 318052 h 505992"/>
                <a:gd name="connsiteX25" fmla="*/ 216853 w 274681"/>
                <a:gd name="connsiteY25" fmla="*/ 296367 h 505992"/>
                <a:gd name="connsiteX26" fmla="*/ 224082 w 274681"/>
                <a:gd name="connsiteY26" fmla="*/ 274681 h 505992"/>
                <a:gd name="connsiteX27" fmla="*/ 227696 w 274681"/>
                <a:gd name="connsiteY27" fmla="*/ 263838 h 505992"/>
                <a:gd name="connsiteX28" fmla="*/ 231310 w 274681"/>
                <a:gd name="connsiteY28" fmla="*/ 252996 h 505992"/>
                <a:gd name="connsiteX29" fmla="*/ 238539 w 274681"/>
                <a:gd name="connsiteY29" fmla="*/ 224082 h 505992"/>
                <a:gd name="connsiteX30" fmla="*/ 245767 w 274681"/>
                <a:gd name="connsiteY30" fmla="*/ 195168 h 505992"/>
                <a:gd name="connsiteX31" fmla="*/ 249381 w 274681"/>
                <a:gd name="connsiteY31" fmla="*/ 180711 h 505992"/>
                <a:gd name="connsiteX32" fmla="*/ 267453 w 274681"/>
                <a:gd name="connsiteY32" fmla="*/ 126498 h 505992"/>
                <a:gd name="connsiteX33" fmla="*/ 271067 w 274681"/>
                <a:gd name="connsiteY33" fmla="*/ 115655 h 505992"/>
                <a:gd name="connsiteX34" fmla="*/ 274681 w 274681"/>
                <a:gd name="connsiteY34" fmla="*/ 104812 h 505992"/>
                <a:gd name="connsiteX35" fmla="*/ 271067 w 274681"/>
                <a:gd name="connsiteY35" fmla="*/ 32528 h 505992"/>
                <a:gd name="connsiteX36" fmla="*/ 252996 w 274681"/>
                <a:gd name="connsiteY36" fmla="*/ 14457 h 505992"/>
                <a:gd name="connsiteX37" fmla="*/ 234924 w 274681"/>
                <a:gd name="connsiteY37" fmla="*/ 0 h 505992"/>
                <a:gd name="connsiteX38" fmla="*/ 227696 w 274681"/>
                <a:gd name="connsiteY38" fmla="*/ 10842 h 505992"/>
                <a:gd name="connsiteX39" fmla="*/ 220468 w 274681"/>
                <a:gd name="connsiteY39" fmla="*/ 18071 h 505992"/>
                <a:gd name="connsiteX40" fmla="*/ 206011 w 274681"/>
                <a:gd name="connsiteY40" fmla="*/ 46985 h 505992"/>
                <a:gd name="connsiteX41" fmla="*/ 198782 w 274681"/>
                <a:gd name="connsiteY41" fmla="*/ 68670 h 505992"/>
                <a:gd name="connsiteX42" fmla="*/ 195168 w 274681"/>
                <a:gd name="connsiteY42" fmla="*/ 79513 h 505992"/>
                <a:gd name="connsiteX43" fmla="*/ 187939 w 274681"/>
                <a:gd name="connsiteY43" fmla="*/ 86741 h 505992"/>
                <a:gd name="connsiteX44" fmla="*/ 177097 w 274681"/>
                <a:gd name="connsiteY44" fmla="*/ 108427 h 505992"/>
                <a:gd name="connsiteX45" fmla="*/ 162640 w 274681"/>
                <a:gd name="connsiteY45" fmla="*/ 122884 h 505992"/>
                <a:gd name="connsiteX46" fmla="*/ 130112 w 274681"/>
                <a:gd name="connsiteY46" fmla="*/ 130112 h 505992"/>
                <a:gd name="connsiteX47" fmla="*/ 108426 w 274681"/>
                <a:gd name="connsiteY47" fmla="*/ 137340 h 505992"/>
                <a:gd name="connsiteX48" fmla="*/ 83127 w 274681"/>
                <a:gd name="connsiteY48" fmla="*/ 144569 h 505992"/>
                <a:gd name="connsiteX49" fmla="*/ 43370 w 274681"/>
                <a:gd name="connsiteY49" fmla="*/ 187940 h 505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74681" h="505992">
                  <a:moveTo>
                    <a:pt x="43370" y="187940"/>
                  </a:moveTo>
                  <a:lnTo>
                    <a:pt x="43370" y="187940"/>
                  </a:lnTo>
                  <a:cubicBezTo>
                    <a:pt x="44575" y="219263"/>
                    <a:pt x="46985" y="250563"/>
                    <a:pt x="46985" y="281910"/>
                  </a:cubicBezTo>
                  <a:cubicBezTo>
                    <a:pt x="46985" y="301223"/>
                    <a:pt x="45392" y="320530"/>
                    <a:pt x="43370" y="339737"/>
                  </a:cubicBezTo>
                  <a:cubicBezTo>
                    <a:pt x="42971" y="343526"/>
                    <a:pt x="42136" y="347605"/>
                    <a:pt x="39756" y="350580"/>
                  </a:cubicBezTo>
                  <a:cubicBezTo>
                    <a:pt x="37042" y="353972"/>
                    <a:pt x="32527" y="355399"/>
                    <a:pt x="28913" y="357808"/>
                  </a:cubicBezTo>
                  <a:cubicBezTo>
                    <a:pt x="19276" y="386723"/>
                    <a:pt x="33732" y="352989"/>
                    <a:pt x="14456" y="372265"/>
                  </a:cubicBezTo>
                  <a:cubicBezTo>
                    <a:pt x="11762" y="374959"/>
                    <a:pt x="12546" y="379700"/>
                    <a:pt x="10842" y="383108"/>
                  </a:cubicBezTo>
                  <a:cubicBezTo>
                    <a:pt x="-3171" y="411136"/>
                    <a:pt x="9085" y="377539"/>
                    <a:pt x="0" y="404793"/>
                  </a:cubicBezTo>
                  <a:cubicBezTo>
                    <a:pt x="808" y="411254"/>
                    <a:pt x="3486" y="448038"/>
                    <a:pt x="10842" y="455393"/>
                  </a:cubicBezTo>
                  <a:lnTo>
                    <a:pt x="18071" y="462621"/>
                  </a:lnTo>
                  <a:cubicBezTo>
                    <a:pt x="23243" y="478137"/>
                    <a:pt x="21313" y="483124"/>
                    <a:pt x="32528" y="491535"/>
                  </a:cubicBezTo>
                  <a:cubicBezTo>
                    <a:pt x="39478" y="496748"/>
                    <a:pt x="54213" y="505992"/>
                    <a:pt x="54213" y="505992"/>
                  </a:cubicBezTo>
                  <a:cubicBezTo>
                    <a:pt x="71079" y="504787"/>
                    <a:pt x="88192" y="505494"/>
                    <a:pt x="104812" y="502378"/>
                  </a:cubicBezTo>
                  <a:cubicBezTo>
                    <a:pt x="109626" y="501475"/>
                    <a:pt x="117145" y="486005"/>
                    <a:pt x="119269" y="484306"/>
                  </a:cubicBezTo>
                  <a:cubicBezTo>
                    <a:pt x="122244" y="481926"/>
                    <a:pt x="126498" y="481897"/>
                    <a:pt x="130112" y="480692"/>
                  </a:cubicBezTo>
                  <a:cubicBezTo>
                    <a:pt x="138418" y="455774"/>
                    <a:pt x="131952" y="464395"/>
                    <a:pt x="144569" y="451778"/>
                  </a:cubicBezTo>
                  <a:lnTo>
                    <a:pt x="155411" y="419250"/>
                  </a:lnTo>
                  <a:cubicBezTo>
                    <a:pt x="156616" y="415636"/>
                    <a:pt x="156913" y="411578"/>
                    <a:pt x="159026" y="408408"/>
                  </a:cubicBezTo>
                  <a:cubicBezTo>
                    <a:pt x="161435" y="404794"/>
                    <a:pt x="164312" y="401450"/>
                    <a:pt x="166254" y="397565"/>
                  </a:cubicBezTo>
                  <a:cubicBezTo>
                    <a:pt x="167958" y="394157"/>
                    <a:pt x="167654" y="389822"/>
                    <a:pt x="169868" y="386722"/>
                  </a:cubicBezTo>
                  <a:cubicBezTo>
                    <a:pt x="173829" y="381176"/>
                    <a:pt x="184325" y="372265"/>
                    <a:pt x="184325" y="372265"/>
                  </a:cubicBezTo>
                  <a:lnTo>
                    <a:pt x="195168" y="339737"/>
                  </a:lnTo>
                  <a:cubicBezTo>
                    <a:pt x="196373" y="336123"/>
                    <a:pt x="196669" y="332065"/>
                    <a:pt x="198782" y="328895"/>
                  </a:cubicBezTo>
                  <a:lnTo>
                    <a:pt x="206011" y="318052"/>
                  </a:lnTo>
                  <a:cubicBezTo>
                    <a:pt x="219189" y="278516"/>
                    <a:pt x="198174" y="338394"/>
                    <a:pt x="216853" y="296367"/>
                  </a:cubicBezTo>
                  <a:cubicBezTo>
                    <a:pt x="219948" y="289404"/>
                    <a:pt x="221672" y="281910"/>
                    <a:pt x="224082" y="274681"/>
                  </a:cubicBezTo>
                  <a:lnTo>
                    <a:pt x="227696" y="263838"/>
                  </a:lnTo>
                  <a:cubicBezTo>
                    <a:pt x="228901" y="260224"/>
                    <a:pt x="230563" y="256732"/>
                    <a:pt x="231310" y="252996"/>
                  </a:cubicBezTo>
                  <a:cubicBezTo>
                    <a:pt x="240154" y="208774"/>
                    <a:pt x="230201" y="254655"/>
                    <a:pt x="238539" y="224082"/>
                  </a:cubicBezTo>
                  <a:cubicBezTo>
                    <a:pt x="241153" y="214497"/>
                    <a:pt x="243358" y="204806"/>
                    <a:pt x="245767" y="195168"/>
                  </a:cubicBezTo>
                  <a:cubicBezTo>
                    <a:pt x="246972" y="190349"/>
                    <a:pt x="247810" y="185423"/>
                    <a:pt x="249381" y="180711"/>
                  </a:cubicBezTo>
                  <a:lnTo>
                    <a:pt x="267453" y="126498"/>
                  </a:lnTo>
                  <a:lnTo>
                    <a:pt x="271067" y="115655"/>
                  </a:lnTo>
                  <a:lnTo>
                    <a:pt x="274681" y="104812"/>
                  </a:lnTo>
                  <a:cubicBezTo>
                    <a:pt x="273476" y="80717"/>
                    <a:pt x="274187" y="56450"/>
                    <a:pt x="271067" y="32528"/>
                  </a:cubicBezTo>
                  <a:cubicBezTo>
                    <a:pt x="269804" y="22843"/>
                    <a:pt x="259078" y="19323"/>
                    <a:pt x="252996" y="14457"/>
                  </a:cubicBezTo>
                  <a:cubicBezTo>
                    <a:pt x="227254" y="-6137"/>
                    <a:pt x="268285" y="22239"/>
                    <a:pt x="234924" y="0"/>
                  </a:cubicBezTo>
                  <a:cubicBezTo>
                    <a:pt x="232515" y="3614"/>
                    <a:pt x="230409" y="7450"/>
                    <a:pt x="227696" y="10842"/>
                  </a:cubicBezTo>
                  <a:cubicBezTo>
                    <a:pt x="225567" y="13503"/>
                    <a:pt x="221992" y="15023"/>
                    <a:pt x="220468" y="18071"/>
                  </a:cubicBezTo>
                  <a:cubicBezTo>
                    <a:pt x="203856" y="51295"/>
                    <a:pt x="222341" y="30653"/>
                    <a:pt x="206011" y="46985"/>
                  </a:cubicBezTo>
                  <a:lnTo>
                    <a:pt x="198782" y="68670"/>
                  </a:lnTo>
                  <a:cubicBezTo>
                    <a:pt x="197577" y="72284"/>
                    <a:pt x="197862" y="76819"/>
                    <a:pt x="195168" y="79513"/>
                  </a:cubicBezTo>
                  <a:lnTo>
                    <a:pt x="187939" y="86741"/>
                  </a:lnTo>
                  <a:cubicBezTo>
                    <a:pt x="184441" y="97235"/>
                    <a:pt x="184739" y="99510"/>
                    <a:pt x="177097" y="108427"/>
                  </a:cubicBezTo>
                  <a:cubicBezTo>
                    <a:pt x="172662" y="113601"/>
                    <a:pt x="169323" y="121548"/>
                    <a:pt x="162640" y="122884"/>
                  </a:cubicBezTo>
                  <a:cubicBezTo>
                    <a:pt x="152322" y="124947"/>
                    <a:pt x="140320" y="127050"/>
                    <a:pt x="130112" y="130112"/>
                  </a:cubicBezTo>
                  <a:cubicBezTo>
                    <a:pt x="122814" y="132301"/>
                    <a:pt x="115655" y="134930"/>
                    <a:pt x="108426" y="137340"/>
                  </a:cubicBezTo>
                  <a:cubicBezTo>
                    <a:pt x="71976" y="149491"/>
                    <a:pt x="128526" y="130950"/>
                    <a:pt x="83127" y="144569"/>
                  </a:cubicBezTo>
                  <a:cubicBezTo>
                    <a:pt x="56492" y="152559"/>
                    <a:pt x="49996" y="180712"/>
                    <a:pt x="43370" y="187940"/>
                  </a:cubicBezTo>
                  <a:close/>
                </a:path>
              </a:pathLst>
            </a:cu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42138973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49F32-783B-5969-8B00-AE29F758F9EA}"/>
              </a:ext>
            </a:extLst>
          </p:cNvPr>
          <p:cNvSpPr>
            <a:spLocks noGrp="1"/>
          </p:cNvSpPr>
          <p:nvPr>
            <p:ph type="title"/>
          </p:nvPr>
        </p:nvSpPr>
        <p:spPr>
          <a:xfrm>
            <a:off x="838200" y="365125"/>
            <a:ext cx="4453647" cy="1325563"/>
          </a:xfrm>
        </p:spPr>
        <p:txBody>
          <a:bodyPr/>
          <a:lstStyle/>
          <a:p>
            <a:r>
              <a:rPr lang="en-US" dirty="0"/>
              <a:t>The simplest population model</a:t>
            </a:r>
          </a:p>
        </p:txBody>
      </p:sp>
      <p:cxnSp>
        <p:nvCxnSpPr>
          <p:cNvPr id="7" name="Curved Connector 6">
            <a:extLst>
              <a:ext uri="{FF2B5EF4-FFF2-40B4-BE49-F238E27FC236}">
                <a16:creationId xmlns:a16="http://schemas.microsoft.com/office/drawing/2014/main" id="{FFE71FD0-255F-EBA0-E866-598685264249}"/>
              </a:ext>
            </a:extLst>
          </p:cNvPr>
          <p:cNvCxnSpPr>
            <a:cxnSpLocks/>
          </p:cNvCxnSpPr>
          <p:nvPr/>
        </p:nvCxnSpPr>
        <p:spPr>
          <a:xfrm rot="16200000" flipH="1" flipV="1">
            <a:off x="2544700" y="2499943"/>
            <a:ext cx="1049928" cy="1238597"/>
          </a:xfrm>
          <a:prstGeom prst="curvedConnector4">
            <a:avLst>
              <a:gd name="adj1" fmla="val -50275"/>
              <a:gd name="adj2" fmla="val 145302"/>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A2627EB6-C8F8-1B46-9174-FDC848C04270}"/>
              </a:ext>
            </a:extLst>
          </p:cNvPr>
          <p:cNvSpPr/>
          <p:nvPr/>
        </p:nvSpPr>
        <p:spPr>
          <a:xfrm>
            <a:off x="1021245" y="2151932"/>
            <a:ext cx="970138" cy="430887"/>
          </a:xfrm>
          <a:prstGeom prst="rect">
            <a:avLst/>
          </a:prstGeom>
        </p:spPr>
        <p:txBody>
          <a:bodyPr wrap="none">
            <a:spAutoFit/>
          </a:bodyPr>
          <a:lstStyle/>
          <a:p>
            <a:pPr algn="ctr"/>
            <a:r>
              <a:rPr lang="en-US" sz="2200" b="1" dirty="0">
                <a:effectLst/>
                <a:latin typeface="Helvetica" pitchFamily="2" charset="0"/>
              </a:rPr>
              <a:t>births</a:t>
            </a:r>
            <a:endParaRPr lang="en-US" sz="2200" dirty="0">
              <a:effectLst/>
              <a:latin typeface="Helvetica" pitchFamily="2" charset="0"/>
            </a:endParaRPr>
          </a:p>
        </p:txBody>
      </p:sp>
      <p:sp>
        <p:nvSpPr>
          <p:cNvPr id="10" name="Rectangle 9">
            <a:extLst>
              <a:ext uri="{FF2B5EF4-FFF2-40B4-BE49-F238E27FC236}">
                <a16:creationId xmlns:a16="http://schemas.microsoft.com/office/drawing/2014/main" id="{BF02E913-B0C4-60C0-7132-F312D14CFBF0}"/>
              </a:ext>
            </a:extLst>
          </p:cNvPr>
          <p:cNvSpPr/>
          <p:nvPr/>
        </p:nvSpPr>
        <p:spPr>
          <a:xfrm>
            <a:off x="6692099" y="214008"/>
            <a:ext cx="5311833" cy="2031325"/>
          </a:xfrm>
          <a:prstGeom prst="rect">
            <a:avLst/>
          </a:prstGeom>
        </p:spPr>
        <p:txBody>
          <a:bodyPr wrap="square">
            <a:spAutoFit/>
          </a:bodyPr>
          <a:lstStyle/>
          <a:p>
            <a:pPr algn="ctr"/>
            <a:r>
              <a:rPr lang="en-US" dirty="0">
                <a:effectLst/>
                <a:latin typeface="Helvetica Light" panose="020B0403020202020204" pitchFamily="34" charset="0"/>
              </a:rPr>
              <a:t>1. Populations are divided into compartments</a:t>
            </a:r>
          </a:p>
          <a:p>
            <a:pPr algn="ctr"/>
            <a:r>
              <a:rPr lang="en-US" dirty="0">
                <a:effectLst/>
                <a:latin typeface="Helvetica Light" panose="020B0403020202020204" pitchFamily="34" charset="0"/>
              </a:rPr>
              <a:t>2.</a:t>
            </a:r>
            <a:r>
              <a:rPr lang="en-US" dirty="0">
                <a:latin typeface="Helvetica Light" panose="020B0403020202020204" pitchFamily="34" charset="0"/>
              </a:rPr>
              <a:t> Individuals within a compartment are homogenously mixed</a:t>
            </a:r>
            <a:r>
              <a:rPr lang="en-US" dirty="0">
                <a:effectLst/>
                <a:latin typeface="Helvetica Light" panose="020B0403020202020204" pitchFamily="34" charset="0"/>
              </a:rPr>
              <a:t> </a:t>
            </a:r>
          </a:p>
          <a:p>
            <a:pPr algn="ctr"/>
            <a:r>
              <a:rPr lang="en-US" b="1" dirty="0">
                <a:solidFill>
                  <a:srgbClr val="C00000"/>
                </a:solidFill>
                <a:latin typeface="Helvetica Light" panose="020B0403020202020204" pitchFamily="34" charset="0"/>
              </a:rPr>
              <a:t>3. </a:t>
            </a:r>
            <a:r>
              <a:rPr lang="en-US" b="1" dirty="0">
                <a:solidFill>
                  <a:srgbClr val="C00000"/>
                </a:solidFill>
                <a:effectLst/>
                <a:latin typeface="Helvetica Light" panose="020B0403020202020204" pitchFamily="34" charset="0"/>
              </a:rPr>
              <a:t>Compartments and transition rates are </a:t>
            </a:r>
          </a:p>
          <a:p>
            <a:pPr algn="ctr"/>
            <a:r>
              <a:rPr lang="en-US" b="1" dirty="0">
                <a:solidFill>
                  <a:srgbClr val="C00000"/>
                </a:solidFill>
                <a:effectLst/>
                <a:latin typeface="Helvetica Light" panose="020B0403020202020204" pitchFamily="34" charset="0"/>
              </a:rPr>
              <a:t>determined by biological systems</a:t>
            </a:r>
          </a:p>
          <a:p>
            <a:pPr algn="ctr"/>
            <a:r>
              <a:rPr lang="en-US" dirty="0">
                <a:solidFill>
                  <a:srgbClr val="000000"/>
                </a:solidFill>
                <a:effectLst/>
                <a:latin typeface="Helvetica Light" panose="020B0403020202020204" pitchFamily="34" charset="0"/>
              </a:rPr>
              <a:t>4. Rates of transferring between compartments </a:t>
            </a:r>
          </a:p>
          <a:p>
            <a:pPr algn="ctr"/>
            <a:r>
              <a:rPr lang="en-US" dirty="0">
                <a:solidFill>
                  <a:srgbClr val="000000"/>
                </a:solidFill>
                <a:effectLst/>
                <a:latin typeface="Helvetica Light" panose="020B0403020202020204" pitchFamily="34" charset="0"/>
              </a:rPr>
              <a:t>are expressed mathematically </a:t>
            </a:r>
          </a:p>
        </p:txBody>
      </p:sp>
      <p:sp>
        <p:nvSpPr>
          <p:cNvPr id="6" name="Rectangle 5">
            <a:extLst>
              <a:ext uri="{FF2B5EF4-FFF2-40B4-BE49-F238E27FC236}">
                <a16:creationId xmlns:a16="http://schemas.microsoft.com/office/drawing/2014/main" id="{4DAC5050-34E2-02D6-4E81-AAECC7E6F224}"/>
              </a:ext>
            </a:extLst>
          </p:cNvPr>
          <p:cNvSpPr/>
          <p:nvPr/>
        </p:nvSpPr>
        <p:spPr>
          <a:xfrm>
            <a:off x="2450366" y="2610702"/>
            <a:ext cx="2477193" cy="2099855"/>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Helvetica" pitchFamily="2" charset="0"/>
              </a:rPr>
              <a:t>Madagascar</a:t>
            </a:r>
          </a:p>
          <a:p>
            <a:pPr algn="ctr"/>
            <a:r>
              <a:rPr lang="en-US" sz="3200" dirty="0">
                <a:latin typeface="Helvetica" pitchFamily="2" charset="0"/>
              </a:rPr>
              <a:t>(N)</a:t>
            </a:r>
          </a:p>
        </p:txBody>
      </p:sp>
      <p:sp>
        <p:nvSpPr>
          <p:cNvPr id="12" name="Rectangle 11">
            <a:extLst>
              <a:ext uri="{FF2B5EF4-FFF2-40B4-BE49-F238E27FC236}">
                <a16:creationId xmlns:a16="http://schemas.microsoft.com/office/drawing/2014/main" id="{3C431448-0FB4-CAEB-CF94-AB26FDD631DC}"/>
              </a:ext>
            </a:extLst>
          </p:cNvPr>
          <p:cNvSpPr/>
          <p:nvPr/>
        </p:nvSpPr>
        <p:spPr>
          <a:xfrm>
            <a:off x="1433068" y="5199684"/>
            <a:ext cx="4475905" cy="430887"/>
          </a:xfrm>
          <a:prstGeom prst="rect">
            <a:avLst/>
          </a:prstGeom>
        </p:spPr>
        <p:txBody>
          <a:bodyPr wrap="none">
            <a:spAutoFit/>
          </a:bodyPr>
          <a:lstStyle/>
          <a:p>
            <a:pPr algn="ctr"/>
            <a:r>
              <a:rPr lang="en-US" sz="2200" b="1" dirty="0">
                <a:solidFill>
                  <a:srgbClr val="0365C0"/>
                </a:solidFill>
                <a:effectLst/>
                <a:latin typeface="Helvetica" pitchFamily="2" charset="0"/>
              </a:rPr>
              <a:t>How does the population grow?</a:t>
            </a:r>
            <a:endParaRPr lang="en-US" sz="2200" dirty="0">
              <a:solidFill>
                <a:srgbClr val="0365C0"/>
              </a:solidFill>
              <a:effectLst/>
              <a:latin typeface="Helvetica" pitchFamily="2" charset="0"/>
            </a:endParaRPr>
          </a:p>
        </p:txBody>
      </p:sp>
      <p:grpSp>
        <p:nvGrpSpPr>
          <p:cNvPr id="13" name="Group 12">
            <a:extLst>
              <a:ext uri="{FF2B5EF4-FFF2-40B4-BE49-F238E27FC236}">
                <a16:creationId xmlns:a16="http://schemas.microsoft.com/office/drawing/2014/main" id="{DBDDA4E9-06B4-C627-DA3C-68DDA5D50244}"/>
              </a:ext>
            </a:extLst>
          </p:cNvPr>
          <p:cNvGrpSpPr/>
          <p:nvPr/>
        </p:nvGrpSpPr>
        <p:grpSpPr>
          <a:xfrm>
            <a:off x="8379761" y="2844393"/>
            <a:ext cx="2723745" cy="2705673"/>
            <a:chOff x="1122122" y="2071419"/>
            <a:chExt cx="2890433" cy="3011819"/>
          </a:xfrm>
        </p:grpSpPr>
        <p:pic>
          <p:nvPicPr>
            <p:cNvPr id="14" name="Picture 13">
              <a:extLst>
                <a:ext uri="{FF2B5EF4-FFF2-40B4-BE49-F238E27FC236}">
                  <a16:creationId xmlns:a16="http://schemas.microsoft.com/office/drawing/2014/main" id="{1EB5AF04-9B96-DB98-AD04-FCF860C8CE95}"/>
                </a:ext>
              </a:extLst>
            </p:cNvPr>
            <p:cNvPicPr>
              <a:picLocks noChangeAspect="1"/>
            </p:cNvPicPr>
            <p:nvPr/>
          </p:nvPicPr>
          <p:blipFill rotWithShape="1">
            <a:blip r:embed="rId3"/>
            <a:srcRect l="8092" t="11035" r="10983"/>
            <a:stretch/>
          </p:blipFill>
          <p:spPr>
            <a:xfrm>
              <a:off x="1122122" y="2071419"/>
              <a:ext cx="2890433" cy="3011819"/>
            </a:xfrm>
            <a:prstGeom prst="rect">
              <a:avLst/>
            </a:prstGeom>
          </p:spPr>
        </p:pic>
        <p:sp>
          <p:nvSpPr>
            <p:cNvPr id="15" name="Freeform 14">
              <a:extLst>
                <a:ext uri="{FF2B5EF4-FFF2-40B4-BE49-F238E27FC236}">
                  <a16:creationId xmlns:a16="http://schemas.microsoft.com/office/drawing/2014/main" id="{393CE014-4262-BAB5-4E36-8BCDDA56A6AC}"/>
                </a:ext>
              </a:extLst>
            </p:cNvPr>
            <p:cNvSpPr/>
            <p:nvPr/>
          </p:nvSpPr>
          <p:spPr>
            <a:xfrm>
              <a:off x="3459304" y="3968424"/>
              <a:ext cx="274681" cy="505992"/>
            </a:xfrm>
            <a:custGeom>
              <a:avLst/>
              <a:gdLst>
                <a:gd name="connsiteX0" fmla="*/ 43370 w 274681"/>
                <a:gd name="connsiteY0" fmla="*/ 187940 h 505992"/>
                <a:gd name="connsiteX1" fmla="*/ 43370 w 274681"/>
                <a:gd name="connsiteY1" fmla="*/ 187940 h 505992"/>
                <a:gd name="connsiteX2" fmla="*/ 46985 w 274681"/>
                <a:gd name="connsiteY2" fmla="*/ 281910 h 505992"/>
                <a:gd name="connsiteX3" fmla="*/ 43370 w 274681"/>
                <a:gd name="connsiteY3" fmla="*/ 339737 h 505992"/>
                <a:gd name="connsiteX4" fmla="*/ 39756 w 274681"/>
                <a:gd name="connsiteY4" fmla="*/ 350580 h 505992"/>
                <a:gd name="connsiteX5" fmla="*/ 28913 w 274681"/>
                <a:gd name="connsiteY5" fmla="*/ 357808 h 505992"/>
                <a:gd name="connsiteX6" fmla="*/ 14456 w 274681"/>
                <a:gd name="connsiteY6" fmla="*/ 372265 h 505992"/>
                <a:gd name="connsiteX7" fmla="*/ 10842 w 274681"/>
                <a:gd name="connsiteY7" fmla="*/ 383108 h 505992"/>
                <a:gd name="connsiteX8" fmla="*/ 0 w 274681"/>
                <a:gd name="connsiteY8" fmla="*/ 404793 h 505992"/>
                <a:gd name="connsiteX9" fmla="*/ 10842 w 274681"/>
                <a:gd name="connsiteY9" fmla="*/ 455393 h 505992"/>
                <a:gd name="connsiteX10" fmla="*/ 18071 w 274681"/>
                <a:gd name="connsiteY10" fmla="*/ 462621 h 505992"/>
                <a:gd name="connsiteX11" fmla="*/ 32528 w 274681"/>
                <a:gd name="connsiteY11" fmla="*/ 491535 h 505992"/>
                <a:gd name="connsiteX12" fmla="*/ 54213 w 274681"/>
                <a:gd name="connsiteY12" fmla="*/ 505992 h 505992"/>
                <a:gd name="connsiteX13" fmla="*/ 104812 w 274681"/>
                <a:gd name="connsiteY13" fmla="*/ 502378 h 505992"/>
                <a:gd name="connsiteX14" fmla="*/ 119269 w 274681"/>
                <a:gd name="connsiteY14" fmla="*/ 484306 h 505992"/>
                <a:gd name="connsiteX15" fmla="*/ 130112 w 274681"/>
                <a:gd name="connsiteY15" fmla="*/ 480692 h 505992"/>
                <a:gd name="connsiteX16" fmla="*/ 144569 w 274681"/>
                <a:gd name="connsiteY16" fmla="*/ 451778 h 505992"/>
                <a:gd name="connsiteX17" fmla="*/ 155411 w 274681"/>
                <a:gd name="connsiteY17" fmla="*/ 419250 h 505992"/>
                <a:gd name="connsiteX18" fmla="*/ 159026 w 274681"/>
                <a:gd name="connsiteY18" fmla="*/ 408408 h 505992"/>
                <a:gd name="connsiteX19" fmla="*/ 166254 w 274681"/>
                <a:gd name="connsiteY19" fmla="*/ 397565 h 505992"/>
                <a:gd name="connsiteX20" fmla="*/ 169868 w 274681"/>
                <a:gd name="connsiteY20" fmla="*/ 386722 h 505992"/>
                <a:gd name="connsiteX21" fmla="*/ 184325 w 274681"/>
                <a:gd name="connsiteY21" fmla="*/ 372265 h 505992"/>
                <a:gd name="connsiteX22" fmla="*/ 195168 w 274681"/>
                <a:gd name="connsiteY22" fmla="*/ 339737 h 505992"/>
                <a:gd name="connsiteX23" fmla="*/ 198782 w 274681"/>
                <a:gd name="connsiteY23" fmla="*/ 328895 h 505992"/>
                <a:gd name="connsiteX24" fmla="*/ 206011 w 274681"/>
                <a:gd name="connsiteY24" fmla="*/ 318052 h 505992"/>
                <a:gd name="connsiteX25" fmla="*/ 216853 w 274681"/>
                <a:gd name="connsiteY25" fmla="*/ 296367 h 505992"/>
                <a:gd name="connsiteX26" fmla="*/ 224082 w 274681"/>
                <a:gd name="connsiteY26" fmla="*/ 274681 h 505992"/>
                <a:gd name="connsiteX27" fmla="*/ 227696 w 274681"/>
                <a:gd name="connsiteY27" fmla="*/ 263838 h 505992"/>
                <a:gd name="connsiteX28" fmla="*/ 231310 w 274681"/>
                <a:gd name="connsiteY28" fmla="*/ 252996 h 505992"/>
                <a:gd name="connsiteX29" fmla="*/ 238539 w 274681"/>
                <a:gd name="connsiteY29" fmla="*/ 224082 h 505992"/>
                <a:gd name="connsiteX30" fmla="*/ 245767 w 274681"/>
                <a:gd name="connsiteY30" fmla="*/ 195168 h 505992"/>
                <a:gd name="connsiteX31" fmla="*/ 249381 w 274681"/>
                <a:gd name="connsiteY31" fmla="*/ 180711 h 505992"/>
                <a:gd name="connsiteX32" fmla="*/ 267453 w 274681"/>
                <a:gd name="connsiteY32" fmla="*/ 126498 h 505992"/>
                <a:gd name="connsiteX33" fmla="*/ 271067 w 274681"/>
                <a:gd name="connsiteY33" fmla="*/ 115655 h 505992"/>
                <a:gd name="connsiteX34" fmla="*/ 274681 w 274681"/>
                <a:gd name="connsiteY34" fmla="*/ 104812 h 505992"/>
                <a:gd name="connsiteX35" fmla="*/ 271067 w 274681"/>
                <a:gd name="connsiteY35" fmla="*/ 32528 h 505992"/>
                <a:gd name="connsiteX36" fmla="*/ 252996 w 274681"/>
                <a:gd name="connsiteY36" fmla="*/ 14457 h 505992"/>
                <a:gd name="connsiteX37" fmla="*/ 234924 w 274681"/>
                <a:gd name="connsiteY37" fmla="*/ 0 h 505992"/>
                <a:gd name="connsiteX38" fmla="*/ 227696 w 274681"/>
                <a:gd name="connsiteY38" fmla="*/ 10842 h 505992"/>
                <a:gd name="connsiteX39" fmla="*/ 220468 w 274681"/>
                <a:gd name="connsiteY39" fmla="*/ 18071 h 505992"/>
                <a:gd name="connsiteX40" fmla="*/ 206011 w 274681"/>
                <a:gd name="connsiteY40" fmla="*/ 46985 h 505992"/>
                <a:gd name="connsiteX41" fmla="*/ 198782 w 274681"/>
                <a:gd name="connsiteY41" fmla="*/ 68670 h 505992"/>
                <a:gd name="connsiteX42" fmla="*/ 195168 w 274681"/>
                <a:gd name="connsiteY42" fmla="*/ 79513 h 505992"/>
                <a:gd name="connsiteX43" fmla="*/ 187939 w 274681"/>
                <a:gd name="connsiteY43" fmla="*/ 86741 h 505992"/>
                <a:gd name="connsiteX44" fmla="*/ 177097 w 274681"/>
                <a:gd name="connsiteY44" fmla="*/ 108427 h 505992"/>
                <a:gd name="connsiteX45" fmla="*/ 162640 w 274681"/>
                <a:gd name="connsiteY45" fmla="*/ 122884 h 505992"/>
                <a:gd name="connsiteX46" fmla="*/ 130112 w 274681"/>
                <a:gd name="connsiteY46" fmla="*/ 130112 h 505992"/>
                <a:gd name="connsiteX47" fmla="*/ 108426 w 274681"/>
                <a:gd name="connsiteY47" fmla="*/ 137340 h 505992"/>
                <a:gd name="connsiteX48" fmla="*/ 83127 w 274681"/>
                <a:gd name="connsiteY48" fmla="*/ 144569 h 505992"/>
                <a:gd name="connsiteX49" fmla="*/ 43370 w 274681"/>
                <a:gd name="connsiteY49" fmla="*/ 187940 h 505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74681" h="505992">
                  <a:moveTo>
                    <a:pt x="43370" y="187940"/>
                  </a:moveTo>
                  <a:lnTo>
                    <a:pt x="43370" y="187940"/>
                  </a:lnTo>
                  <a:cubicBezTo>
                    <a:pt x="44575" y="219263"/>
                    <a:pt x="46985" y="250563"/>
                    <a:pt x="46985" y="281910"/>
                  </a:cubicBezTo>
                  <a:cubicBezTo>
                    <a:pt x="46985" y="301223"/>
                    <a:pt x="45392" y="320530"/>
                    <a:pt x="43370" y="339737"/>
                  </a:cubicBezTo>
                  <a:cubicBezTo>
                    <a:pt x="42971" y="343526"/>
                    <a:pt x="42136" y="347605"/>
                    <a:pt x="39756" y="350580"/>
                  </a:cubicBezTo>
                  <a:cubicBezTo>
                    <a:pt x="37042" y="353972"/>
                    <a:pt x="32527" y="355399"/>
                    <a:pt x="28913" y="357808"/>
                  </a:cubicBezTo>
                  <a:cubicBezTo>
                    <a:pt x="19276" y="386723"/>
                    <a:pt x="33732" y="352989"/>
                    <a:pt x="14456" y="372265"/>
                  </a:cubicBezTo>
                  <a:cubicBezTo>
                    <a:pt x="11762" y="374959"/>
                    <a:pt x="12546" y="379700"/>
                    <a:pt x="10842" y="383108"/>
                  </a:cubicBezTo>
                  <a:cubicBezTo>
                    <a:pt x="-3171" y="411136"/>
                    <a:pt x="9085" y="377539"/>
                    <a:pt x="0" y="404793"/>
                  </a:cubicBezTo>
                  <a:cubicBezTo>
                    <a:pt x="808" y="411254"/>
                    <a:pt x="3486" y="448038"/>
                    <a:pt x="10842" y="455393"/>
                  </a:cubicBezTo>
                  <a:lnTo>
                    <a:pt x="18071" y="462621"/>
                  </a:lnTo>
                  <a:cubicBezTo>
                    <a:pt x="23243" y="478137"/>
                    <a:pt x="21313" y="483124"/>
                    <a:pt x="32528" y="491535"/>
                  </a:cubicBezTo>
                  <a:cubicBezTo>
                    <a:pt x="39478" y="496748"/>
                    <a:pt x="54213" y="505992"/>
                    <a:pt x="54213" y="505992"/>
                  </a:cubicBezTo>
                  <a:cubicBezTo>
                    <a:pt x="71079" y="504787"/>
                    <a:pt x="88192" y="505494"/>
                    <a:pt x="104812" y="502378"/>
                  </a:cubicBezTo>
                  <a:cubicBezTo>
                    <a:pt x="109626" y="501475"/>
                    <a:pt x="117145" y="486005"/>
                    <a:pt x="119269" y="484306"/>
                  </a:cubicBezTo>
                  <a:cubicBezTo>
                    <a:pt x="122244" y="481926"/>
                    <a:pt x="126498" y="481897"/>
                    <a:pt x="130112" y="480692"/>
                  </a:cubicBezTo>
                  <a:cubicBezTo>
                    <a:pt x="138418" y="455774"/>
                    <a:pt x="131952" y="464395"/>
                    <a:pt x="144569" y="451778"/>
                  </a:cubicBezTo>
                  <a:lnTo>
                    <a:pt x="155411" y="419250"/>
                  </a:lnTo>
                  <a:cubicBezTo>
                    <a:pt x="156616" y="415636"/>
                    <a:pt x="156913" y="411578"/>
                    <a:pt x="159026" y="408408"/>
                  </a:cubicBezTo>
                  <a:cubicBezTo>
                    <a:pt x="161435" y="404794"/>
                    <a:pt x="164312" y="401450"/>
                    <a:pt x="166254" y="397565"/>
                  </a:cubicBezTo>
                  <a:cubicBezTo>
                    <a:pt x="167958" y="394157"/>
                    <a:pt x="167654" y="389822"/>
                    <a:pt x="169868" y="386722"/>
                  </a:cubicBezTo>
                  <a:cubicBezTo>
                    <a:pt x="173829" y="381176"/>
                    <a:pt x="184325" y="372265"/>
                    <a:pt x="184325" y="372265"/>
                  </a:cubicBezTo>
                  <a:lnTo>
                    <a:pt x="195168" y="339737"/>
                  </a:lnTo>
                  <a:cubicBezTo>
                    <a:pt x="196373" y="336123"/>
                    <a:pt x="196669" y="332065"/>
                    <a:pt x="198782" y="328895"/>
                  </a:cubicBezTo>
                  <a:lnTo>
                    <a:pt x="206011" y="318052"/>
                  </a:lnTo>
                  <a:cubicBezTo>
                    <a:pt x="219189" y="278516"/>
                    <a:pt x="198174" y="338394"/>
                    <a:pt x="216853" y="296367"/>
                  </a:cubicBezTo>
                  <a:cubicBezTo>
                    <a:pt x="219948" y="289404"/>
                    <a:pt x="221672" y="281910"/>
                    <a:pt x="224082" y="274681"/>
                  </a:cubicBezTo>
                  <a:lnTo>
                    <a:pt x="227696" y="263838"/>
                  </a:lnTo>
                  <a:cubicBezTo>
                    <a:pt x="228901" y="260224"/>
                    <a:pt x="230563" y="256732"/>
                    <a:pt x="231310" y="252996"/>
                  </a:cubicBezTo>
                  <a:cubicBezTo>
                    <a:pt x="240154" y="208774"/>
                    <a:pt x="230201" y="254655"/>
                    <a:pt x="238539" y="224082"/>
                  </a:cubicBezTo>
                  <a:cubicBezTo>
                    <a:pt x="241153" y="214497"/>
                    <a:pt x="243358" y="204806"/>
                    <a:pt x="245767" y="195168"/>
                  </a:cubicBezTo>
                  <a:cubicBezTo>
                    <a:pt x="246972" y="190349"/>
                    <a:pt x="247810" y="185423"/>
                    <a:pt x="249381" y="180711"/>
                  </a:cubicBezTo>
                  <a:lnTo>
                    <a:pt x="267453" y="126498"/>
                  </a:lnTo>
                  <a:lnTo>
                    <a:pt x="271067" y="115655"/>
                  </a:lnTo>
                  <a:lnTo>
                    <a:pt x="274681" y="104812"/>
                  </a:lnTo>
                  <a:cubicBezTo>
                    <a:pt x="273476" y="80717"/>
                    <a:pt x="274187" y="56450"/>
                    <a:pt x="271067" y="32528"/>
                  </a:cubicBezTo>
                  <a:cubicBezTo>
                    <a:pt x="269804" y="22843"/>
                    <a:pt x="259078" y="19323"/>
                    <a:pt x="252996" y="14457"/>
                  </a:cubicBezTo>
                  <a:cubicBezTo>
                    <a:pt x="227254" y="-6137"/>
                    <a:pt x="268285" y="22239"/>
                    <a:pt x="234924" y="0"/>
                  </a:cubicBezTo>
                  <a:cubicBezTo>
                    <a:pt x="232515" y="3614"/>
                    <a:pt x="230409" y="7450"/>
                    <a:pt x="227696" y="10842"/>
                  </a:cubicBezTo>
                  <a:cubicBezTo>
                    <a:pt x="225567" y="13503"/>
                    <a:pt x="221992" y="15023"/>
                    <a:pt x="220468" y="18071"/>
                  </a:cubicBezTo>
                  <a:cubicBezTo>
                    <a:pt x="203856" y="51295"/>
                    <a:pt x="222341" y="30653"/>
                    <a:pt x="206011" y="46985"/>
                  </a:cubicBezTo>
                  <a:lnTo>
                    <a:pt x="198782" y="68670"/>
                  </a:lnTo>
                  <a:cubicBezTo>
                    <a:pt x="197577" y="72284"/>
                    <a:pt x="197862" y="76819"/>
                    <a:pt x="195168" y="79513"/>
                  </a:cubicBezTo>
                  <a:lnTo>
                    <a:pt x="187939" y="86741"/>
                  </a:lnTo>
                  <a:cubicBezTo>
                    <a:pt x="184441" y="97235"/>
                    <a:pt x="184739" y="99510"/>
                    <a:pt x="177097" y="108427"/>
                  </a:cubicBezTo>
                  <a:cubicBezTo>
                    <a:pt x="172662" y="113601"/>
                    <a:pt x="169323" y="121548"/>
                    <a:pt x="162640" y="122884"/>
                  </a:cubicBezTo>
                  <a:cubicBezTo>
                    <a:pt x="152322" y="124947"/>
                    <a:pt x="140320" y="127050"/>
                    <a:pt x="130112" y="130112"/>
                  </a:cubicBezTo>
                  <a:cubicBezTo>
                    <a:pt x="122814" y="132301"/>
                    <a:pt x="115655" y="134930"/>
                    <a:pt x="108426" y="137340"/>
                  </a:cubicBezTo>
                  <a:cubicBezTo>
                    <a:pt x="71976" y="149491"/>
                    <a:pt x="128526" y="130950"/>
                    <a:pt x="83127" y="144569"/>
                  </a:cubicBezTo>
                  <a:cubicBezTo>
                    <a:pt x="56492" y="152559"/>
                    <a:pt x="49996" y="180712"/>
                    <a:pt x="43370" y="187940"/>
                  </a:cubicBezTo>
                  <a:close/>
                </a:path>
              </a:pathLst>
            </a:cu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18902415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49F32-783B-5969-8B00-AE29F758F9EA}"/>
              </a:ext>
            </a:extLst>
          </p:cNvPr>
          <p:cNvSpPr>
            <a:spLocks noGrp="1"/>
          </p:cNvSpPr>
          <p:nvPr>
            <p:ph type="title"/>
          </p:nvPr>
        </p:nvSpPr>
        <p:spPr>
          <a:xfrm>
            <a:off x="838200" y="365125"/>
            <a:ext cx="4453647" cy="1325563"/>
          </a:xfrm>
        </p:spPr>
        <p:txBody>
          <a:bodyPr/>
          <a:lstStyle/>
          <a:p>
            <a:r>
              <a:rPr lang="en-US" dirty="0"/>
              <a:t>The simplest population model</a:t>
            </a:r>
          </a:p>
        </p:txBody>
      </p:sp>
      <p:sp>
        <p:nvSpPr>
          <p:cNvPr id="10" name="Rectangle 9">
            <a:extLst>
              <a:ext uri="{FF2B5EF4-FFF2-40B4-BE49-F238E27FC236}">
                <a16:creationId xmlns:a16="http://schemas.microsoft.com/office/drawing/2014/main" id="{BF02E913-B0C4-60C0-7132-F312D14CFBF0}"/>
              </a:ext>
            </a:extLst>
          </p:cNvPr>
          <p:cNvSpPr/>
          <p:nvPr/>
        </p:nvSpPr>
        <p:spPr>
          <a:xfrm>
            <a:off x="6692099" y="214008"/>
            <a:ext cx="5311833" cy="2031325"/>
          </a:xfrm>
          <a:prstGeom prst="rect">
            <a:avLst/>
          </a:prstGeom>
        </p:spPr>
        <p:txBody>
          <a:bodyPr wrap="square">
            <a:spAutoFit/>
          </a:bodyPr>
          <a:lstStyle/>
          <a:p>
            <a:pPr algn="ctr"/>
            <a:r>
              <a:rPr lang="en-US" dirty="0">
                <a:effectLst/>
                <a:latin typeface="Helvetica Light" panose="020B0403020202020204" pitchFamily="34" charset="0"/>
              </a:rPr>
              <a:t>1. Populations are divided into compartments</a:t>
            </a:r>
          </a:p>
          <a:p>
            <a:pPr algn="ctr"/>
            <a:r>
              <a:rPr lang="en-US" dirty="0">
                <a:effectLst/>
                <a:latin typeface="Helvetica Light" panose="020B0403020202020204" pitchFamily="34" charset="0"/>
              </a:rPr>
              <a:t>2.</a:t>
            </a:r>
            <a:r>
              <a:rPr lang="en-US" dirty="0">
                <a:latin typeface="Helvetica Light" panose="020B0403020202020204" pitchFamily="34" charset="0"/>
              </a:rPr>
              <a:t> Individuals within a compartment are homogenously mixed</a:t>
            </a:r>
            <a:r>
              <a:rPr lang="en-US" dirty="0">
                <a:effectLst/>
                <a:latin typeface="Helvetica Light" panose="020B0403020202020204" pitchFamily="34" charset="0"/>
              </a:rPr>
              <a:t> </a:t>
            </a:r>
          </a:p>
          <a:p>
            <a:pPr algn="ctr"/>
            <a:r>
              <a:rPr lang="en-US" b="1" dirty="0">
                <a:solidFill>
                  <a:srgbClr val="C00000"/>
                </a:solidFill>
                <a:latin typeface="Helvetica Light" panose="020B0403020202020204" pitchFamily="34" charset="0"/>
              </a:rPr>
              <a:t>3. </a:t>
            </a:r>
            <a:r>
              <a:rPr lang="en-US" b="1" dirty="0">
                <a:solidFill>
                  <a:srgbClr val="C00000"/>
                </a:solidFill>
                <a:effectLst/>
                <a:latin typeface="Helvetica Light" panose="020B0403020202020204" pitchFamily="34" charset="0"/>
              </a:rPr>
              <a:t>Compartments and transition rates are </a:t>
            </a:r>
          </a:p>
          <a:p>
            <a:pPr algn="ctr"/>
            <a:r>
              <a:rPr lang="en-US" b="1" dirty="0">
                <a:solidFill>
                  <a:srgbClr val="C00000"/>
                </a:solidFill>
                <a:effectLst/>
                <a:latin typeface="Helvetica Light" panose="020B0403020202020204" pitchFamily="34" charset="0"/>
              </a:rPr>
              <a:t>determined by biological systems</a:t>
            </a:r>
          </a:p>
          <a:p>
            <a:pPr algn="ctr"/>
            <a:r>
              <a:rPr lang="en-US" dirty="0">
                <a:solidFill>
                  <a:srgbClr val="000000"/>
                </a:solidFill>
                <a:effectLst/>
                <a:latin typeface="Helvetica Light" panose="020B0403020202020204" pitchFamily="34" charset="0"/>
              </a:rPr>
              <a:t>4. Rates of transferring between compartments </a:t>
            </a:r>
          </a:p>
          <a:p>
            <a:pPr algn="ctr"/>
            <a:r>
              <a:rPr lang="en-US" dirty="0">
                <a:solidFill>
                  <a:srgbClr val="000000"/>
                </a:solidFill>
                <a:effectLst/>
                <a:latin typeface="Helvetica Light" panose="020B0403020202020204" pitchFamily="34" charset="0"/>
              </a:rPr>
              <a:t>are expressed mathematically </a:t>
            </a:r>
          </a:p>
        </p:txBody>
      </p:sp>
      <p:sp>
        <p:nvSpPr>
          <p:cNvPr id="6" name="Rectangle 5">
            <a:extLst>
              <a:ext uri="{FF2B5EF4-FFF2-40B4-BE49-F238E27FC236}">
                <a16:creationId xmlns:a16="http://schemas.microsoft.com/office/drawing/2014/main" id="{1E6F316D-3950-FB2C-A984-A0A559147C33}"/>
              </a:ext>
            </a:extLst>
          </p:cNvPr>
          <p:cNvSpPr/>
          <p:nvPr/>
        </p:nvSpPr>
        <p:spPr>
          <a:xfrm>
            <a:off x="1176094" y="5161200"/>
            <a:ext cx="5025735" cy="430887"/>
          </a:xfrm>
          <a:prstGeom prst="rect">
            <a:avLst/>
          </a:prstGeom>
        </p:spPr>
        <p:txBody>
          <a:bodyPr wrap="none">
            <a:spAutoFit/>
          </a:bodyPr>
          <a:lstStyle/>
          <a:p>
            <a:pPr algn="ctr"/>
            <a:r>
              <a:rPr lang="en-US" sz="2200" b="1" dirty="0">
                <a:solidFill>
                  <a:srgbClr val="0365C0"/>
                </a:solidFill>
                <a:effectLst/>
                <a:latin typeface="Helvetica" pitchFamily="2" charset="0"/>
              </a:rPr>
              <a:t>How does the population </a:t>
            </a:r>
            <a:r>
              <a:rPr lang="en-US" sz="2200" b="1" dirty="0">
                <a:solidFill>
                  <a:srgbClr val="0365C0"/>
                </a:solidFill>
                <a:latin typeface="Helvetica" pitchFamily="2" charset="0"/>
              </a:rPr>
              <a:t>de</a:t>
            </a:r>
            <a:r>
              <a:rPr lang="en-US" sz="2200" b="1" dirty="0">
                <a:solidFill>
                  <a:srgbClr val="0365C0"/>
                </a:solidFill>
                <a:effectLst/>
                <a:latin typeface="Helvetica" pitchFamily="2" charset="0"/>
              </a:rPr>
              <a:t>crease?</a:t>
            </a:r>
            <a:endParaRPr lang="en-US" sz="2200" dirty="0">
              <a:solidFill>
                <a:srgbClr val="0365C0"/>
              </a:solidFill>
              <a:effectLst/>
              <a:latin typeface="Helvetica" pitchFamily="2" charset="0"/>
            </a:endParaRPr>
          </a:p>
        </p:txBody>
      </p:sp>
      <p:cxnSp>
        <p:nvCxnSpPr>
          <p:cNvPr id="14" name="Curved Connector 13">
            <a:extLst>
              <a:ext uri="{FF2B5EF4-FFF2-40B4-BE49-F238E27FC236}">
                <a16:creationId xmlns:a16="http://schemas.microsoft.com/office/drawing/2014/main" id="{0E34D694-13C0-0D2C-B68A-ABC3316106B2}"/>
              </a:ext>
            </a:extLst>
          </p:cNvPr>
          <p:cNvCxnSpPr>
            <a:cxnSpLocks/>
          </p:cNvCxnSpPr>
          <p:nvPr/>
        </p:nvCxnSpPr>
        <p:spPr>
          <a:xfrm rot="16200000" flipH="1" flipV="1">
            <a:off x="2544700" y="2499943"/>
            <a:ext cx="1049928" cy="1238597"/>
          </a:xfrm>
          <a:prstGeom prst="curvedConnector4">
            <a:avLst>
              <a:gd name="adj1" fmla="val -50275"/>
              <a:gd name="adj2" fmla="val 145302"/>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7FE928D9-8E66-40A8-801F-EED207ED0A68}"/>
              </a:ext>
            </a:extLst>
          </p:cNvPr>
          <p:cNvSpPr/>
          <p:nvPr/>
        </p:nvSpPr>
        <p:spPr>
          <a:xfrm>
            <a:off x="1021245" y="2151932"/>
            <a:ext cx="970138" cy="430887"/>
          </a:xfrm>
          <a:prstGeom prst="rect">
            <a:avLst/>
          </a:prstGeom>
        </p:spPr>
        <p:txBody>
          <a:bodyPr wrap="none">
            <a:spAutoFit/>
          </a:bodyPr>
          <a:lstStyle/>
          <a:p>
            <a:pPr algn="ctr"/>
            <a:r>
              <a:rPr lang="en-US" sz="2200" b="1" dirty="0">
                <a:effectLst/>
                <a:latin typeface="Helvetica" pitchFamily="2" charset="0"/>
              </a:rPr>
              <a:t>births</a:t>
            </a:r>
            <a:endParaRPr lang="en-US" sz="2200" dirty="0">
              <a:effectLst/>
              <a:latin typeface="Helvetica" pitchFamily="2" charset="0"/>
            </a:endParaRPr>
          </a:p>
        </p:txBody>
      </p:sp>
      <p:sp>
        <p:nvSpPr>
          <p:cNvPr id="16" name="Rectangle 15">
            <a:extLst>
              <a:ext uri="{FF2B5EF4-FFF2-40B4-BE49-F238E27FC236}">
                <a16:creationId xmlns:a16="http://schemas.microsoft.com/office/drawing/2014/main" id="{ECF0478A-A3A3-A96A-3A0D-B568F398EC9D}"/>
              </a:ext>
            </a:extLst>
          </p:cNvPr>
          <p:cNvSpPr/>
          <p:nvPr/>
        </p:nvSpPr>
        <p:spPr>
          <a:xfrm>
            <a:off x="2450366" y="2610702"/>
            <a:ext cx="2477193" cy="2099855"/>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Helvetica" pitchFamily="2" charset="0"/>
              </a:rPr>
              <a:t>Madagascar</a:t>
            </a:r>
          </a:p>
          <a:p>
            <a:pPr algn="ctr"/>
            <a:r>
              <a:rPr lang="en-US" sz="3200" dirty="0">
                <a:latin typeface="Helvetica" pitchFamily="2" charset="0"/>
              </a:rPr>
              <a:t>(N)</a:t>
            </a:r>
          </a:p>
        </p:txBody>
      </p:sp>
      <p:grpSp>
        <p:nvGrpSpPr>
          <p:cNvPr id="17" name="Group 16">
            <a:extLst>
              <a:ext uri="{FF2B5EF4-FFF2-40B4-BE49-F238E27FC236}">
                <a16:creationId xmlns:a16="http://schemas.microsoft.com/office/drawing/2014/main" id="{C06D64A5-EB90-49CE-F5C7-4E0CDED1B10E}"/>
              </a:ext>
            </a:extLst>
          </p:cNvPr>
          <p:cNvGrpSpPr/>
          <p:nvPr/>
        </p:nvGrpSpPr>
        <p:grpSpPr>
          <a:xfrm>
            <a:off x="8379761" y="2844393"/>
            <a:ext cx="2723745" cy="2705673"/>
            <a:chOff x="1122122" y="2071419"/>
            <a:chExt cx="2890433" cy="3011819"/>
          </a:xfrm>
        </p:grpSpPr>
        <p:pic>
          <p:nvPicPr>
            <p:cNvPr id="18" name="Picture 17">
              <a:extLst>
                <a:ext uri="{FF2B5EF4-FFF2-40B4-BE49-F238E27FC236}">
                  <a16:creationId xmlns:a16="http://schemas.microsoft.com/office/drawing/2014/main" id="{91D83645-5946-BF80-56A4-59F281CE3DF0}"/>
                </a:ext>
              </a:extLst>
            </p:cNvPr>
            <p:cNvPicPr>
              <a:picLocks noChangeAspect="1"/>
            </p:cNvPicPr>
            <p:nvPr/>
          </p:nvPicPr>
          <p:blipFill rotWithShape="1">
            <a:blip r:embed="rId3"/>
            <a:srcRect l="8092" t="11035" r="10983"/>
            <a:stretch/>
          </p:blipFill>
          <p:spPr>
            <a:xfrm>
              <a:off x="1122122" y="2071419"/>
              <a:ext cx="2890433" cy="3011819"/>
            </a:xfrm>
            <a:prstGeom prst="rect">
              <a:avLst/>
            </a:prstGeom>
          </p:spPr>
        </p:pic>
        <p:sp>
          <p:nvSpPr>
            <p:cNvPr id="19" name="Freeform 18">
              <a:extLst>
                <a:ext uri="{FF2B5EF4-FFF2-40B4-BE49-F238E27FC236}">
                  <a16:creationId xmlns:a16="http://schemas.microsoft.com/office/drawing/2014/main" id="{2C6DBB46-FF9E-C3CD-ADB4-F540156682FC}"/>
                </a:ext>
              </a:extLst>
            </p:cNvPr>
            <p:cNvSpPr/>
            <p:nvPr/>
          </p:nvSpPr>
          <p:spPr>
            <a:xfrm>
              <a:off x="3459304" y="3968424"/>
              <a:ext cx="274681" cy="505992"/>
            </a:xfrm>
            <a:custGeom>
              <a:avLst/>
              <a:gdLst>
                <a:gd name="connsiteX0" fmla="*/ 43370 w 274681"/>
                <a:gd name="connsiteY0" fmla="*/ 187940 h 505992"/>
                <a:gd name="connsiteX1" fmla="*/ 43370 w 274681"/>
                <a:gd name="connsiteY1" fmla="*/ 187940 h 505992"/>
                <a:gd name="connsiteX2" fmla="*/ 46985 w 274681"/>
                <a:gd name="connsiteY2" fmla="*/ 281910 h 505992"/>
                <a:gd name="connsiteX3" fmla="*/ 43370 w 274681"/>
                <a:gd name="connsiteY3" fmla="*/ 339737 h 505992"/>
                <a:gd name="connsiteX4" fmla="*/ 39756 w 274681"/>
                <a:gd name="connsiteY4" fmla="*/ 350580 h 505992"/>
                <a:gd name="connsiteX5" fmla="*/ 28913 w 274681"/>
                <a:gd name="connsiteY5" fmla="*/ 357808 h 505992"/>
                <a:gd name="connsiteX6" fmla="*/ 14456 w 274681"/>
                <a:gd name="connsiteY6" fmla="*/ 372265 h 505992"/>
                <a:gd name="connsiteX7" fmla="*/ 10842 w 274681"/>
                <a:gd name="connsiteY7" fmla="*/ 383108 h 505992"/>
                <a:gd name="connsiteX8" fmla="*/ 0 w 274681"/>
                <a:gd name="connsiteY8" fmla="*/ 404793 h 505992"/>
                <a:gd name="connsiteX9" fmla="*/ 10842 w 274681"/>
                <a:gd name="connsiteY9" fmla="*/ 455393 h 505992"/>
                <a:gd name="connsiteX10" fmla="*/ 18071 w 274681"/>
                <a:gd name="connsiteY10" fmla="*/ 462621 h 505992"/>
                <a:gd name="connsiteX11" fmla="*/ 32528 w 274681"/>
                <a:gd name="connsiteY11" fmla="*/ 491535 h 505992"/>
                <a:gd name="connsiteX12" fmla="*/ 54213 w 274681"/>
                <a:gd name="connsiteY12" fmla="*/ 505992 h 505992"/>
                <a:gd name="connsiteX13" fmla="*/ 104812 w 274681"/>
                <a:gd name="connsiteY13" fmla="*/ 502378 h 505992"/>
                <a:gd name="connsiteX14" fmla="*/ 119269 w 274681"/>
                <a:gd name="connsiteY14" fmla="*/ 484306 h 505992"/>
                <a:gd name="connsiteX15" fmla="*/ 130112 w 274681"/>
                <a:gd name="connsiteY15" fmla="*/ 480692 h 505992"/>
                <a:gd name="connsiteX16" fmla="*/ 144569 w 274681"/>
                <a:gd name="connsiteY16" fmla="*/ 451778 h 505992"/>
                <a:gd name="connsiteX17" fmla="*/ 155411 w 274681"/>
                <a:gd name="connsiteY17" fmla="*/ 419250 h 505992"/>
                <a:gd name="connsiteX18" fmla="*/ 159026 w 274681"/>
                <a:gd name="connsiteY18" fmla="*/ 408408 h 505992"/>
                <a:gd name="connsiteX19" fmla="*/ 166254 w 274681"/>
                <a:gd name="connsiteY19" fmla="*/ 397565 h 505992"/>
                <a:gd name="connsiteX20" fmla="*/ 169868 w 274681"/>
                <a:gd name="connsiteY20" fmla="*/ 386722 h 505992"/>
                <a:gd name="connsiteX21" fmla="*/ 184325 w 274681"/>
                <a:gd name="connsiteY21" fmla="*/ 372265 h 505992"/>
                <a:gd name="connsiteX22" fmla="*/ 195168 w 274681"/>
                <a:gd name="connsiteY22" fmla="*/ 339737 h 505992"/>
                <a:gd name="connsiteX23" fmla="*/ 198782 w 274681"/>
                <a:gd name="connsiteY23" fmla="*/ 328895 h 505992"/>
                <a:gd name="connsiteX24" fmla="*/ 206011 w 274681"/>
                <a:gd name="connsiteY24" fmla="*/ 318052 h 505992"/>
                <a:gd name="connsiteX25" fmla="*/ 216853 w 274681"/>
                <a:gd name="connsiteY25" fmla="*/ 296367 h 505992"/>
                <a:gd name="connsiteX26" fmla="*/ 224082 w 274681"/>
                <a:gd name="connsiteY26" fmla="*/ 274681 h 505992"/>
                <a:gd name="connsiteX27" fmla="*/ 227696 w 274681"/>
                <a:gd name="connsiteY27" fmla="*/ 263838 h 505992"/>
                <a:gd name="connsiteX28" fmla="*/ 231310 w 274681"/>
                <a:gd name="connsiteY28" fmla="*/ 252996 h 505992"/>
                <a:gd name="connsiteX29" fmla="*/ 238539 w 274681"/>
                <a:gd name="connsiteY29" fmla="*/ 224082 h 505992"/>
                <a:gd name="connsiteX30" fmla="*/ 245767 w 274681"/>
                <a:gd name="connsiteY30" fmla="*/ 195168 h 505992"/>
                <a:gd name="connsiteX31" fmla="*/ 249381 w 274681"/>
                <a:gd name="connsiteY31" fmla="*/ 180711 h 505992"/>
                <a:gd name="connsiteX32" fmla="*/ 267453 w 274681"/>
                <a:gd name="connsiteY32" fmla="*/ 126498 h 505992"/>
                <a:gd name="connsiteX33" fmla="*/ 271067 w 274681"/>
                <a:gd name="connsiteY33" fmla="*/ 115655 h 505992"/>
                <a:gd name="connsiteX34" fmla="*/ 274681 w 274681"/>
                <a:gd name="connsiteY34" fmla="*/ 104812 h 505992"/>
                <a:gd name="connsiteX35" fmla="*/ 271067 w 274681"/>
                <a:gd name="connsiteY35" fmla="*/ 32528 h 505992"/>
                <a:gd name="connsiteX36" fmla="*/ 252996 w 274681"/>
                <a:gd name="connsiteY36" fmla="*/ 14457 h 505992"/>
                <a:gd name="connsiteX37" fmla="*/ 234924 w 274681"/>
                <a:gd name="connsiteY37" fmla="*/ 0 h 505992"/>
                <a:gd name="connsiteX38" fmla="*/ 227696 w 274681"/>
                <a:gd name="connsiteY38" fmla="*/ 10842 h 505992"/>
                <a:gd name="connsiteX39" fmla="*/ 220468 w 274681"/>
                <a:gd name="connsiteY39" fmla="*/ 18071 h 505992"/>
                <a:gd name="connsiteX40" fmla="*/ 206011 w 274681"/>
                <a:gd name="connsiteY40" fmla="*/ 46985 h 505992"/>
                <a:gd name="connsiteX41" fmla="*/ 198782 w 274681"/>
                <a:gd name="connsiteY41" fmla="*/ 68670 h 505992"/>
                <a:gd name="connsiteX42" fmla="*/ 195168 w 274681"/>
                <a:gd name="connsiteY42" fmla="*/ 79513 h 505992"/>
                <a:gd name="connsiteX43" fmla="*/ 187939 w 274681"/>
                <a:gd name="connsiteY43" fmla="*/ 86741 h 505992"/>
                <a:gd name="connsiteX44" fmla="*/ 177097 w 274681"/>
                <a:gd name="connsiteY44" fmla="*/ 108427 h 505992"/>
                <a:gd name="connsiteX45" fmla="*/ 162640 w 274681"/>
                <a:gd name="connsiteY45" fmla="*/ 122884 h 505992"/>
                <a:gd name="connsiteX46" fmla="*/ 130112 w 274681"/>
                <a:gd name="connsiteY46" fmla="*/ 130112 h 505992"/>
                <a:gd name="connsiteX47" fmla="*/ 108426 w 274681"/>
                <a:gd name="connsiteY47" fmla="*/ 137340 h 505992"/>
                <a:gd name="connsiteX48" fmla="*/ 83127 w 274681"/>
                <a:gd name="connsiteY48" fmla="*/ 144569 h 505992"/>
                <a:gd name="connsiteX49" fmla="*/ 43370 w 274681"/>
                <a:gd name="connsiteY49" fmla="*/ 187940 h 505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74681" h="505992">
                  <a:moveTo>
                    <a:pt x="43370" y="187940"/>
                  </a:moveTo>
                  <a:lnTo>
                    <a:pt x="43370" y="187940"/>
                  </a:lnTo>
                  <a:cubicBezTo>
                    <a:pt x="44575" y="219263"/>
                    <a:pt x="46985" y="250563"/>
                    <a:pt x="46985" y="281910"/>
                  </a:cubicBezTo>
                  <a:cubicBezTo>
                    <a:pt x="46985" y="301223"/>
                    <a:pt x="45392" y="320530"/>
                    <a:pt x="43370" y="339737"/>
                  </a:cubicBezTo>
                  <a:cubicBezTo>
                    <a:pt x="42971" y="343526"/>
                    <a:pt x="42136" y="347605"/>
                    <a:pt x="39756" y="350580"/>
                  </a:cubicBezTo>
                  <a:cubicBezTo>
                    <a:pt x="37042" y="353972"/>
                    <a:pt x="32527" y="355399"/>
                    <a:pt x="28913" y="357808"/>
                  </a:cubicBezTo>
                  <a:cubicBezTo>
                    <a:pt x="19276" y="386723"/>
                    <a:pt x="33732" y="352989"/>
                    <a:pt x="14456" y="372265"/>
                  </a:cubicBezTo>
                  <a:cubicBezTo>
                    <a:pt x="11762" y="374959"/>
                    <a:pt x="12546" y="379700"/>
                    <a:pt x="10842" y="383108"/>
                  </a:cubicBezTo>
                  <a:cubicBezTo>
                    <a:pt x="-3171" y="411136"/>
                    <a:pt x="9085" y="377539"/>
                    <a:pt x="0" y="404793"/>
                  </a:cubicBezTo>
                  <a:cubicBezTo>
                    <a:pt x="808" y="411254"/>
                    <a:pt x="3486" y="448038"/>
                    <a:pt x="10842" y="455393"/>
                  </a:cubicBezTo>
                  <a:lnTo>
                    <a:pt x="18071" y="462621"/>
                  </a:lnTo>
                  <a:cubicBezTo>
                    <a:pt x="23243" y="478137"/>
                    <a:pt x="21313" y="483124"/>
                    <a:pt x="32528" y="491535"/>
                  </a:cubicBezTo>
                  <a:cubicBezTo>
                    <a:pt x="39478" y="496748"/>
                    <a:pt x="54213" y="505992"/>
                    <a:pt x="54213" y="505992"/>
                  </a:cubicBezTo>
                  <a:cubicBezTo>
                    <a:pt x="71079" y="504787"/>
                    <a:pt x="88192" y="505494"/>
                    <a:pt x="104812" y="502378"/>
                  </a:cubicBezTo>
                  <a:cubicBezTo>
                    <a:pt x="109626" y="501475"/>
                    <a:pt x="117145" y="486005"/>
                    <a:pt x="119269" y="484306"/>
                  </a:cubicBezTo>
                  <a:cubicBezTo>
                    <a:pt x="122244" y="481926"/>
                    <a:pt x="126498" y="481897"/>
                    <a:pt x="130112" y="480692"/>
                  </a:cubicBezTo>
                  <a:cubicBezTo>
                    <a:pt x="138418" y="455774"/>
                    <a:pt x="131952" y="464395"/>
                    <a:pt x="144569" y="451778"/>
                  </a:cubicBezTo>
                  <a:lnTo>
                    <a:pt x="155411" y="419250"/>
                  </a:lnTo>
                  <a:cubicBezTo>
                    <a:pt x="156616" y="415636"/>
                    <a:pt x="156913" y="411578"/>
                    <a:pt x="159026" y="408408"/>
                  </a:cubicBezTo>
                  <a:cubicBezTo>
                    <a:pt x="161435" y="404794"/>
                    <a:pt x="164312" y="401450"/>
                    <a:pt x="166254" y="397565"/>
                  </a:cubicBezTo>
                  <a:cubicBezTo>
                    <a:pt x="167958" y="394157"/>
                    <a:pt x="167654" y="389822"/>
                    <a:pt x="169868" y="386722"/>
                  </a:cubicBezTo>
                  <a:cubicBezTo>
                    <a:pt x="173829" y="381176"/>
                    <a:pt x="184325" y="372265"/>
                    <a:pt x="184325" y="372265"/>
                  </a:cubicBezTo>
                  <a:lnTo>
                    <a:pt x="195168" y="339737"/>
                  </a:lnTo>
                  <a:cubicBezTo>
                    <a:pt x="196373" y="336123"/>
                    <a:pt x="196669" y="332065"/>
                    <a:pt x="198782" y="328895"/>
                  </a:cubicBezTo>
                  <a:lnTo>
                    <a:pt x="206011" y="318052"/>
                  </a:lnTo>
                  <a:cubicBezTo>
                    <a:pt x="219189" y="278516"/>
                    <a:pt x="198174" y="338394"/>
                    <a:pt x="216853" y="296367"/>
                  </a:cubicBezTo>
                  <a:cubicBezTo>
                    <a:pt x="219948" y="289404"/>
                    <a:pt x="221672" y="281910"/>
                    <a:pt x="224082" y="274681"/>
                  </a:cubicBezTo>
                  <a:lnTo>
                    <a:pt x="227696" y="263838"/>
                  </a:lnTo>
                  <a:cubicBezTo>
                    <a:pt x="228901" y="260224"/>
                    <a:pt x="230563" y="256732"/>
                    <a:pt x="231310" y="252996"/>
                  </a:cubicBezTo>
                  <a:cubicBezTo>
                    <a:pt x="240154" y="208774"/>
                    <a:pt x="230201" y="254655"/>
                    <a:pt x="238539" y="224082"/>
                  </a:cubicBezTo>
                  <a:cubicBezTo>
                    <a:pt x="241153" y="214497"/>
                    <a:pt x="243358" y="204806"/>
                    <a:pt x="245767" y="195168"/>
                  </a:cubicBezTo>
                  <a:cubicBezTo>
                    <a:pt x="246972" y="190349"/>
                    <a:pt x="247810" y="185423"/>
                    <a:pt x="249381" y="180711"/>
                  </a:cubicBezTo>
                  <a:lnTo>
                    <a:pt x="267453" y="126498"/>
                  </a:lnTo>
                  <a:lnTo>
                    <a:pt x="271067" y="115655"/>
                  </a:lnTo>
                  <a:lnTo>
                    <a:pt x="274681" y="104812"/>
                  </a:lnTo>
                  <a:cubicBezTo>
                    <a:pt x="273476" y="80717"/>
                    <a:pt x="274187" y="56450"/>
                    <a:pt x="271067" y="32528"/>
                  </a:cubicBezTo>
                  <a:cubicBezTo>
                    <a:pt x="269804" y="22843"/>
                    <a:pt x="259078" y="19323"/>
                    <a:pt x="252996" y="14457"/>
                  </a:cubicBezTo>
                  <a:cubicBezTo>
                    <a:pt x="227254" y="-6137"/>
                    <a:pt x="268285" y="22239"/>
                    <a:pt x="234924" y="0"/>
                  </a:cubicBezTo>
                  <a:cubicBezTo>
                    <a:pt x="232515" y="3614"/>
                    <a:pt x="230409" y="7450"/>
                    <a:pt x="227696" y="10842"/>
                  </a:cubicBezTo>
                  <a:cubicBezTo>
                    <a:pt x="225567" y="13503"/>
                    <a:pt x="221992" y="15023"/>
                    <a:pt x="220468" y="18071"/>
                  </a:cubicBezTo>
                  <a:cubicBezTo>
                    <a:pt x="203856" y="51295"/>
                    <a:pt x="222341" y="30653"/>
                    <a:pt x="206011" y="46985"/>
                  </a:cubicBezTo>
                  <a:lnTo>
                    <a:pt x="198782" y="68670"/>
                  </a:lnTo>
                  <a:cubicBezTo>
                    <a:pt x="197577" y="72284"/>
                    <a:pt x="197862" y="76819"/>
                    <a:pt x="195168" y="79513"/>
                  </a:cubicBezTo>
                  <a:lnTo>
                    <a:pt x="187939" y="86741"/>
                  </a:lnTo>
                  <a:cubicBezTo>
                    <a:pt x="184441" y="97235"/>
                    <a:pt x="184739" y="99510"/>
                    <a:pt x="177097" y="108427"/>
                  </a:cubicBezTo>
                  <a:cubicBezTo>
                    <a:pt x="172662" y="113601"/>
                    <a:pt x="169323" y="121548"/>
                    <a:pt x="162640" y="122884"/>
                  </a:cubicBezTo>
                  <a:cubicBezTo>
                    <a:pt x="152322" y="124947"/>
                    <a:pt x="140320" y="127050"/>
                    <a:pt x="130112" y="130112"/>
                  </a:cubicBezTo>
                  <a:cubicBezTo>
                    <a:pt x="122814" y="132301"/>
                    <a:pt x="115655" y="134930"/>
                    <a:pt x="108426" y="137340"/>
                  </a:cubicBezTo>
                  <a:cubicBezTo>
                    <a:pt x="71976" y="149491"/>
                    <a:pt x="128526" y="130950"/>
                    <a:pt x="83127" y="144569"/>
                  </a:cubicBezTo>
                  <a:cubicBezTo>
                    <a:pt x="56492" y="152559"/>
                    <a:pt x="49996" y="180712"/>
                    <a:pt x="43370" y="187940"/>
                  </a:cubicBezTo>
                  <a:close/>
                </a:path>
              </a:pathLst>
            </a:cu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172153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1C28E3-AD6C-7BD7-8DF9-4AEA0C05C83D}"/>
              </a:ext>
            </a:extLst>
          </p:cNvPr>
          <p:cNvSpPr>
            <a:spLocks noGrp="1"/>
          </p:cNvSpPr>
          <p:nvPr>
            <p:ph type="title"/>
          </p:nvPr>
        </p:nvSpPr>
        <p:spPr/>
        <p:txBody>
          <a:bodyPr/>
          <a:lstStyle/>
          <a:p>
            <a:r>
              <a:rPr lang="en-US" dirty="0"/>
              <a:t>Where are we headed?</a:t>
            </a:r>
          </a:p>
        </p:txBody>
      </p:sp>
      <p:pic>
        <p:nvPicPr>
          <p:cNvPr id="5" name="Content Placeholder 4">
            <a:extLst>
              <a:ext uri="{FF2B5EF4-FFF2-40B4-BE49-F238E27FC236}">
                <a16:creationId xmlns:a16="http://schemas.microsoft.com/office/drawing/2014/main" id="{81FA976E-8D2D-DF2B-DD55-E529ADDD3A0E}"/>
              </a:ext>
            </a:extLst>
          </p:cNvPr>
          <p:cNvPicPr>
            <a:picLocks noGrp="1" noChangeAspect="1"/>
          </p:cNvPicPr>
          <p:nvPr>
            <p:ph idx="1"/>
          </p:nvPr>
        </p:nvPicPr>
        <p:blipFill>
          <a:blip r:embed="rId2"/>
          <a:stretch>
            <a:fillRect/>
          </a:stretch>
        </p:blipFill>
        <p:spPr>
          <a:xfrm>
            <a:off x="2382252" y="1431441"/>
            <a:ext cx="7652475" cy="5113739"/>
          </a:xfrm>
        </p:spPr>
      </p:pic>
      <p:sp>
        <p:nvSpPr>
          <p:cNvPr id="3" name="Rectangle 2">
            <a:extLst>
              <a:ext uri="{FF2B5EF4-FFF2-40B4-BE49-F238E27FC236}">
                <a16:creationId xmlns:a16="http://schemas.microsoft.com/office/drawing/2014/main" id="{83F621BC-88D3-CE62-955F-02D43F1C09C6}"/>
              </a:ext>
            </a:extLst>
          </p:cNvPr>
          <p:cNvSpPr/>
          <p:nvPr/>
        </p:nvSpPr>
        <p:spPr>
          <a:xfrm>
            <a:off x="2478504" y="1925053"/>
            <a:ext cx="7427496" cy="1503947"/>
          </a:xfrm>
          <a:prstGeom prst="rect">
            <a:avLst/>
          </a:prstGeom>
          <a:solidFill>
            <a:schemeClr val="tx1">
              <a:lumMod val="65000"/>
              <a:lumOff val="35000"/>
              <a:alpha val="5556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BF8E3013-F53F-40BB-7F98-5B9C66C8794F}"/>
              </a:ext>
            </a:extLst>
          </p:cNvPr>
          <p:cNvSpPr/>
          <p:nvPr/>
        </p:nvSpPr>
        <p:spPr>
          <a:xfrm>
            <a:off x="2478505" y="3453064"/>
            <a:ext cx="4884822" cy="589548"/>
          </a:xfrm>
          <a:prstGeom prst="rect">
            <a:avLst/>
          </a:prstGeom>
          <a:solidFill>
            <a:schemeClr val="tx1">
              <a:lumMod val="65000"/>
              <a:lumOff val="35000"/>
              <a:alpha val="5556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F320AB68-0B0D-8181-52EE-88BF61450024}"/>
              </a:ext>
            </a:extLst>
          </p:cNvPr>
          <p:cNvSpPr/>
          <p:nvPr/>
        </p:nvSpPr>
        <p:spPr>
          <a:xfrm>
            <a:off x="4800601" y="5229927"/>
            <a:ext cx="5081336" cy="589548"/>
          </a:xfrm>
          <a:prstGeom prst="rect">
            <a:avLst/>
          </a:prstGeom>
          <a:solidFill>
            <a:schemeClr val="accent2">
              <a:alpha val="5556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7931482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49F32-783B-5969-8B00-AE29F758F9EA}"/>
              </a:ext>
            </a:extLst>
          </p:cNvPr>
          <p:cNvSpPr>
            <a:spLocks noGrp="1"/>
          </p:cNvSpPr>
          <p:nvPr>
            <p:ph type="title"/>
          </p:nvPr>
        </p:nvSpPr>
        <p:spPr>
          <a:xfrm>
            <a:off x="838200" y="365125"/>
            <a:ext cx="4453647" cy="1325563"/>
          </a:xfrm>
        </p:spPr>
        <p:txBody>
          <a:bodyPr/>
          <a:lstStyle/>
          <a:p>
            <a:r>
              <a:rPr lang="en-US" dirty="0"/>
              <a:t>The simplest population model</a:t>
            </a:r>
          </a:p>
        </p:txBody>
      </p:sp>
      <p:sp>
        <p:nvSpPr>
          <p:cNvPr id="10" name="Rectangle 9">
            <a:extLst>
              <a:ext uri="{FF2B5EF4-FFF2-40B4-BE49-F238E27FC236}">
                <a16:creationId xmlns:a16="http://schemas.microsoft.com/office/drawing/2014/main" id="{BF02E913-B0C4-60C0-7132-F312D14CFBF0}"/>
              </a:ext>
            </a:extLst>
          </p:cNvPr>
          <p:cNvSpPr/>
          <p:nvPr/>
        </p:nvSpPr>
        <p:spPr>
          <a:xfrm>
            <a:off x="6692099" y="214008"/>
            <a:ext cx="5311833" cy="2031325"/>
          </a:xfrm>
          <a:prstGeom prst="rect">
            <a:avLst/>
          </a:prstGeom>
        </p:spPr>
        <p:txBody>
          <a:bodyPr wrap="square">
            <a:spAutoFit/>
          </a:bodyPr>
          <a:lstStyle/>
          <a:p>
            <a:pPr algn="ctr"/>
            <a:r>
              <a:rPr lang="en-US" dirty="0">
                <a:effectLst/>
                <a:latin typeface="Helvetica Light" panose="020B0403020202020204" pitchFamily="34" charset="0"/>
              </a:rPr>
              <a:t>1. Populations are divided into compartments</a:t>
            </a:r>
          </a:p>
          <a:p>
            <a:pPr algn="ctr"/>
            <a:r>
              <a:rPr lang="en-US" dirty="0">
                <a:effectLst/>
                <a:latin typeface="Helvetica Light" panose="020B0403020202020204" pitchFamily="34" charset="0"/>
              </a:rPr>
              <a:t>2.</a:t>
            </a:r>
            <a:r>
              <a:rPr lang="en-US" dirty="0">
                <a:latin typeface="Helvetica Light" panose="020B0403020202020204" pitchFamily="34" charset="0"/>
              </a:rPr>
              <a:t> Individuals within a compartment are homogenously mixed</a:t>
            </a:r>
            <a:r>
              <a:rPr lang="en-US" dirty="0">
                <a:effectLst/>
                <a:latin typeface="Helvetica Light" panose="020B0403020202020204" pitchFamily="34" charset="0"/>
              </a:rPr>
              <a:t> </a:t>
            </a:r>
          </a:p>
          <a:p>
            <a:pPr algn="ctr"/>
            <a:r>
              <a:rPr lang="en-US" b="1" dirty="0">
                <a:solidFill>
                  <a:srgbClr val="C00000"/>
                </a:solidFill>
                <a:latin typeface="Helvetica Light" panose="020B0403020202020204" pitchFamily="34" charset="0"/>
              </a:rPr>
              <a:t>3. </a:t>
            </a:r>
            <a:r>
              <a:rPr lang="en-US" b="1" dirty="0">
                <a:solidFill>
                  <a:srgbClr val="C00000"/>
                </a:solidFill>
                <a:effectLst/>
                <a:latin typeface="Helvetica Light" panose="020B0403020202020204" pitchFamily="34" charset="0"/>
              </a:rPr>
              <a:t>Compartments and transition rates are </a:t>
            </a:r>
          </a:p>
          <a:p>
            <a:pPr algn="ctr"/>
            <a:r>
              <a:rPr lang="en-US" b="1" dirty="0">
                <a:solidFill>
                  <a:srgbClr val="C00000"/>
                </a:solidFill>
                <a:effectLst/>
                <a:latin typeface="Helvetica Light" panose="020B0403020202020204" pitchFamily="34" charset="0"/>
              </a:rPr>
              <a:t>determined by biological systems</a:t>
            </a:r>
          </a:p>
          <a:p>
            <a:pPr algn="ctr"/>
            <a:r>
              <a:rPr lang="en-US" dirty="0">
                <a:solidFill>
                  <a:srgbClr val="000000"/>
                </a:solidFill>
                <a:effectLst/>
                <a:latin typeface="Helvetica Light" panose="020B0403020202020204" pitchFamily="34" charset="0"/>
              </a:rPr>
              <a:t>4. Rates of transferring between compartments </a:t>
            </a:r>
          </a:p>
          <a:p>
            <a:pPr algn="ctr"/>
            <a:r>
              <a:rPr lang="en-US" dirty="0">
                <a:solidFill>
                  <a:srgbClr val="000000"/>
                </a:solidFill>
                <a:effectLst/>
                <a:latin typeface="Helvetica Light" panose="020B0403020202020204" pitchFamily="34" charset="0"/>
              </a:rPr>
              <a:t>are expressed mathematically </a:t>
            </a:r>
          </a:p>
        </p:txBody>
      </p:sp>
      <p:sp>
        <p:nvSpPr>
          <p:cNvPr id="11" name="Rectangle 10">
            <a:extLst>
              <a:ext uri="{FF2B5EF4-FFF2-40B4-BE49-F238E27FC236}">
                <a16:creationId xmlns:a16="http://schemas.microsoft.com/office/drawing/2014/main" id="{181DF305-ADDF-AB85-6B9C-00A61C53B723}"/>
              </a:ext>
            </a:extLst>
          </p:cNvPr>
          <p:cNvSpPr/>
          <p:nvPr/>
        </p:nvSpPr>
        <p:spPr>
          <a:xfrm>
            <a:off x="1176094" y="5161200"/>
            <a:ext cx="5025735" cy="430887"/>
          </a:xfrm>
          <a:prstGeom prst="rect">
            <a:avLst/>
          </a:prstGeom>
        </p:spPr>
        <p:txBody>
          <a:bodyPr wrap="none">
            <a:spAutoFit/>
          </a:bodyPr>
          <a:lstStyle/>
          <a:p>
            <a:pPr algn="ctr"/>
            <a:r>
              <a:rPr lang="en-US" sz="2200" b="1" dirty="0">
                <a:solidFill>
                  <a:srgbClr val="0365C0"/>
                </a:solidFill>
                <a:effectLst/>
                <a:latin typeface="Helvetica" pitchFamily="2" charset="0"/>
              </a:rPr>
              <a:t>How does the population </a:t>
            </a:r>
            <a:r>
              <a:rPr lang="en-US" sz="2200" b="1" dirty="0">
                <a:solidFill>
                  <a:srgbClr val="0365C0"/>
                </a:solidFill>
                <a:latin typeface="Helvetica" pitchFamily="2" charset="0"/>
              </a:rPr>
              <a:t>de</a:t>
            </a:r>
            <a:r>
              <a:rPr lang="en-US" sz="2200" b="1" dirty="0">
                <a:solidFill>
                  <a:srgbClr val="0365C0"/>
                </a:solidFill>
                <a:effectLst/>
                <a:latin typeface="Helvetica" pitchFamily="2" charset="0"/>
              </a:rPr>
              <a:t>crease?</a:t>
            </a:r>
            <a:endParaRPr lang="en-US" sz="2200" dirty="0">
              <a:solidFill>
                <a:srgbClr val="0365C0"/>
              </a:solidFill>
              <a:effectLst/>
              <a:latin typeface="Helvetica" pitchFamily="2" charset="0"/>
            </a:endParaRPr>
          </a:p>
        </p:txBody>
      </p:sp>
      <p:cxnSp>
        <p:nvCxnSpPr>
          <p:cNvPr id="14" name="Curved Connector 13">
            <a:extLst>
              <a:ext uri="{FF2B5EF4-FFF2-40B4-BE49-F238E27FC236}">
                <a16:creationId xmlns:a16="http://schemas.microsoft.com/office/drawing/2014/main" id="{DE67862D-3FD5-63D8-9D4A-585402775B99}"/>
              </a:ext>
            </a:extLst>
          </p:cNvPr>
          <p:cNvCxnSpPr>
            <a:cxnSpLocks/>
          </p:cNvCxnSpPr>
          <p:nvPr/>
        </p:nvCxnSpPr>
        <p:spPr>
          <a:xfrm rot="16200000" flipH="1" flipV="1">
            <a:off x="2544700" y="2499943"/>
            <a:ext cx="1049928" cy="1238597"/>
          </a:xfrm>
          <a:prstGeom prst="curvedConnector4">
            <a:avLst>
              <a:gd name="adj1" fmla="val -50275"/>
              <a:gd name="adj2" fmla="val 145302"/>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4AAA74DA-D175-C884-A8D4-9D243A5075C3}"/>
              </a:ext>
            </a:extLst>
          </p:cNvPr>
          <p:cNvSpPr/>
          <p:nvPr/>
        </p:nvSpPr>
        <p:spPr>
          <a:xfrm>
            <a:off x="1021245" y="2151932"/>
            <a:ext cx="970138" cy="430887"/>
          </a:xfrm>
          <a:prstGeom prst="rect">
            <a:avLst/>
          </a:prstGeom>
        </p:spPr>
        <p:txBody>
          <a:bodyPr wrap="none">
            <a:spAutoFit/>
          </a:bodyPr>
          <a:lstStyle/>
          <a:p>
            <a:pPr algn="ctr"/>
            <a:r>
              <a:rPr lang="en-US" sz="2200" b="1" dirty="0">
                <a:effectLst/>
                <a:latin typeface="Helvetica" pitchFamily="2" charset="0"/>
              </a:rPr>
              <a:t>births</a:t>
            </a:r>
            <a:endParaRPr lang="en-US" sz="2200" dirty="0">
              <a:effectLst/>
              <a:latin typeface="Helvetica" pitchFamily="2" charset="0"/>
            </a:endParaRPr>
          </a:p>
        </p:txBody>
      </p:sp>
      <p:sp>
        <p:nvSpPr>
          <p:cNvPr id="16" name="Rectangle 15">
            <a:extLst>
              <a:ext uri="{FF2B5EF4-FFF2-40B4-BE49-F238E27FC236}">
                <a16:creationId xmlns:a16="http://schemas.microsoft.com/office/drawing/2014/main" id="{362FB7F4-283B-2AFF-78ED-2E24FF286FC7}"/>
              </a:ext>
            </a:extLst>
          </p:cNvPr>
          <p:cNvSpPr/>
          <p:nvPr/>
        </p:nvSpPr>
        <p:spPr>
          <a:xfrm>
            <a:off x="2450366" y="2610702"/>
            <a:ext cx="2477193" cy="2099855"/>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Helvetica" pitchFamily="2" charset="0"/>
              </a:rPr>
              <a:t>Madagascar</a:t>
            </a:r>
          </a:p>
          <a:p>
            <a:pPr algn="ctr"/>
            <a:r>
              <a:rPr lang="en-US" sz="3200" dirty="0">
                <a:latin typeface="Helvetica" pitchFamily="2" charset="0"/>
              </a:rPr>
              <a:t>(N)</a:t>
            </a:r>
          </a:p>
        </p:txBody>
      </p:sp>
      <p:cxnSp>
        <p:nvCxnSpPr>
          <p:cNvPr id="17" name="Curved Connector 16">
            <a:extLst>
              <a:ext uri="{FF2B5EF4-FFF2-40B4-BE49-F238E27FC236}">
                <a16:creationId xmlns:a16="http://schemas.microsoft.com/office/drawing/2014/main" id="{2AC01C2A-D9FF-FA19-FAEF-022AA757317D}"/>
              </a:ext>
            </a:extLst>
          </p:cNvPr>
          <p:cNvCxnSpPr>
            <a:cxnSpLocks/>
          </p:cNvCxnSpPr>
          <p:nvPr/>
        </p:nvCxnSpPr>
        <p:spPr>
          <a:xfrm flipV="1">
            <a:off x="5034902" y="4199239"/>
            <a:ext cx="872837" cy="1"/>
          </a:xfrm>
          <a:prstGeom prst="curvedConnector3">
            <a:avLst>
              <a:gd name="adj1" fmla="val 50000"/>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BCDDCC88-0D55-E15B-A4D3-8FB2E070849F}"/>
              </a:ext>
            </a:extLst>
          </p:cNvPr>
          <p:cNvSpPr/>
          <p:nvPr/>
        </p:nvSpPr>
        <p:spPr>
          <a:xfrm>
            <a:off x="5034902" y="3660630"/>
            <a:ext cx="1096775" cy="430887"/>
          </a:xfrm>
          <a:prstGeom prst="rect">
            <a:avLst/>
          </a:prstGeom>
        </p:spPr>
        <p:txBody>
          <a:bodyPr wrap="none">
            <a:spAutoFit/>
          </a:bodyPr>
          <a:lstStyle/>
          <a:p>
            <a:pPr algn="ctr"/>
            <a:r>
              <a:rPr lang="en-US" sz="2200" b="1" dirty="0">
                <a:effectLst/>
                <a:latin typeface="Helvetica" pitchFamily="2" charset="0"/>
              </a:rPr>
              <a:t>deaths</a:t>
            </a:r>
            <a:endParaRPr lang="en-US" sz="2200" dirty="0">
              <a:effectLst/>
              <a:latin typeface="Helvetica" pitchFamily="2" charset="0"/>
            </a:endParaRPr>
          </a:p>
        </p:txBody>
      </p:sp>
      <p:grpSp>
        <p:nvGrpSpPr>
          <p:cNvPr id="19" name="Group 18">
            <a:extLst>
              <a:ext uri="{FF2B5EF4-FFF2-40B4-BE49-F238E27FC236}">
                <a16:creationId xmlns:a16="http://schemas.microsoft.com/office/drawing/2014/main" id="{3247E1F4-C226-FC66-F1B5-3134D4AE7979}"/>
              </a:ext>
            </a:extLst>
          </p:cNvPr>
          <p:cNvGrpSpPr/>
          <p:nvPr/>
        </p:nvGrpSpPr>
        <p:grpSpPr>
          <a:xfrm>
            <a:off x="8379761" y="2844393"/>
            <a:ext cx="2723745" cy="2705673"/>
            <a:chOff x="1122122" y="2071419"/>
            <a:chExt cx="2890433" cy="3011819"/>
          </a:xfrm>
        </p:grpSpPr>
        <p:pic>
          <p:nvPicPr>
            <p:cNvPr id="20" name="Picture 19">
              <a:extLst>
                <a:ext uri="{FF2B5EF4-FFF2-40B4-BE49-F238E27FC236}">
                  <a16:creationId xmlns:a16="http://schemas.microsoft.com/office/drawing/2014/main" id="{59F58861-8B3F-4454-4259-D48A5622A024}"/>
                </a:ext>
              </a:extLst>
            </p:cNvPr>
            <p:cNvPicPr>
              <a:picLocks noChangeAspect="1"/>
            </p:cNvPicPr>
            <p:nvPr/>
          </p:nvPicPr>
          <p:blipFill rotWithShape="1">
            <a:blip r:embed="rId3"/>
            <a:srcRect l="8092" t="11035" r="10983"/>
            <a:stretch/>
          </p:blipFill>
          <p:spPr>
            <a:xfrm>
              <a:off x="1122122" y="2071419"/>
              <a:ext cx="2890433" cy="3011819"/>
            </a:xfrm>
            <a:prstGeom prst="rect">
              <a:avLst/>
            </a:prstGeom>
          </p:spPr>
        </p:pic>
        <p:sp>
          <p:nvSpPr>
            <p:cNvPr id="21" name="Freeform 20">
              <a:extLst>
                <a:ext uri="{FF2B5EF4-FFF2-40B4-BE49-F238E27FC236}">
                  <a16:creationId xmlns:a16="http://schemas.microsoft.com/office/drawing/2014/main" id="{0AA6E91A-06BC-7142-3488-EFBFB4B98D1C}"/>
                </a:ext>
              </a:extLst>
            </p:cNvPr>
            <p:cNvSpPr/>
            <p:nvPr/>
          </p:nvSpPr>
          <p:spPr>
            <a:xfrm>
              <a:off x="3459304" y="3968424"/>
              <a:ext cx="274681" cy="505992"/>
            </a:xfrm>
            <a:custGeom>
              <a:avLst/>
              <a:gdLst>
                <a:gd name="connsiteX0" fmla="*/ 43370 w 274681"/>
                <a:gd name="connsiteY0" fmla="*/ 187940 h 505992"/>
                <a:gd name="connsiteX1" fmla="*/ 43370 w 274681"/>
                <a:gd name="connsiteY1" fmla="*/ 187940 h 505992"/>
                <a:gd name="connsiteX2" fmla="*/ 46985 w 274681"/>
                <a:gd name="connsiteY2" fmla="*/ 281910 h 505992"/>
                <a:gd name="connsiteX3" fmla="*/ 43370 w 274681"/>
                <a:gd name="connsiteY3" fmla="*/ 339737 h 505992"/>
                <a:gd name="connsiteX4" fmla="*/ 39756 w 274681"/>
                <a:gd name="connsiteY4" fmla="*/ 350580 h 505992"/>
                <a:gd name="connsiteX5" fmla="*/ 28913 w 274681"/>
                <a:gd name="connsiteY5" fmla="*/ 357808 h 505992"/>
                <a:gd name="connsiteX6" fmla="*/ 14456 w 274681"/>
                <a:gd name="connsiteY6" fmla="*/ 372265 h 505992"/>
                <a:gd name="connsiteX7" fmla="*/ 10842 w 274681"/>
                <a:gd name="connsiteY7" fmla="*/ 383108 h 505992"/>
                <a:gd name="connsiteX8" fmla="*/ 0 w 274681"/>
                <a:gd name="connsiteY8" fmla="*/ 404793 h 505992"/>
                <a:gd name="connsiteX9" fmla="*/ 10842 w 274681"/>
                <a:gd name="connsiteY9" fmla="*/ 455393 h 505992"/>
                <a:gd name="connsiteX10" fmla="*/ 18071 w 274681"/>
                <a:gd name="connsiteY10" fmla="*/ 462621 h 505992"/>
                <a:gd name="connsiteX11" fmla="*/ 32528 w 274681"/>
                <a:gd name="connsiteY11" fmla="*/ 491535 h 505992"/>
                <a:gd name="connsiteX12" fmla="*/ 54213 w 274681"/>
                <a:gd name="connsiteY12" fmla="*/ 505992 h 505992"/>
                <a:gd name="connsiteX13" fmla="*/ 104812 w 274681"/>
                <a:gd name="connsiteY13" fmla="*/ 502378 h 505992"/>
                <a:gd name="connsiteX14" fmla="*/ 119269 w 274681"/>
                <a:gd name="connsiteY14" fmla="*/ 484306 h 505992"/>
                <a:gd name="connsiteX15" fmla="*/ 130112 w 274681"/>
                <a:gd name="connsiteY15" fmla="*/ 480692 h 505992"/>
                <a:gd name="connsiteX16" fmla="*/ 144569 w 274681"/>
                <a:gd name="connsiteY16" fmla="*/ 451778 h 505992"/>
                <a:gd name="connsiteX17" fmla="*/ 155411 w 274681"/>
                <a:gd name="connsiteY17" fmla="*/ 419250 h 505992"/>
                <a:gd name="connsiteX18" fmla="*/ 159026 w 274681"/>
                <a:gd name="connsiteY18" fmla="*/ 408408 h 505992"/>
                <a:gd name="connsiteX19" fmla="*/ 166254 w 274681"/>
                <a:gd name="connsiteY19" fmla="*/ 397565 h 505992"/>
                <a:gd name="connsiteX20" fmla="*/ 169868 w 274681"/>
                <a:gd name="connsiteY20" fmla="*/ 386722 h 505992"/>
                <a:gd name="connsiteX21" fmla="*/ 184325 w 274681"/>
                <a:gd name="connsiteY21" fmla="*/ 372265 h 505992"/>
                <a:gd name="connsiteX22" fmla="*/ 195168 w 274681"/>
                <a:gd name="connsiteY22" fmla="*/ 339737 h 505992"/>
                <a:gd name="connsiteX23" fmla="*/ 198782 w 274681"/>
                <a:gd name="connsiteY23" fmla="*/ 328895 h 505992"/>
                <a:gd name="connsiteX24" fmla="*/ 206011 w 274681"/>
                <a:gd name="connsiteY24" fmla="*/ 318052 h 505992"/>
                <a:gd name="connsiteX25" fmla="*/ 216853 w 274681"/>
                <a:gd name="connsiteY25" fmla="*/ 296367 h 505992"/>
                <a:gd name="connsiteX26" fmla="*/ 224082 w 274681"/>
                <a:gd name="connsiteY26" fmla="*/ 274681 h 505992"/>
                <a:gd name="connsiteX27" fmla="*/ 227696 w 274681"/>
                <a:gd name="connsiteY27" fmla="*/ 263838 h 505992"/>
                <a:gd name="connsiteX28" fmla="*/ 231310 w 274681"/>
                <a:gd name="connsiteY28" fmla="*/ 252996 h 505992"/>
                <a:gd name="connsiteX29" fmla="*/ 238539 w 274681"/>
                <a:gd name="connsiteY29" fmla="*/ 224082 h 505992"/>
                <a:gd name="connsiteX30" fmla="*/ 245767 w 274681"/>
                <a:gd name="connsiteY30" fmla="*/ 195168 h 505992"/>
                <a:gd name="connsiteX31" fmla="*/ 249381 w 274681"/>
                <a:gd name="connsiteY31" fmla="*/ 180711 h 505992"/>
                <a:gd name="connsiteX32" fmla="*/ 267453 w 274681"/>
                <a:gd name="connsiteY32" fmla="*/ 126498 h 505992"/>
                <a:gd name="connsiteX33" fmla="*/ 271067 w 274681"/>
                <a:gd name="connsiteY33" fmla="*/ 115655 h 505992"/>
                <a:gd name="connsiteX34" fmla="*/ 274681 w 274681"/>
                <a:gd name="connsiteY34" fmla="*/ 104812 h 505992"/>
                <a:gd name="connsiteX35" fmla="*/ 271067 w 274681"/>
                <a:gd name="connsiteY35" fmla="*/ 32528 h 505992"/>
                <a:gd name="connsiteX36" fmla="*/ 252996 w 274681"/>
                <a:gd name="connsiteY36" fmla="*/ 14457 h 505992"/>
                <a:gd name="connsiteX37" fmla="*/ 234924 w 274681"/>
                <a:gd name="connsiteY37" fmla="*/ 0 h 505992"/>
                <a:gd name="connsiteX38" fmla="*/ 227696 w 274681"/>
                <a:gd name="connsiteY38" fmla="*/ 10842 h 505992"/>
                <a:gd name="connsiteX39" fmla="*/ 220468 w 274681"/>
                <a:gd name="connsiteY39" fmla="*/ 18071 h 505992"/>
                <a:gd name="connsiteX40" fmla="*/ 206011 w 274681"/>
                <a:gd name="connsiteY40" fmla="*/ 46985 h 505992"/>
                <a:gd name="connsiteX41" fmla="*/ 198782 w 274681"/>
                <a:gd name="connsiteY41" fmla="*/ 68670 h 505992"/>
                <a:gd name="connsiteX42" fmla="*/ 195168 w 274681"/>
                <a:gd name="connsiteY42" fmla="*/ 79513 h 505992"/>
                <a:gd name="connsiteX43" fmla="*/ 187939 w 274681"/>
                <a:gd name="connsiteY43" fmla="*/ 86741 h 505992"/>
                <a:gd name="connsiteX44" fmla="*/ 177097 w 274681"/>
                <a:gd name="connsiteY44" fmla="*/ 108427 h 505992"/>
                <a:gd name="connsiteX45" fmla="*/ 162640 w 274681"/>
                <a:gd name="connsiteY45" fmla="*/ 122884 h 505992"/>
                <a:gd name="connsiteX46" fmla="*/ 130112 w 274681"/>
                <a:gd name="connsiteY46" fmla="*/ 130112 h 505992"/>
                <a:gd name="connsiteX47" fmla="*/ 108426 w 274681"/>
                <a:gd name="connsiteY47" fmla="*/ 137340 h 505992"/>
                <a:gd name="connsiteX48" fmla="*/ 83127 w 274681"/>
                <a:gd name="connsiteY48" fmla="*/ 144569 h 505992"/>
                <a:gd name="connsiteX49" fmla="*/ 43370 w 274681"/>
                <a:gd name="connsiteY49" fmla="*/ 187940 h 505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74681" h="505992">
                  <a:moveTo>
                    <a:pt x="43370" y="187940"/>
                  </a:moveTo>
                  <a:lnTo>
                    <a:pt x="43370" y="187940"/>
                  </a:lnTo>
                  <a:cubicBezTo>
                    <a:pt x="44575" y="219263"/>
                    <a:pt x="46985" y="250563"/>
                    <a:pt x="46985" y="281910"/>
                  </a:cubicBezTo>
                  <a:cubicBezTo>
                    <a:pt x="46985" y="301223"/>
                    <a:pt x="45392" y="320530"/>
                    <a:pt x="43370" y="339737"/>
                  </a:cubicBezTo>
                  <a:cubicBezTo>
                    <a:pt x="42971" y="343526"/>
                    <a:pt x="42136" y="347605"/>
                    <a:pt x="39756" y="350580"/>
                  </a:cubicBezTo>
                  <a:cubicBezTo>
                    <a:pt x="37042" y="353972"/>
                    <a:pt x="32527" y="355399"/>
                    <a:pt x="28913" y="357808"/>
                  </a:cubicBezTo>
                  <a:cubicBezTo>
                    <a:pt x="19276" y="386723"/>
                    <a:pt x="33732" y="352989"/>
                    <a:pt x="14456" y="372265"/>
                  </a:cubicBezTo>
                  <a:cubicBezTo>
                    <a:pt x="11762" y="374959"/>
                    <a:pt x="12546" y="379700"/>
                    <a:pt x="10842" y="383108"/>
                  </a:cubicBezTo>
                  <a:cubicBezTo>
                    <a:pt x="-3171" y="411136"/>
                    <a:pt x="9085" y="377539"/>
                    <a:pt x="0" y="404793"/>
                  </a:cubicBezTo>
                  <a:cubicBezTo>
                    <a:pt x="808" y="411254"/>
                    <a:pt x="3486" y="448038"/>
                    <a:pt x="10842" y="455393"/>
                  </a:cubicBezTo>
                  <a:lnTo>
                    <a:pt x="18071" y="462621"/>
                  </a:lnTo>
                  <a:cubicBezTo>
                    <a:pt x="23243" y="478137"/>
                    <a:pt x="21313" y="483124"/>
                    <a:pt x="32528" y="491535"/>
                  </a:cubicBezTo>
                  <a:cubicBezTo>
                    <a:pt x="39478" y="496748"/>
                    <a:pt x="54213" y="505992"/>
                    <a:pt x="54213" y="505992"/>
                  </a:cubicBezTo>
                  <a:cubicBezTo>
                    <a:pt x="71079" y="504787"/>
                    <a:pt x="88192" y="505494"/>
                    <a:pt x="104812" y="502378"/>
                  </a:cubicBezTo>
                  <a:cubicBezTo>
                    <a:pt x="109626" y="501475"/>
                    <a:pt x="117145" y="486005"/>
                    <a:pt x="119269" y="484306"/>
                  </a:cubicBezTo>
                  <a:cubicBezTo>
                    <a:pt x="122244" y="481926"/>
                    <a:pt x="126498" y="481897"/>
                    <a:pt x="130112" y="480692"/>
                  </a:cubicBezTo>
                  <a:cubicBezTo>
                    <a:pt x="138418" y="455774"/>
                    <a:pt x="131952" y="464395"/>
                    <a:pt x="144569" y="451778"/>
                  </a:cubicBezTo>
                  <a:lnTo>
                    <a:pt x="155411" y="419250"/>
                  </a:lnTo>
                  <a:cubicBezTo>
                    <a:pt x="156616" y="415636"/>
                    <a:pt x="156913" y="411578"/>
                    <a:pt x="159026" y="408408"/>
                  </a:cubicBezTo>
                  <a:cubicBezTo>
                    <a:pt x="161435" y="404794"/>
                    <a:pt x="164312" y="401450"/>
                    <a:pt x="166254" y="397565"/>
                  </a:cubicBezTo>
                  <a:cubicBezTo>
                    <a:pt x="167958" y="394157"/>
                    <a:pt x="167654" y="389822"/>
                    <a:pt x="169868" y="386722"/>
                  </a:cubicBezTo>
                  <a:cubicBezTo>
                    <a:pt x="173829" y="381176"/>
                    <a:pt x="184325" y="372265"/>
                    <a:pt x="184325" y="372265"/>
                  </a:cubicBezTo>
                  <a:lnTo>
                    <a:pt x="195168" y="339737"/>
                  </a:lnTo>
                  <a:cubicBezTo>
                    <a:pt x="196373" y="336123"/>
                    <a:pt x="196669" y="332065"/>
                    <a:pt x="198782" y="328895"/>
                  </a:cubicBezTo>
                  <a:lnTo>
                    <a:pt x="206011" y="318052"/>
                  </a:lnTo>
                  <a:cubicBezTo>
                    <a:pt x="219189" y="278516"/>
                    <a:pt x="198174" y="338394"/>
                    <a:pt x="216853" y="296367"/>
                  </a:cubicBezTo>
                  <a:cubicBezTo>
                    <a:pt x="219948" y="289404"/>
                    <a:pt x="221672" y="281910"/>
                    <a:pt x="224082" y="274681"/>
                  </a:cubicBezTo>
                  <a:lnTo>
                    <a:pt x="227696" y="263838"/>
                  </a:lnTo>
                  <a:cubicBezTo>
                    <a:pt x="228901" y="260224"/>
                    <a:pt x="230563" y="256732"/>
                    <a:pt x="231310" y="252996"/>
                  </a:cubicBezTo>
                  <a:cubicBezTo>
                    <a:pt x="240154" y="208774"/>
                    <a:pt x="230201" y="254655"/>
                    <a:pt x="238539" y="224082"/>
                  </a:cubicBezTo>
                  <a:cubicBezTo>
                    <a:pt x="241153" y="214497"/>
                    <a:pt x="243358" y="204806"/>
                    <a:pt x="245767" y="195168"/>
                  </a:cubicBezTo>
                  <a:cubicBezTo>
                    <a:pt x="246972" y="190349"/>
                    <a:pt x="247810" y="185423"/>
                    <a:pt x="249381" y="180711"/>
                  </a:cubicBezTo>
                  <a:lnTo>
                    <a:pt x="267453" y="126498"/>
                  </a:lnTo>
                  <a:lnTo>
                    <a:pt x="271067" y="115655"/>
                  </a:lnTo>
                  <a:lnTo>
                    <a:pt x="274681" y="104812"/>
                  </a:lnTo>
                  <a:cubicBezTo>
                    <a:pt x="273476" y="80717"/>
                    <a:pt x="274187" y="56450"/>
                    <a:pt x="271067" y="32528"/>
                  </a:cubicBezTo>
                  <a:cubicBezTo>
                    <a:pt x="269804" y="22843"/>
                    <a:pt x="259078" y="19323"/>
                    <a:pt x="252996" y="14457"/>
                  </a:cubicBezTo>
                  <a:cubicBezTo>
                    <a:pt x="227254" y="-6137"/>
                    <a:pt x="268285" y="22239"/>
                    <a:pt x="234924" y="0"/>
                  </a:cubicBezTo>
                  <a:cubicBezTo>
                    <a:pt x="232515" y="3614"/>
                    <a:pt x="230409" y="7450"/>
                    <a:pt x="227696" y="10842"/>
                  </a:cubicBezTo>
                  <a:cubicBezTo>
                    <a:pt x="225567" y="13503"/>
                    <a:pt x="221992" y="15023"/>
                    <a:pt x="220468" y="18071"/>
                  </a:cubicBezTo>
                  <a:cubicBezTo>
                    <a:pt x="203856" y="51295"/>
                    <a:pt x="222341" y="30653"/>
                    <a:pt x="206011" y="46985"/>
                  </a:cubicBezTo>
                  <a:lnTo>
                    <a:pt x="198782" y="68670"/>
                  </a:lnTo>
                  <a:cubicBezTo>
                    <a:pt x="197577" y="72284"/>
                    <a:pt x="197862" y="76819"/>
                    <a:pt x="195168" y="79513"/>
                  </a:cubicBezTo>
                  <a:lnTo>
                    <a:pt x="187939" y="86741"/>
                  </a:lnTo>
                  <a:cubicBezTo>
                    <a:pt x="184441" y="97235"/>
                    <a:pt x="184739" y="99510"/>
                    <a:pt x="177097" y="108427"/>
                  </a:cubicBezTo>
                  <a:cubicBezTo>
                    <a:pt x="172662" y="113601"/>
                    <a:pt x="169323" y="121548"/>
                    <a:pt x="162640" y="122884"/>
                  </a:cubicBezTo>
                  <a:cubicBezTo>
                    <a:pt x="152322" y="124947"/>
                    <a:pt x="140320" y="127050"/>
                    <a:pt x="130112" y="130112"/>
                  </a:cubicBezTo>
                  <a:cubicBezTo>
                    <a:pt x="122814" y="132301"/>
                    <a:pt x="115655" y="134930"/>
                    <a:pt x="108426" y="137340"/>
                  </a:cubicBezTo>
                  <a:cubicBezTo>
                    <a:pt x="71976" y="149491"/>
                    <a:pt x="128526" y="130950"/>
                    <a:pt x="83127" y="144569"/>
                  </a:cubicBezTo>
                  <a:cubicBezTo>
                    <a:pt x="56492" y="152559"/>
                    <a:pt x="49996" y="180712"/>
                    <a:pt x="43370" y="187940"/>
                  </a:cubicBezTo>
                  <a:close/>
                </a:path>
              </a:pathLst>
            </a:cu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75194992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49F32-783B-5969-8B00-AE29F758F9EA}"/>
              </a:ext>
            </a:extLst>
          </p:cNvPr>
          <p:cNvSpPr>
            <a:spLocks noGrp="1"/>
          </p:cNvSpPr>
          <p:nvPr>
            <p:ph type="title"/>
          </p:nvPr>
        </p:nvSpPr>
        <p:spPr>
          <a:xfrm>
            <a:off x="838200" y="365125"/>
            <a:ext cx="4453647" cy="1325563"/>
          </a:xfrm>
        </p:spPr>
        <p:txBody>
          <a:bodyPr/>
          <a:lstStyle/>
          <a:p>
            <a:r>
              <a:rPr lang="en-US" dirty="0"/>
              <a:t>The simplest population model</a:t>
            </a:r>
          </a:p>
        </p:txBody>
      </p:sp>
      <p:sp>
        <p:nvSpPr>
          <p:cNvPr id="10" name="Rectangle 9">
            <a:extLst>
              <a:ext uri="{FF2B5EF4-FFF2-40B4-BE49-F238E27FC236}">
                <a16:creationId xmlns:a16="http://schemas.microsoft.com/office/drawing/2014/main" id="{BF02E913-B0C4-60C0-7132-F312D14CFBF0}"/>
              </a:ext>
            </a:extLst>
          </p:cNvPr>
          <p:cNvSpPr/>
          <p:nvPr/>
        </p:nvSpPr>
        <p:spPr>
          <a:xfrm>
            <a:off x="6692099" y="214008"/>
            <a:ext cx="5311833" cy="2031325"/>
          </a:xfrm>
          <a:prstGeom prst="rect">
            <a:avLst/>
          </a:prstGeom>
        </p:spPr>
        <p:txBody>
          <a:bodyPr wrap="square">
            <a:spAutoFit/>
          </a:bodyPr>
          <a:lstStyle/>
          <a:p>
            <a:pPr algn="ctr"/>
            <a:r>
              <a:rPr lang="en-US" dirty="0">
                <a:effectLst/>
                <a:latin typeface="Helvetica Light" panose="020B0403020202020204" pitchFamily="34" charset="0"/>
              </a:rPr>
              <a:t>1. Populations are divided into compartments</a:t>
            </a:r>
          </a:p>
          <a:p>
            <a:pPr algn="ctr"/>
            <a:r>
              <a:rPr lang="en-US" dirty="0">
                <a:effectLst/>
                <a:latin typeface="Helvetica Light" panose="020B0403020202020204" pitchFamily="34" charset="0"/>
              </a:rPr>
              <a:t>2.</a:t>
            </a:r>
            <a:r>
              <a:rPr lang="en-US" dirty="0">
                <a:latin typeface="Helvetica Light" panose="020B0403020202020204" pitchFamily="34" charset="0"/>
              </a:rPr>
              <a:t> Individuals within a compartment are homogenously mixed</a:t>
            </a:r>
            <a:r>
              <a:rPr lang="en-US" dirty="0">
                <a:effectLst/>
                <a:latin typeface="Helvetica Light" panose="020B0403020202020204" pitchFamily="34" charset="0"/>
              </a:rPr>
              <a:t> </a:t>
            </a:r>
          </a:p>
          <a:p>
            <a:pPr algn="ctr"/>
            <a:r>
              <a:rPr lang="en-US" b="1" dirty="0">
                <a:solidFill>
                  <a:srgbClr val="C00000"/>
                </a:solidFill>
                <a:latin typeface="Helvetica Light" panose="020B0403020202020204" pitchFamily="34" charset="0"/>
              </a:rPr>
              <a:t>3. </a:t>
            </a:r>
            <a:r>
              <a:rPr lang="en-US" b="1" dirty="0">
                <a:solidFill>
                  <a:srgbClr val="C00000"/>
                </a:solidFill>
                <a:effectLst/>
                <a:latin typeface="Helvetica Light" panose="020B0403020202020204" pitchFamily="34" charset="0"/>
              </a:rPr>
              <a:t>Compartments and transition rates are </a:t>
            </a:r>
          </a:p>
          <a:p>
            <a:pPr algn="ctr"/>
            <a:r>
              <a:rPr lang="en-US" b="1" dirty="0">
                <a:solidFill>
                  <a:srgbClr val="C00000"/>
                </a:solidFill>
                <a:effectLst/>
                <a:latin typeface="Helvetica Light" panose="020B0403020202020204" pitchFamily="34" charset="0"/>
              </a:rPr>
              <a:t>determined by biological systems</a:t>
            </a:r>
          </a:p>
          <a:p>
            <a:pPr algn="ctr"/>
            <a:r>
              <a:rPr lang="en-US" dirty="0">
                <a:solidFill>
                  <a:srgbClr val="000000"/>
                </a:solidFill>
                <a:effectLst/>
                <a:latin typeface="Helvetica Light" panose="020B0403020202020204" pitchFamily="34" charset="0"/>
              </a:rPr>
              <a:t>4. Rates of transferring between compartments </a:t>
            </a:r>
          </a:p>
          <a:p>
            <a:pPr algn="ctr"/>
            <a:r>
              <a:rPr lang="en-US" dirty="0">
                <a:solidFill>
                  <a:srgbClr val="000000"/>
                </a:solidFill>
                <a:effectLst/>
                <a:latin typeface="Helvetica Light" panose="020B0403020202020204" pitchFamily="34" charset="0"/>
              </a:rPr>
              <a:t>are expressed mathematically </a:t>
            </a:r>
          </a:p>
        </p:txBody>
      </p:sp>
      <p:cxnSp>
        <p:nvCxnSpPr>
          <p:cNvPr id="14" name="Curved Connector 13">
            <a:extLst>
              <a:ext uri="{FF2B5EF4-FFF2-40B4-BE49-F238E27FC236}">
                <a16:creationId xmlns:a16="http://schemas.microsoft.com/office/drawing/2014/main" id="{DE67862D-3FD5-63D8-9D4A-585402775B99}"/>
              </a:ext>
            </a:extLst>
          </p:cNvPr>
          <p:cNvCxnSpPr>
            <a:cxnSpLocks/>
          </p:cNvCxnSpPr>
          <p:nvPr/>
        </p:nvCxnSpPr>
        <p:spPr>
          <a:xfrm rot="16200000" flipH="1" flipV="1">
            <a:off x="2544700" y="2499943"/>
            <a:ext cx="1049928" cy="1238597"/>
          </a:xfrm>
          <a:prstGeom prst="curvedConnector4">
            <a:avLst>
              <a:gd name="adj1" fmla="val -50275"/>
              <a:gd name="adj2" fmla="val 145302"/>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4AAA74DA-D175-C884-A8D4-9D243A5075C3}"/>
              </a:ext>
            </a:extLst>
          </p:cNvPr>
          <p:cNvSpPr/>
          <p:nvPr/>
        </p:nvSpPr>
        <p:spPr>
          <a:xfrm>
            <a:off x="1021245" y="2151932"/>
            <a:ext cx="970138" cy="430887"/>
          </a:xfrm>
          <a:prstGeom prst="rect">
            <a:avLst/>
          </a:prstGeom>
        </p:spPr>
        <p:txBody>
          <a:bodyPr wrap="none">
            <a:spAutoFit/>
          </a:bodyPr>
          <a:lstStyle/>
          <a:p>
            <a:pPr algn="ctr"/>
            <a:r>
              <a:rPr lang="en-US" sz="2200" b="1" dirty="0">
                <a:effectLst/>
                <a:latin typeface="Helvetica" pitchFamily="2" charset="0"/>
              </a:rPr>
              <a:t>births</a:t>
            </a:r>
            <a:endParaRPr lang="en-US" sz="2200" dirty="0">
              <a:effectLst/>
              <a:latin typeface="Helvetica" pitchFamily="2" charset="0"/>
            </a:endParaRPr>
          </a:p>
        </p:txBody>
      </p:sp>
      <p:sp>
        <p:nvSpPr>
          <p:cNvPr id="16" name="Rectangle 15">
            <a:extLst>
              <a:ext uri="{FF2B5EF4-FFF2-40B4-BE49-F238E27FC236}">
                <a16:creationId xmlns:a16="http://schemas.microsoft.com/office/drawing/2014/main" id="{362FB7F4-283B-2AFF-78ED-2E24FF286FC7}"/>
              </a:ext>
            </a:extLst>
          </p:cNvPr>
          <p:cNvSpPr/>
          <p:nvPr/>
        </p:nvSpPr>
        <p:spPr>
          <a:xfrm>
            <a:off x="2450366" y="2610702"/>
            <a:ext cx="2477193" cy="2099855"/>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Helvetica" pitchFamily="2" charset="0"/>
              </a:rPr>
              <a:t>Madagascar</a:t>
            </a:r>
          </a:p>
          <a:p>
            <a:pPr algn="ctr"/>
            <a:r>
              <a:rPr lang="en-US" sz="3200" dirty="0">
                <a:latin typeface="Helvetica" pitchFamily="2" charset="0"/>
              </a:rPr>
              <a:t>(N)</a:t>
            </a:r>
          </a:p>
        </p:txBody>
      </p:sp>
      <p:cxnSp>
        <p:nvCxnSpPr>
          <p:cNvPr id="17" name="Curved Connector 16">
            <a:extLst>
              <a:ext uri="{FF2B5EF4-FFF2-40B4-BE49-F238E27FC236}">
                <a16:creationId xmlns:a16="http://schemas.microsoft.com/office/drawing/2014/main" id="{2AC01C2A-D9FF-FA19-FAEF-022AA757317D}"/>
              </a:ext>
            </a:extLst>
          </p:cNvPr>
          <p:cNvCxnSpPr>
            <a:cxnSpLocks/>
          </p:cNvCxnSpPr>
          <p:nvPr/>
        </p:nvCxnSpPr>
        <p:spPr>
          <a:xfrm flipV="1">
            <a:off x="5034902" y="4199239"/>
            <a:ext cx="872837" cy="1"/>
          </a:xfrm>
          <a:prstGeom prst="curvedConnector3">
            <a:avLst>
              <a:gd name="adj1" fmla="val 50000"/>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BCDDCC88-0D55-E15B-A4D3-8FB2E070849F}"/>
              </a:ext>
            </a:extLst>
          </p:cNvPr>
          <p:cNvSpPr/>
          <p:nvPr/>
        </p:nvSpPr>
        <p:spPr>
          <a:xfrm>
            <a:off x="5034902" y="3660630"/>
            <a:ext cx="1096775" cy="430887"/>
          </a:xfrm>
          <a:prstGeom prst="rect">
            <a:avLst/>
          </a:prstGeom>
        </p:spPr>
        <p:txBody>
          <a:bodyPr wrap="none">
            <a:spAutoFit/>
          </a:bodyPr>
          <a:lstStyle/>
          <a:p>
            <a:pPr algn="ctr"/>
            <a:r>
              <a:rPr lang="en-US" sz="2200" b="1" dirty="0">
                <a:effectLst/>
                <a:latin typeface="Helvetica" pitchFamily="2" charset="0"/>
              </a:rPr>
              <a:t>deaths</a:t>
            </a:r>
            <a:endParaRPr lang="en-US" sz="2200" dirty="0">
              <a:effectLst/>
              <a:latin typeface="Helvetica" pitchFamily="2" charset="0"/>
            </a:endParaRPr>
          </a:p>
        </p:txBody>
      </p:sp>
      <p:grpSp>
        <p:nvGrpSpPr>
          <p:cNvPr id="7" name="Group 6">
            <a:extLst>
              <a:ext uri="{FF2B5EF4-FFF2-40B4-BE49-F238E27FC236}">
                <a16:creationId xmlns:a16="http://schemas.microsoft.com/office/drawing/2014/main" id="{51865894-F4E2-458E-2907-CF712BE08078}"/>
              </a:ext>
            </a:extLst>
          </p:cNvPr>
          <p:cNvGrpSpPr/>
          <p:nvPr/>
        </p:nvGrpSpPr>
        <p:grpSpPr>
          <a:xfrm>
            <a:off x="8379761" y="2844393"/>
            <a:ext cx="2723745" cy="2705673"/>
            <a:chOff x="1122122" y="2071419"/>
            <a:chExt cx="2890433" cy="3011819"/>
          </a:xfrm>
        </p:grpSpPr>
        <p:pic>
          <p:nvPicPr>
            <p:cNvPr id="8" name="Picture 7">
              <a:extLst>
                <a:ext uri="{FF2B5EF4-FFF2-40B4-BE49-F238E27FC236}">
                  <a16:creationId xmlns:a16="http://schemas.microsoft.com/office/drawing/2014/main" id="{DDC94775-0EEA-C94C-8C58-5734AEA36886}"/>
                </a:ext>
              </a:extLst>
            </p:cNvPr>
            <p:cNvPicPr>
              <a:picLocks noChangeAspect="1"/>
            </p:cNvPicPr>
            <p:nvPr/>
          </p:nvPicPr>
          <p:blipFill rotWithShape="1">
            <a:blip r:embed="rId3"/>
            <a:srcRect l="8092" t="11035" r="10983"/>
            <a:stretch/>
          </p:blipFill>
          <p:spPr>
            <a:xfrm>
              <a:off x="1122122" y="2071419"/>
              <a:ext cx="2890433" cy="3011819"/>
            </a:xfrm>
            <a:prstGeom prst="rect">
              <a:avLst/>
            </a:prstGeom>
          </p:spPr>
        </p:pic>
        <p:sp>
          <p:nvSpPr>
            <p:cNvPr id="9" name="Freeform 8">
              <a:extLst>
                <a:ext uri="{FF2B5EF4-FFF2-40B4-BE49-F238E27FC236}">
                  <a16:creationId xmlns:a16="http://schemas.microsoft.com/office/drawing/2014/main" id="{101A35A5-42D6-8C19-51AB-946C0ED9DB42}"/>
                </a:ext>
              </a:extLst>
            </p:cNvPr>
            <p:cNvSpPr/>
            <p:nvPr/>
          </p:nvSpPr>
          <p:spPr>
            <a:xfrm>
              <a:off x="3459304" y="3968424"/>
              <a:ext cx="274681" cy="505992"/>
            </a:xfrm>
            <a:custGeom>
              <a:avLst/>
              <a:gdLst>
                <a:gd name="connsiteX0" fmla="*/ 43370 w 274681"/>
                <a:gd name="connsiteY0" fmla="*/ 187940 h 505992"/>
                <a:gd name="connsiteX1" fmla="*/ 43370 w 274681"/>
                <a:gd name="connsiteY1" fmla="*/ 187940 h 505992"/>
                <a:gd name="connsiteX2" fmla="*/ 46985 w 274681"/>
                <a:gd name="connsiteY2" fmla="*/ 281910 h 505992"/>
                <a:gd name="connsiteX3" fmla="*/ 43370 w 274681"/>
                <a:gd name="connsiteY3" fmla="*/ 339737 h 505992"/>
                <a:gd name="connsiteX4" fmla="*/ 39756 w 274681"/>
                <a:gd name="connsiteY4" fmla="*/ 350580 h 505992"/>
                <a:gd name="connsiteX5" fmla="*/ 28913 w 274681"/>
                <a:gd name="connsiteY5" fmla="*/ 357808 h 505992"/>
                <a:gd name="connsiteX6" fmla="*/ 14456 w 274681"/>
                <a:gd name="connsiteY6" fmla="*/ 372265 h 505992"/>
                <a:gd name="connsiteX7" fmla="*/ 10842 w 274681"/>
                <a:gd name="connsiteY7" fmla="*/ 383108 h 505992"/>
                <a:gd name="connsiteX8" fmla="*/ 0 w 274681"/>
                <a:gd name="connsiteY8" fmla="*/ 404793 h 505992"/>
                <a:gd name="connsiteX9" fmla="*/ 10842 w 274681"/>
                <a:gd name="connsiteY9" fmla="*/ 455393 h 505992"/>
                <a:gd name="connsiteX10" fmla="*/ 18071 w 274681"/>
                <a:gd name="connsiteY10" fmla="*/ 462621 h 505992"/>
                <a:gd name="connsiteX11" fmla="*/ 32528 w 274681"/>
                <a:gd name="connsiteY11" fmla="*/ 491535 h 505992"/>
                <a:gd name="connsiteX12" fmla="*/ 54213 w 274681"/>
                <a:gd name="connsiteY12" fmla="*/ 505992 h 505992"/>
                <a:gd name="connsiteX13" fmla="*/ 104812 w 274681"/>
                <a:gd name="connsiteY13" fmla="*/ 502378 h 505992"/>
                <a:gd name="connsiteX14" fmla="*/ 119269 w 274681"/>
                <a:gd name="connsiteY14" fmla="*/ 484306 h 505992"/>
                <a:gd name="connsiteX15" fmla="*/ 130112 w 274681"/>
                <a:gd name="connsiteY15" fmla="*/ 480692 h 505992"/>
                <a:gd name="connsiteX16" fmla="*/ 144569 w 274681"/>
                <a:gd name="connsiteY16" fmla="*/ 451778 h 505992"/>
                <a:gd name="connsiteX17" fmla="*/ 155411 w 274681"/>
                <a:gd name="connsiteY17" fmla="*/ 419250 h 505992"/>
                <a:gd name="connsiteX18" fmla="*/ 159026 w 274681"/>
                <a:gd name="connsiteY18" fmla="*/ 408408 h 505992"/>
                <a:gd name="connsiteX19" fmla="*/ 166254 w 274681"/>
                <a:gd name="connsiteY19" fmla="*/ 397565 h 505992"/>
                <a:gd name="connsiteX20" fmla="*/ 169868 w 274681"/>
                <a:gd name="connsiteY20" fmla="*/ 386722 h 505992"/>
                <a:gd name="connsiteX21" fmla="*/ 184325 w 274681"/>
                <a:gd name="connsiteY21" fmla="*/ 372265 h 505992"/>
                <a:gd name="connsiteX22" fmla="*/ 195168 w 274681"/>
                <a:gd name="connsiteY22" fmla="*/ 339737 h 505992"/>
                <a:gd name="connsiteX23" fmla="*/ 198782 w 274681"/>
                <a:gd name="connsiteY23" fmla="*/ 328895 h 505992"/>
                <a:gd name="connsiteX24" fmla="*/ 206011 w 274681"/>
                <a:gd name="connsiteY24" fmla="*/ 318052 h 505992"/>
                <a:gd name="connsiteX25" fmla="*/ 216853 w 274681"/>
                <a:gd name="connsiteY25" fmla="*/ 296367 h 505992"/>
                <a:gd name="connsiteX26" fmla="*/ 224082 w 274681"/>
                <a:gd name="connsiteY26" fmla="*/ 274681 h 505992"/>
                <a:gd name="connsiteX27" fmla="*/ 227696 w 274681"/>
                <a:gd name="connsiteY27" fmla="*/ 263838 h 505992"/>
                <a:gd name="connsiteX28" fmla="*/ 231310 w 274681"/>
                <a:gd name="connsiteY28" fmla="*/ 252996 h 505992"/>
                <a:gd name="connsiteX29" fmla="*/ 238539 w 274681"/>
                <a:gd name="connsiteY29" fmla="*/ 224082 h 505992"/>
                <a:gd name="connsiteX30" fmla="*/ 245767 w 274681"/>
                <a:gd name="connsiteY30" fmla="*/ 195168 h 505992"/>
                <a:gd name="connsiteX31" fmla="*/ 249381 w 274681"/>
                <a:gd name="connsiteY31" fmla="*/ 180711 h 505992"/>
                <a:gd name="connsiteX32" fmla="*/ 267453 w 274681"/>
                <a:gd name="connsiteY32" fmla="*/ 126498 h 505992"/>
                <a:gd name="connsiteX33" fmla="*/ 271067 w 274681"/>
                <a:gd name="connsiteY33" fmla="*/ 115655 h 505992"/>
                <a:gd name="connsiteX34" fmla="*/ 274681 w 274681"/>
                <a:gd name="connsiteY34" fmla="*/ 104812 h 505992"/>
                <a:gd name="connsiteX35" fmla="*/ 271067 w 274681"/>
                <a:gd name="connsiteY35" fmla="*/ 32528 h 505992"/>
                <a:gd name="connsiteX36" fmla="*/ 252996 w 274681"/>
                <a:gd name="connsiteY36" fmla="*/ 14457 h 505992"/>
                <a:gd name="connsiteX37" fmla="*/ 234924 w 274681"/>
                <a:gd name="connsiteY37" fmla="*/ 0 h 505992"/>
                <a:gd name="connsiteX38" fmla="*/ 227696 w 274681"/>
                <a:gd name="connsiteY38" fmla="*/ 10842 h 505992"/>
                <a:gd name="connsiteX39" fmla="*/ 220468 w 274681"/>
                <a:gd name="connsiteY39" fmla="*/ 18071 h 505992"/>
                <a:gd name="connsiteX40" fmla="*/ 206011 w 274681"/>
                <a:gd name="connsiteY40" fmla="*/ 46985 h 505992"/>
                <a:gd name="connsiteX41" fmla="*/ 198782 w 274681"/>
                <a:gd name="connsiteY41" fmla="*/ 68670 h 505992"/>
                <a:gd name="connsiteX42" fmla="*/ 195168 w 274681"/>
                <a:gd name="connsiteY42" fmla="*/ 79513 h 505992"/>
                <a:gd name="connsiteX43" fmla="*/ 187939 w 274681"/>
                <a:gd name="connsiteY43" fmla="*/ 86741 h 505992"/>
                <a:gd name="connsiteX44" fmla="*/ 177097 w 274681"/>
                <a:gd name="connsiteY44" fmla="*/ 108427 h 505992"/>
                <a:gd name="connsiteX45" fmla="*/ 162640 w 274681"/>
                <a:gd name="connsiteY45" fmla="*/ 122884 h 505992"/>
                <a:gd name="connsiteX46" fmla="*/ 130112 w 274681"/>
                <a:gd name="connsiteY46" fmla="*/ 130112 h 505992"/>
                <a:gd name="connsiteX47" fmla="*/ 108426 w 274681"/>
                <a:gd name="connsiteY47" fmla="*/ 137340 h 505992"/>
                <a:gd name="connsiteX48" fmla="*/ 83127 w 274681"/>
                <a:gd name="connsiteY48" fmla="*/ 144569 h 505992"/>
                <a:gd name="connsiteX49" fmla="*/ 43370 w 274681"/>
                <a:gd name="connsiteY49" fmla="*/ 187940 h 505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74681" h="505992">
                  <a:moveTo>
                    <a:pt x="43370" y="187940"/>
                  </a:moveTo>
                  <a:lnTo>
                    <a:pt x="43370" y="187940"/>
                  </a:lnTo>
                  <a:cubicBezTo>
                    <a:pt x="44575" y="219263"/>
                    <a:pt x="46985" y="250563"/>
                    <a:pt x="46985" y="281910"/>
                  </a:cubicBezTo>
                  <a:cubicBezTo>
                    <a:pt x="46985" y="301223"/>
                    <a:pt x="45392" y="320530"/>
                    <a:pt x="43370" y="339737"/>
                  </a:cubicBezTo>
                  <a:cubicBezTo>
                    <a:pt x="42971" y="343526"/>
                    <a:pt x="42136" y="347605"/>
                    <a:pt x="39756" y="350580"/>
                  </a:cubicBezTo>
                  <a:cubicBezTo>
                    <a:pt x="37042" y="353972"/>
                    <a:pt x="32527" y="355399"/>
                    <a:pt x="28913" y="357808"/>
                  </a:cubicBezTo>
                  <a:cubicBezTo>
                    <a:pt x="19276" y="386723"/>
                    <a:pt x="33732" y="352989"/>
                    <a:pt x="14456" y="372265"/>
                  </a:cubicBezTo>
                  <a:cubicBezTo>
                    <a:pt x="11762" y="374959"/>
                    <a:pt x="12546" y="379700"/>
                    <a:pt x="10842" y="383108"/>
                  </a:cubicBezTo>
                  <a:cubicBezTo>
                    <a:pt x="-3171" y="411136"/>
                    <a:pt x="9085" y="377539"/>
                    <a:pt x="0" y="404793"/>
                  </a:cubicBezTo>
                  <a:cubicBezTo>
                    <a:pt x="808" y="411254"/>
                    <a:pt x="3486" y="448038"/>
                    <a:pt x="10842" y="455393"/>
                  </a:cubicBezTo>
                  <a:lnTo>
                    <a:pt x="18071" y="462621"/>
                  </a:lnTo>
                  <a:cubicBezTo>
                    <a:pt x="23243" y="478137"/>
                    <a:pt x="21313" y="483124"/>
                    <a:pt x="32528" y="491535"/>
                  </a:cubicBezTo>
                  <a:cubicBezTo>
                    <a:pt x="39478" y="496748"/>
                    <a:pt x="54213" y="505992"/>
                    <a:pt x="54213" y="505992"/>
                  </a:cubicBezTo>
                  <a:cubicBezTo>
                    <a:pt x="71079" y="504787"/>
                    <a:pt x="88192" y="505494"/>
                    <a:pt x="104812" y="502378"/>
                  </a:cubicBezTo>
                  <a:cubicBezTo>
                    <a:pt x="109626" y="501475"/>
                    <a:pt x="117145" y="486005"/>
                    <a:pt x="119269" y="484306"/>
                  </a:cubicBezTo>
                  <a:cubicBezTo>
                    <a:pt x="122244" y="481926"/>
                    <a:pt x="126498" y="481897"/>
                    <a:pt x="130112" y="480692"/>
                  </a:cubicBezTo>
                  <a:cubicBezTo>
                    <a:pt x="138418" y="455774"/>
                    <a:pt x="131952" y="464395"/>
                    <a:pt x="144569" y="451778"/>
                  </a:cubicBezTo>
                  <a:lnTo>
                    <a:pt x="155411" y="419250"/>
                  </a:lnTo>
                  <a:cubicBezTo>
                    <a:pt x="156616" y="415636"/>
                    <a:pt x="156913" y="411578"/>
                    <a:pt x="159026" y="408408"/>
                  </a:cubicBezTo>
                  <a:cubicBezTo>
                    <a:pt x="161435" y="404794"/>
                    <a:pt x="164312" y="401450"/>
                    <a:pt x="166254" y="397565"/>
                  </a:cubicBezTo>
                  <a:cubicBezTo>
                    <a:pt x="167958" y="394157"/>
                    <a:pt x="167654" y="389822"/>
                    <a:pt x="169868" y="386722"/>
                  </a:cubicBezTo>
                  <a:cubicBezTo>
                    <a:pt x="173829" y="381176"/>
                    <a:pt x="184325" y="372265"/>
                    <a:pt x="184325" y="372265"/>
                  </a:cubicBezTo>
                  <a:lnTo>
                    <a:pt x="195168" y="339737"/>
                  </a:lnTo>
                  <a:cubicBezTo>
                    <a:pt x="196373" y="336123"/>
                    <a:pt x="196669" y="332065"/>
                    <a:pt x="198782" y="328895"/>
                  </a:cubicBezTo>
                  <a:lnTo>
                    <a:pt x="206011" y="318052"/>
                  </a:lnTo>
                  <a:cubicBezTo>
                    <a:pt x="219189" y="278516"/>
                    <a:pt x="198174" y="338394"/>
                    <a:pt x="216853" y="296367"/>
                  </a:cubicBezTo>
                  <a:cubicBezTo>
                    <a:pt x="219948" y="289404"/>
                    <a:pt x="221672" y="281910"/>
                    <a:pt x="224082" y="274681"/>
                  </a:cubicBezTo>
                  <a:lnTo>
                    <a:pt x="227696" y="263838"/>
                  </a:lnTo>
                  <a:cubicBezTo>
                    <a:pt x="228901" y="260224"/>
                    <a:pt x="230563" y="256732"/>
                    <a:pt x="231310" y="252996"/>
                  </a:cubicBezTo>
                  <a:cubicBezTo>
                    <a:pt x="240154" y="208774"/>
                    <a:pt x="230201" y="254655"/>
                    <a:pt x="238539" y="224082"/>
                  </a:cubicBezTo>
                  <a:cubicBezTo>
                    <a:pt x="241153" y="214497"/>
                    <a:pt x="243358" y="204806"/>
                    <a:pt x="245767" y="195168"/>
                  </a:cubicBezTo>
                  <a:cubicBezTo>
                    <a:pt x="246972" y="190349"/>
                    <a:pt x="247810" y="185423"/>
                    <a:pt x="249381" y="180711"/>
                  </a:cubicBezTo>
                  <a:lnTo>
                    <a:pt x="267453" y="126498"/>
                  </a:lnTo>
                  <a:lnTo>
                    <a:pt x="271067" y="115655"/>
                  </a:lnTo>
                  <a:lnTo>
                    <a:pt x="274681" y="104812"/>
                  </a:lnTo>
                  <a:cubicBezTo>
                    <a:pt x="273476" y="80717"/>
                    <a:pt x="274187" y="56450"/>
                    <a:pt x="271067" y="32528"/>
                  </a:cubicBezTo>
                  <a:cubicBezTo>
                    <a:pt x="269804" y="22843"/>
                    <a:pt x="259078" y="19323"/>
                    <a:pt x="252996" y="14457"/>
                  </a:cubicBezTo>
                  <a:cubicBezTo>
                    <a:pt x="227254" y="-6137"/>
                    <a:pt x="268285" y="22239"/>
                    <a:pt x="234924" y="0"/>
                  </a:cubicBezTo>
                  <a:cubicBezTo>
                    <a:pt x="232515" y="3614"/>
                    <a:pt x="230409" y="7450"/>
                    <a:pt x="227696" y="10842"/>
                  </a:cubicBezTo>
                  <a:cubicBezTo>
                    <a:pt x="225567" y="13503"/>
                    <a:pt x="221992" y="15023"/>
                    <a:pt x="220468" y="18071"/>
                  </a:cubicBezTo>
                  <a:cubicBezTo>
                    <a:pt x="203856" y="51295"/>
                    <a:pt x="222341" y="30653"/>
                    <a:pt x="206011" y="46985"/>
                  </a:cubicBezTo>
                  <a:lnTo>
                    <a:pt x="198782" y="68670"/>
                  </a:lnTo>
                  <a:cubicBezTo>
                    <a:pt x="197577" y="72284"/>
                    <a:pt x="197862" y="76819"/>
                    <a:pt x="195168" y="79513"/>
                  </a:cubicBezTo>
                  <a:lnTo>
                    <a:pt x="187939" y="86741"/>
                  </a:lnTo>
                  <a:cubicBezTo>
                    <a:pt x="184441" y="97235"/>
                    <a:pt x="184739" y="99510"/>
                    <a:pt x="177097" y="108427"/>
                  </a:cubicBezTo>
                  <a:cubicBezTo>
                    <a:pt x="172662" y="113601"/>
                    <a:pt x="169323" y="121548"/>
                    <a:pt x="162640" y="122884"/>
                  </a:cubicBezTo>
                  <a:cubicBezTo>
                    <a:pt x="152322" y="124947"/>
                    <a:pt x="140320" y="127050"/>
                    <a:pt x="130112" y="130112"/>
                  </a:cubicBezTo>
                  <a:cubicBezTo>
                    <a:pt x="122814" y="132301"/>
                    <a:pt x="115655" y="134930"/>
                    <a:pt x="108426" y="137340"/>
                  </a:cubicBezTo>
                  <a:cubicBezTo>
                    <a:pt x="71976" y="149491"/>
                    <a:pt x="128526" y="130950"/>
                    <a:pt x="83127" y="144569"/>
                  </a:cubicBezTo>
                  <a:cubicBezTo>
                    <a:pt x="56492" y="152559"/>
                    <a:pt x="49996" y="180712"/>
                    <a:pt x="43370" y="187940"/>
                  </a:cubicBezTo>
                  <a:close/>
                </a:path>
              </a:pathLst>
            </a:cu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Rectangle 11">
            <a:extLst>
              <a:ext uri="{FF2B5EF4-FFF2-40B4-BE49-F238E27FC236}">
                <a16:creationId xmlns:a16="http://schemas.microsoft.com/office/drawing/2014/main" id="{9010204D-6200-314D-5EC4-46B4D9A45521}"/>
              </a:ext>
            </a:extLst>
          </p:cNvPr>
          <p:cNvSpPr/>
          <p:nvPr/>
        </p:nvSpPr>
        <p:spPr>
          <a:xfrm>
            <a:off x="576306" y="4710742"/>
            <a:ext cx="6077354" cy="584775"/>
          </a:xfrm>
          <a:prstGeom prst="rect">
            <a:avLst/>
          </a:prstGeom>
        </p:spPr>
        <p:txBody>
          <a:bodyPr wrap="square">
            <a:spAutoFit/>
          </a:bodyPr>
          <a:lstStyle/>
          <a:p>
            <a:pPr algn="ctr"/>
            <a:r>
              <a:rPr lang="en-US" sz="3200" dirty="0">
                <a:solidFill>
                  <a:srgbClr val="000000"/>
                </a:solidFill>
                <a:effectLst/>
                <a:latin typeface="Helvetica Light" panose="020B0403020202020204" pitchFamily="34" charset="0"/>
              </a:rPr>
              <a:t>N</a:t>
            </a:r>
            <a:r>
              <a:rPr lang="en-US" sz="3200" baseline="-25000" dirty="0">
                <a:solidFill>
                  <a:srgbClr val="000000"/>
                </a:solidFill>
                <a:effectLst/>
                <a:latin typeface="Helvetica Light" panose="020B0403020202020204" pitchFamily="34" charset="0"/>
              </a:rPr>
              <a:t>t+1</a:t>
            </a:r>
            <a:r>
              <a:rPr lang="en-US" sz="3200" dirty="0">
                <a:solidFill>
                  <a:srgbClr val="000000"/>
                </a:solidFill>
                <a:effectLst/>
                <a:latin typeface="Helvetica Light" panose="020B0403020202020204" pitchFamily="34" charset="0"/>
              </a:rPr>
              <a:t>= </a:t>
            </a:r>
            <a:r>
              <a:rPr lang="en-US" sz="3200" dirty="0" err="1">
                <a:solidFill>
                  <a:srgbClr val="000000"/>
                </a:solidFill>
                <a:effectLst/>
                <a:latin typeface="Helvetica Light" panose="020B0403020202020204" pitchFamily="34" charset="0"/>
              </a:rPr>
              <a:t>N</a:t>
            </a:r>
            <a:r>
              <a:rPr lang="en-US" sz="3200" baseline="-25000" dirty="0" err="1">
                <a:solidFill>
                  <a:srgbClr val="000000"/>
                </a:solidFill>
                <a:effectLst/>
                <a:latin typeface="Helvetica Light" panose="020B0403020202020204" pitchFamily="34" charset="0"/>
              </a:rPr>
              <a:t>t</a:t>
            </a:r>
            <a:r>
              <a:rPr lang="en-US" sz="3200" baseline="-25000" dirty="0">
                <a:solidFill>
                  <a:srgbClr val="000000"/>
                </a:solidFill>
                <a:effectLst/>
                <a:latin typeface="Helvetica Light" panose="020B0403020202020204" pitchFamily="34" charset="0"/>
              </a:rPr>
              <a:t> </a:t>
            </a:r>
            <a:r>
              <a:rPr lang="en-US" sz="3200" dirty="0">
                <a:solidFill>
                  <a:srgbClr val="000000"/>
                </a:solidFill>
                <a:effectLst/>
                <a:latin typeface="Helvetica Light" panose="020B0403020202020204" pitchFamily="34" charset="0"/>
              </a:rPr>
              <a:t>+ births*</a:t>
            </a:r>
            <a:r>
              <a:rPr lang="en-US" sz="3200" dirty="0" err="1">
                <a:solidFill>
                  <a:srgbClr val="000000"/>
                </a:solidFill>
                <a:effectLst/>
                <a:latin typeface="Helvetica Light" panose="020B0403020202020204" pitchFamily="34" charset="0"/>
              </a:rPr>
              <a:t>N</a:t>
            </a:r>
            <a:r>
              <a:rPr lang="en-US" sz="3200" baseline="-25000" dirty="0" err="1">
                <a:solidFill>
                  <a:srgbClr val="000000"/>
                </a:solidFill>
                <a:effectLst/>
                <a:latin typeface="Helvetica Light" panose="020B0403020202020204" pitchFamily="34" charset="0"/>
              </a:rPr>
              <a:t>t</a:t>
            </a:r>
            <a:r>
              <a:rPr lang="en-US" sz="3200" dirty="0">
                <a:solidFill>
                  <a:srgbClr val="000000"/>
                </a:solidFill>
                <a:effectLst/>
                <a:latin typeface="Helvetica Light" panose="020B0403020202020204" pitchFamily="34" charset="0"/>
              </a:rPr>
              <a:t>-deaths*</a:t>
            </a:r>
            <a:r>
              <a:rPr lang="en-US" sz="3200" dirty="0" err="1">
                <a:solidFill>
                  <a:srgbClr val="000000"/>
                </a:solidFill>
                <a:effectLst/>
                <a:latin typeface="Helvetica Light" panose="020B0403020202020204" pitchFamily="34" charset="0"/>
              </a:rPr>
              <a:t>N</a:t>
            </a:r>
            <a:r>
              <a:rPr lang="en-US" sz="3200" baseline="-25000" dirty="0" err="1">
                <a:solidFill>
                  <a:srgbClr val="000000"/>
                </a:solidFill>
                <a:effectLst/>
                <a:latin typeface="Helvetica Light" panose="020B0403020202020204" pitchFamily="34" charset="0"/>
              </a:rPr>
              <a:t>t</a:t>
            </a:r>
            <a:endParaRPr lang="en-US" sz="3200" dirty="0">
              <a:solidFill>
                <a:srgbClr val="000000"/>
              </a:solidFill>
              <a:effectLst/>
              <a:latin typeface="Helvetica Light" panose="020B0403020202020204" pitchFamily="34" charset="0"/>
            </a:endParaRPr>
          </a:p>
        </p:txBody>
      </p:sp>
    </p:spTree>
    <p:extLst>
      <p:ext uri="{BB962C8B-B14F-4D97-AF65-F5344CB8AC3E}">
        <p14:creationId xmlns:p14="http://schemas.microsoft.com/office/powerpoint/2010/main" val="16844637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49F32-783B-5969-8B00-AE29F758F9EA}"/>
              </a:ext>
            </a:extLst>
          </p:cNvPr>
          <p:cNvSpPr>
            <a:spLocks noGrp="1"/>
          </p:cNvSpPr>
          <p:nvPr>
            <p:ph type="title"/>
          </p:nvPr>
        </p:nvSpPr>
        <p:spPr>
          <a:xfrm>
            <a:off x="838200" y="365125"/>
            <a:ext cx="4453647" cy="1325563"/>
          </a:xfrm>
        </p:spPr>
        <p:txBody>
          <a:bodyPr/>
          <a:lstStyle/>
          <a:p>
            <a:r>
              <a:rPr lang="en-US" dirty="0"/>
              <a:t>The simplest population model</a:t>
            </a:r>
          </a:p>
        </p:txBody>
      </p:sp>
      <p:sp>
        <p:nvSpPr>
          <p:cNvPr id="10" name="Rectangle 9">
            <a:extLst>
              <a:ext uri="{FF2B5EF4-FFF2-40B4-BE49-F238E27FC236}">
                <a16:creationId xmlns:a16="http://schemas.microsoft.com/office/drawing/2014/main" id="{BF02E913-B0C4-60C0-7132-F312D14CFBF0}"/>
              </a:ext>
            </a:extLst>
          </p:cNvPr>
          <p:cNvSpPr/>
          <p:nvPr/>
        </p:nvSpPr>
        <p:spPr>
          <a:xfrm>
            <a:off x="6692099" y="214008"/>
            <a:ext cx="5311833" cy="2031325"/>
          </a:xfrm>
          <a:prstGeom prst="rect">
            <a:avLst/>
          </a:prstGeom>
        </p:spPr>
        <p:txBody>
          <a:bodyPr wrap="square">
            <a:spAutoFit/>
          </a:bodyPr>
          <a:lstStyle/>
          <a:p>
            <a:pPr algn="ctr"/>
            <a:r>
              <a:rPr lang="en-US" dirty="0">
                <a:effectLst/>
                <a:latin typeface="Helvetica Light" panose="020B0403020202020204" pitchFamily="34" charset="0"/>
              </a:rPr>
              <a:t>1. Populations are divided into compartments</a:t>
            </a:r>
          </a:p>
          <a:p>
            <a:pPr algn="ctr"/>
            <a:r>
              <a:rPr lang="en-US" dirty="0">
                <a:effectLst/>
                <a:latin typeface="Helvetica Light" panose="020B0403020202020204" pitchFamily="34" charset="0"/>
              </a:rPr>
              <a:t>2.</a:t>
            </a:r>
            <a:r>
              <a:rPr lang="en-US" dirty="0">
                <a:latin typeface="Helvetica Light" panose="020B0403020202020204" pitchFamily="34" charset="0"/>
              </a:rPr>
              <a:t> Individuals within a compartment are homogenously mixed</a:t>
            </a:r>
            <a:r>
              <a:rPr lang="en-US" dirty="0">
                <a:effectLst/>
                <a:latin typeface="Helvetica Light" panose="020B0403020202020204" pitchFamily="34" charset="0"/>
              </a:rPr>
              <a:t> </a:t>
            </a:r>
          </a:p>
          <a:p>
            <a:pPr algn="ctr"/>
            <a:r>
              <a:rPr lang="en-US" b="1" dirty="0">
                <a:solidFill>
                  <a:srgbClr val="C00000"/>
                </a:solidFill>
                <a:latin typeface="Helvetica Light" panose="020B0403020202020204" pitchFamily="34" charset="0"/>
              </a:rPr>
              <a:t>3. </a:t>
            </a:r>
            <a:r>
              <a:rPr lang="en-US" b="1" dirty="0">
                <a:solidFill>
                  <a:srgbClr val="C00000"/>
                </a:solidFill>
                <a:effectLst/>
                <a:latin typeface="Helvetica Light" panose="020B0403020202020204" pitchFamily="34" charset="0"/>
              </a:rPr>
              <a:t>Compartments and transition rates are </a:t>
            </a:r>
          </a:p>
          <a:p>
            <a:pPr algn="ctr"/>
            <a:r>
              <a:rPr lang="en-US" b="1" dirty="0">
                <a:solidFill>
                  <a:srgbClr val="C00000"/>
                </a:solidFill>
                <a:effectLst/>
                <a:latin typeface="Helvetica Light" panose="020B0403020202020204" pitchFamily="34" charset="0"/>
              </a:rPr>
              <a:t>determined by biological systems</a:t>
            </a:r>
          </a:p>
          <a:p>
            <a:pPr algn="ctr"/>
            <a:r>
              <a:rPr lang="en-US" dirty="0">
                <a:solidFill>
                  <a:srgbClr val="000000"/>
                </a:solidFill>
                <a:effectLst/>
                <a:latin typeface="Helvetica Light" panose="020B0403020202020204" pitchFamily="34" charset="0"/>
              </a:rPr>
              <a:t>4. Rates of transferring between compartments </a:t>
            </a:r>
          </a:p>
          <a:p>
            <a:pPr algn="ctr"/>
            <a:r>
              <a:rPr lang="en-US" dirty="0">
                <a:solidFill>
                  <a:srgbClr val="000000"/>
                </a:solidFill>
                <a:effectLst/>
                <a:latin typeface="Helvetica Light" panose="020B0403020202020204" pitchFamily="34" charset="0"/>
              </a:rPr>
              <a:t>are expressed mathematically </a:t>
            </a:r>
          </a:p>
        </p:txBody>
      </p:sp>
      <p:cxnSp>
        <p:nvCxnSpPr>
          <p:cNvPr id="14" name="Curved Connector 13">
            <a:extLst>
              <a:ext uri="{FF2B5EF4-FFF2-40B4-BE49-F238E27FC236}">
                <a16:creationId xmlns:a16="http://schemas.microsoft.com/office/drawing/2014/main" id="{DE67862D-3FD5-63D8-9D4A-585402775B99}"/>
              </a:ext>
            </a:extLst>
          </p:cNvPr>
          <p:cNvCxnSpPr>
            <a:cxnSpLocks/>
          </p:cNvCxnSpPr>
          <p:nvPr/>
        </p:nvCxnSpPr>
        <p:spPr>
          <a:xfrm rot="16200000" flipH="1" flipV="1">
            <a:off x="2544700" y="2499943"/>
            <a:ext cx="1049928" cy="1238597"/>
          </a:xfrm>
          <a:prstGeom prst="curvedConnector4">
            <a:avLst>
              <a:gd name="adj1" fmla="val -50275"/>
              <a:gd name="adj2" fmla="val 145302"/>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4AAA74DA-D175-C884-A8D4-9D243A5075C3}"/>
              </a:ext>
            </a:extLst>
          </p:cNvPr>
          <p:cNvSpPr/>
          <p:nvPr/>
        </p:nvSpPr>
        <p:spPr>
          <a:xfrm>
            <a:off x="1021245" y="2151932"/>
            <a:ext cx="970138" cy="430887"/>
          </a:xfrm>
          <a:prstGeom prst="rect">
            <a:avLst/>
          </a:prstGeom>
        </p:spPr>
        <p:txBody>
          <a:bodyPr wrap="none">
            <a:spAutoFit/>
          </a:bodyPr>
          <a:lstStyle/>
          <a:p>
            <a:pPr algn="ctr"/>
            <a:r>
              <a:rPr lang="en-US" sz="2200" b="1" dirty="0">
                <a:effectLst/>
                <a:latin typeface="Helvetica" pitchFamily="2" charset="0"/>
              </a:rPr>
              <a:t>births</a:t>
            </a:r>
            <a:endParaRPr lang="en-US" sz="2200" dirty="0">
              <a:effectLst/>
              <a:latin typeface="Helvetica" pitchFamily="2" charset="0"/>
            </a:endParaRPr>
          </a:p>
        </p:txBody>
      </p:sp>
      <p:sp>
        <p:nvSpPr>
          <p:cNvPr id="16" name="Rectangle 15">
            <a:extLst>
              <a:ext uri="{FF2B5EF4-FFF2-40B4-BE49-F238E27FC236}">
                <a16:creationId xmlns:a16="http://schemas.microsoft.com/office/drawing/2014/main" id="{362FB7F4-283B-2AFF-78ED-2E24FF286FC7}"/>
              </a:ext>
            </a:extLst>
          </p:cNvPr>
          <p:cNvSpPr/>
          <p:nvPr/>
        </p:nvSpPr>
        <p:spPr>
          <a:xfrm>
            <a:off x="2450366" y="2610702"/>
            <a:ext cx="2477193" cy="2099855"/>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Helvetica" pitchFamily="2" charset="0"/>
              </a:rPr>
              <a:t>Madagascar</a:t>
            </a:r>
          </a:p>
          <a:p>
            <a:pPr algn="ctr"/>
            <a:r>
              <a:rPr lang="en-US" sz="3200" dirty="0">
                <a:latin typeface="Helvetica" pitchFamily="2" charset="0"/>
              </a:rPr>
              <a:t>(N)</a:t>
            </a:r>
          </a:p>
        </p:txBody>
      </p:sp>
      <p:cxnSp>
        <p:nvCxnSpPr>
          <p:cNvPr id="17" name="Curved Connector 16">
            <a:extLst>
              <a:ext uri="{FF2B5EF4-FFF2-40B4-BE49-F238E27FC236}">
                <a16:creationId xmlns:a16="http://schemas.microsoft.com/office/drawing/2014/main" id="{2AC01C2A-D9FF-FA19-FAEF-022AA757317D}"/>
              </a:ext>
            </a:extLst>
          </p:cNvPr>
          <p:cNvCxnSpPr>
            <a:cxnSpLocks/>
          </p:cNvCxnSpPr>
          <p:nvPr/>
        </p:nvCxnSpPr>
        <p:spPr>
          <a:xfrm flipV="1">
            <a:off x="5034902" y="4199239"/>
            <a:ext cx="872837" cy="1"/>
          </a:xfrm>
          <a:prstGeom prst="curvedConnector3">
            <a:avLst>
              <a:gd name="adj1" fmla="val 50000"/>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BCDDCC88-0D55-E15B-A4D3-8FB2E070849F}"/>
              </a:ext>
            </a:extLst>
          </p:cNvPr>
          <p:cNvSpPr/>
          <p:nvPr/>
        </p:nvSpPr>
        <p:spPr>
          <a:xfrm>
            <a:off x="5034902" y="3660630"/>
            <a:ext cx="1096775" cy="430887"/>
          </a:xfrm>
          <a:prstGeom prst="rect">
            <a:avLst/>
          </a:prstGeom>
        </p:spPr>
        <p:txBody>
          <a:bodyPr wrap="none">
            <a:spAutoFit/>
          </a:bodyPr>
          <a:lstStyle/>
          <a:p>
            <a:pPr algn="ctr"/>
            <a:r>
              <a:rPr lang="en-US" sz="2200" b="1" dirty="0">
                <a:effectLst/>
                <a:latin typeface="Helvetica" pitchFamily="2" charset="0"/>
              </a:rPr>
              <a:t>deaths</a:t>
            </a:r>
            <a:endParaRPr lang="en-US" sz="2200" dirty="0">
              <a:effectLst/>
              <a:latin typeface="Helvetica" pitchFamily="2" charset="0"/>
            </a:endParaRPr>
          </a:p>
        </p:txBody>
      </p:sp>
      <p:sp>
        <p:nvSpPr>
          <p:cNvPr id="7" name="Rectangle 6">
            <a:extLst>
              <a:ext uri="{FF2B5EF4-FFF2-40B4-BE49-F238E27FC236}">
                <a16:creationId xmlns:a16="http://schemas.microsoft.com/office/drawing/2014/main" id="{92B69F54-EA7D-E6D8-AED9-A6106A4E5814}"/>
              </a:ext>
            </a:extLst>
          </p:cNvPr>
          <p:cNvSpPr/>
          <p:nvPr/>
        </p:nvSpPr>
        <p:spPr>
          <a:xfrm>
            <a:off x="457452" y="5187354"/>
            <a:ext cx="6077354" cy="584775"/>
          </a:xfrm>
          <a:prstGeom prst="rect">
            <a:avLst/>
          </a:prstGeom>
        </p:spPr>
        <p:txBody>
          <a:bodyPr wrap="square">
            <a:spAutoFit/>
          </a:bodyPr>
          <a:lstStyle/>
          <a:p>
            <a:pPr algn="ctr"/>
            <a:r>
              <a:rPr lang="en-US" sz="3200" dirty="0">
                <a:solidFill>
                  <a:srgbClr val="000000"/>
                </a:solidFill>
                <a:effectLst/>
                <a:latin typeface="Helvetica Light" panose="020B0403020202020204" pitchFamily="34" charset="0"/>
              </a:rPr>
              <a:t>N</a:t>
            </a:r>
            <a:r>
              <a:rPr lang="en-US" sz="3200" baseline="-25000" dirty="0">
                <a:solidFill>
                  <a:srgbClr val="000000"/>
                </a:solidFill>
                <a:effectLst/>
                <a:latin typeface="Helvetica Light" panose="020B0403020202020204" pitchFamily="34" charset="0"/>
              </a:rPr>
              <a:t>t+1</a:t>
            </a:r>
            <a:r>
              <a:rPr lang="en-US" sz="3200" dirty="0">
                <a:solidFill>
                  <a:srgbClr val="000000"/>
                </a:solidFill>
                <a:effectLst/>
                <a:latin typeface="Helvetica Light" panose="020B0403020202020204" pitchFamily="34" charset="0"/>
              </a:rPr>
              <a:t>= </a:t>
            </a:r>
            <a:r>
              <a:rPr lang="en-US" sz="3200" dirty="0" err="1">
                <a:solidFill>
                  <a:srgbClr val="000000"/>
                </a:solidFill>
                <a:effectLst/>
                <a:latin typeface="Helvetica Light" panose="020B0403020202020204" pitchFamily="34" charset="0"/>
              </a:rPr>
              <a:t>N</a:t>
            </a:r>
            <a:r>
              <a:rPr lang="en-US" sz="3200" baseline="-25000" dirty="0" err="1">
                <a:solidFill>
                  <a:srgbClr val="000000"/>
                </a:solidFill>
                <a:effectLst/>
                <a:latin typeface="Helvetica Light" panose="020B0403020202020204" pitchFamily="34" charset="0"/>
              </a:rPr>
              <a:t>t</a:t>
            </a:r>
            <a:r>
              <a:rPr lang="en-US" sz="3200" baseline="-25000" dirty="0">
                <a:solidFill>
                  <a:srgbClr val="000000"/>
                </a:solidFill>
                <a:effectLst/>
                <a:latin typeface="Helvetica Light" panose="020B0403020202020204" pitchFamily="34" charset="0"/>
              </a:rPr>
              <a:t> </a:t>
            </a:r>
            <a:r>
              <a:rPr lang="en-US" sz="3200" dirty="0">
                <a:solidFill>
                  <a:srgbClr val="000000"/>
                </a:solidFill>
                <a:effectLst/>
                <a:latin typeface="Helvetica Light" panose="020B0403020202020204" pitchFamily="34" charset="0"/>
              </a:rPr>
              <a:t>+ (births-deaths)*</a:t>
            </a:r>
            <a:r>
              <a:rPr lang="en-US" sz="3200" dirty="0" err="1">
                <a:solidFill>
                  <a:srgbClr val="000000"/>
                </a:solidFill>
                <a:effectLst/>
                <a:latin typeface="Helvetica Light" panose="020B0403020202020204" pitchFamily="34" charset="0"/>
              </a:rPr>
              <a:t>N</a:t>
            </a:r>
            <a:r>
              <a:rPr lang="en-US" sz="3200" baseline="-25000" dirty="0" err="1">
                <a:solidFill>
                  <a:srgbClr val="000000"/>
                </a:solidFill>
                <a:effectLst/>
                <a:latin typeface="Helvetica Light" panose="020B0403020202020204" pitchFamily="34" charset="0"/>
              </a:rPr>
              <a:t>t</a:t>
            </a:r>
            <a:endParaRPr lang="en-US" sz="3200" dirty="0">
              <a:solidFill>
                <a:srgbClr val="000000"/>
              </a:solidFill>
              <a:effectLst/>
              <a:latin typeface="Helvetica Light" panose="020B0403020202020204" pitchFamily="34" charset="0"/>
            </a:endParaRPr>
          </a:p>
        </p:txBody>
      </p:sp>
      <p:grpSp>
        <p:nvGrpSpPr>
          <p:cNvPr id="8" name="Group 7">
            <a:extLst>
              <a:ext uri="{FF2B5EF4-FFF2-40B4-BE49-F238E27FC236}">
                <a16:creationId xmlns:a16="http://schemas.microsoft.com/office/drawing/2014/main" id="{B08B7AC7-A849-CE5B-3687-AACC3757227A}"/>
              </a:ext>
            </a:extLst>
          </p:cNvPr>
          <p:cNvGrpSpPr/>
          <p:nvPr/>
        </p:nvGrpSpPr>
        <p:grpSpPr>
          <a:xfrm>
            <a:off x="8379761" y="2844393"/>
            <a:ext cx="2723745" cy="2705673"/>
            <a:chOff x="1122122" y="2071419"/>
            <a:chExt cx="2890433" cy="3011819"/>
          </a:xfrm>
        </p:grpSpPr>
        <p:pic>
          <p:nvPicPr>
            <p:cNvPr id="9" name="Picture 8">
              <a:extLst>
                <a:ext uri="{FF2B5EF4-FFF2-40B4-BE49-F238E27FC236}">
                  <a16:creationId xmlns:a16="http://schemas.microsoft.com/office/drawing/2014/main" id="{69619F9D-3BD5-4164-FED1-4831FD96173B}"/>
                </a:ext>
              </a:extLst>
            </p:cNvPr>
            <p:cNvPicPr>
              <a:picLocks noChangeAspect="1"/>
            </p:cNvPicPr>
            <p:nvPr/>
          </p:nvPicPr>
          <p:blipFill rotWithShape="1">
            <a:blip r:embed="rId3"/>
            <a:srcRect l="8092" t="11035" r="10983"/>
            <a:stretch/>
          </p:blipFill>
          <p:spPr>
            <a:xfrm>
              <a:off x="1122122" y="2071419"/>
              <a:ext cx="2890433" cy="3011819"/>
            </a:xfrm>
            <a:prstGeom prst="rect">
              <a:avLst/>
            </a:prstGeom>
          </p:spPr>
        </p:pic>
        <p:sp>
          <p:nvSpPr>
            <p:cNvPr id="11" name="Freeform 10">
              <a:extLst>
                <a:ext uri="{FF2B5EF4-FFF2-40B4-BE49-F238E27FC236}">
                  <a16:creationId xmlns:a16="http://schemas.microsoft.com/office/drawing/2014/main" id="{83437E35-644B-19F7-6ED0-4F514139A42A}"/>
                </a:ext>
              </a:extLst>
            </p:cNvPr>
            <p:cNvSpPr/>
            <p:nvPr/>
          </p:nvSpPr>
          <p:spPr>
            <a:xfrm>
              <a:off x="3459304" y="3968424"/>
              <a:ext cx="274681" cy="505992"/>
            </a:xfrm>
            <a:custGeom>
              <a:avLst/>
              <a:gdLst>
                <a:gd name="connsiteX0" fmla="*/ 43370 w 274681"/>
                <a:gd name="connsiteY0" fmla="*/ 187940 h 505992"/>
                <a:gd name="connsiteX1" fmla="*/ 43370 w 274681"/>
                <a:gd name="connsiteY1" fmla="*/ 187940 h 505992"/>
                <a:gd name="connsiteX2" fmla="*/ 46985 w 274681"/>
                <a:gd name="connsiteY2" fmla="*/ 281910 h 505992"/>
                <a:gd name="connsiteX3" fmla="*/ 43370 w 274681"/>
                <a:gd name="connsiteY3" fmla="*/ 339737 h 505992"/>
                <a:gd name="connsiteX4" fmla="*/ 39756 w 274681"/>
                <a:gd name="connsiteY4" fmla="*/ 350580 h 505992"/>
                <a:gd name="connsiteX5" fmla="*/ 28913 w 274681"/>
                <a:gd name="connsiteY5" fmla="*/ 357808 h 505992"/>
                <a:gd name="connsiteX6" fmla="*/ 14456 w 274681"/>
                <a:gd name="connsiteY6" fmla="*/ 372265 h 505992"/>
                <a:gd name="connsiteX7" fmla="*/ 10842 w 274681"/>
                <a:gd name="connsiteY7" fmla="*/ 383108 h 505992"/>
                <a:gd name="connsiteX8" fmla="*/ 0 w 274681"/>
                <a:gd name="connsiteY8" fmla="*/ 404793 h 505992"/>
                <a:gd name="connsiteX9" fmla="*/ 10842 w 274681"/>
                <a:gd name="connsiteY9" fmla="*/ 455393 h 505992"/>
                <a:gd name="connsiteX10" fmla="*/ 18071 w 274681"/>
                <a:gd name="connsiteY10" fmla="*/ 462621 h 505992"/>
                <a:gd name="connsiteX11" fmla="*/ 32528 w 274681"/>
                <a:gd name="connsiteY11" fmla="*/ 491535 h 505992"/>
                <a:gd name="connsiteX12" fmla="*/ 54213 w 274681"/>
                <a:gd name="connsiteY12" fmla="*/ 505992 h 505992"/>
                <a:gd name="connsiteX13" fmla="*/ 104812 w 274681"/>
                <a:gd name="connsiteY13" fmla="*/ 502378 h 505992"/>
                <a:gd name="connsiteX14" fmla="*/ 119269 w 274681"/>
                <a:gd name="connsiteY14" fmla="*/ 484306 h 505992"/>
                <a:gd name="connsiteX15" fmla="*/ 130112 w 274681"/>
                <a:gd name="connsiteY15" fmla="*/ 480692 h 505992"/>
                <a:gd name="connsiteX16" fmla="*/ 144569 w 274681"/>
                <a:gd name="connsiteY16" fmla="*/ 451778 h 505992"/>
                <a:gd name="connsiteX17" fmla="*/ 155411 w 274681"/>
                <a:gd name="connsiteY17" fmla="*/ 419250 h 505992"/>
                <a:gd name="connsiteX18" fmla="*/ 159026 w 274681"/>
                <a:gd name="connsiteY18" fmla="*/ 408408 h 505992"/>
                <a:gd name="connsiteX19" fmla="*/ 166254 w 274681"/>
                <a:gd name="connsiteY19" fmla="*/ 397565 h 505992"/>
                <a:gd name="connsiteX20" fmla="*/ 169868 w 274681"/>
                <a:gd name="connsiteY20" fmla="*/ 386722 h 505992"/>
                <a:gd name="connsiteX21" fmla="*/ 184325 w 274681"/>
                <a:gd name="connsiteY21" fmla="*/ 372265 h 505992"/>
                <a:gd name="connsiteX22" fmla="*/ 195168 w 274681"/>
                <a:gd name="connsiteY22" fmla="*/ 339737 h 505992"/>
                <a:gd name="connsiteX23" fmla="*/ 198782 w 274681"/>
                <a:gd name="connsiteY23" fmla="*/ 328895 h 505992"/>
                <a:gd name="connsiteX24" fmla="*/ 206011 w 274681"/>
                <a:gd name="connsiteY24" fmla="*/ 318052 h 505992"/>
                <a:gd name="connsiteX25" fmla="*/ 216853 w 274681"/>
                <a:gd name="connsiteY25" fmla="*/ 296367 h 505992"/>
                <a:gd name="connsiteX26" fmla="*/ 224082 w 274681"/>
                <a:gd name="connsiteY26" fmla="*/ 274681 h 505992"/>
                <a:gd name="connsiteX27" fmla="*/ 227696 w 274681"/>
                <a:gd name="connsiteY27" fmla="*/ 263838 h 505992"/>
                <a:gd name="connsiteX28" fmla="*/ 231310 w 274681"/>
                <a:gd name="connsiteY28" fmla="*/ 252996 h 505992"/>
                <a:gd name="connsiteX29" fmla="*/ 238539 w 274681"/>
                <a:gd name="connsiteY29" fmla="*/ 224082 h 505992"/>
                <a:gd name="connsiteX30" fmla="*/ 245767 w 274681"/>
                <a:gd name="connsiteY30" fmla="*/ 195168 h 505992"/>
                <a:gd name="connsiteX31" fmla="*/ 249381 w 274681"/>
                <a:gd name="connsiteY31" fmla="*/ 180711 h 505992"/>
                <a:gd name="connsiteX32" fmla="*/ 267453 w 274681"/>
                <a:gd name="connsiteY32" fmla="*/ 126498 h 505992"/>
                <a:gd name="connsiteX33" fmla="*/ 271067 w 274681"/>
                <a:gd name="connsiteY33" fmla="*/ 115655 h 505992"/>
                <a:gd name="connsiteX34" fmla="*/ 274681 w 274681"/>
                <a:gd name="connsiteY34" fmla="*/ 104812 h 505992"/>
                <a:gd name="connsiteX35" fmla="*/ 271067 w 274681"/>
                <a:gd name="connsiteY35" fmla="*/ 32528 h 505992"/>
                <a:gd name="connsiteX36" fmla="*/ 252996 w 274681"/>
                <a:gd name="connsiteY36" fmla="*/ 14457 h 505992"/>
                <a:gd name="connsiteX37" fmla="*/ 234924 w 274681"/>
                <a:gd name="connsiteY37" fmla="*/ 0 h 505992"/>
                <a:gd name="connsiteX38" fmla="*/ 227696 w 274681"/>
                <a:gd name="connsiteY38" fmla="*/ 10842 h 505992"/>
                <a:gd name="connsiteX39" fmla="*/ 220468 w 274681"/>
                <a:gd name="connsiteY39" fmla="*/ 18071 h 505992"/>
                <a:gd name="connsiteX40" fmla="*/ 206011 w 274681"/>
                <a:gd name="connsiteY40" fmla="*/ 46985 h 505992"/>
                <a:gd name="connsiteX41" fmla="*/ 198782 w 274681"/>
                <a:gd name="connsiteY41" fmla="*/ 68670 h 505992"/>
                <a:gd name="connsiteX42" fmla="*/ 195168 w 274681"/>
                <a:gd name="connsiteY42" fmla="*/ 79513 h 505992"/>
                <a:gd name="connsiteX43" fmla="*/ 187939 w 274681"/>
                <a:gd name="connsiteY43" fmla="*/ 86741 h 505992"/>
                <a:gd name="connsiteX44" fmla="*/ 177097 w 274681"/>
                <a:gd name="connsiteY44" fmla="*/ 108427 h 505992"/>
                <a:gd name="connsiteX45" fmla="*/ 162640 w 274681"/>
                <a:gd name="connsiteY45" fmla="*/ 122884 h 505992"/>
                <a:gd name="connsiteX46" fmla="*/ 130112 w 274681"/>
                <a:gd name="connsiteY46" fmla="*/ 130112 h 505992"/>
                <a:gd name="connsiteX47" fmla="*/ 108426 w 274681"/>
                <a:gd name="connsiteY47" fmla="*/ 137340 h 505992"/>
                <a:gd name="connsiteX48" fmla="*/ 83127 w 274681"/>
                <a:gd name="connsiteY48" fmla="*/ 144569 h 505992"/>
                <a:gd name="connsiteX49" fmla="*/ 43370 w 274681"/>
                <a:gd name="connsiteY49" fmla="*/ 187940 h 505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74681" h="505992">
                  <a:moveTo>
                    <a:pt x="43370" y="187940"/>
                  </a:moveTo>
                  <a:lnTo>
                    <a:pt x="43370" y="187940"/>
                  </a:lnTo>
                  <a:cubicBezTo>
                    <a:pt x="44575" y="219263"/>
                    <a:pt x="46985" y="250563"/>
                    <a:pt x="46985" y="281910"/>
                  </a:cubicBezTo>
                  <a:cubicBezTo>
                    <a:pt x="46985" y="301223"/>
                    <a:pt x="45392" y="320530"/>
                    <a:pt x="43370" y="339737"/>
                  </a:cubicBezTo>
                  <a:cubicBezTo>
                    <a:pt x="42971" y="343526"/>
                    <a:pt x="42136" y="347605"/>
                    <a:pt x="39756" y="350580"/>
                  </a:cubicBezTo>
                  <a:cubicBezTo>
                    <a:pt x="37042" y="353972"/>
                    <a:pt x="32527" y="355399"/>
                    <a:pt x="28913" y="357808"/>
                  </a:cubicBezTo>
                  <a:cubicBezTo>
                    <a:pt x="19276" y="386723"/>
                    <a:pt x="33732" y="352989"/>
                    <a:pt x="14456" y="372265"/>
                  </a:cubicBezTo>
                  <a:cubicBezTo>
                    <a:pt x="11762" y="374959"/>
                    <a:pt x="12546" y="379700"/>
                    <a:pt x="10842" y="383108"/>
                  </a:cubicBezTo>
                  <a:cubicBezTo>
                    <a:pt x="-3171" y="411136"/>
                    <a:pt x="9085" y="377539"/>
                    <a:pt x="0" y="404793"/>
                  </a:cubicBezTo>
                  <a:cubicBezTo>
                    <a:pt x="808" y="411254"/>
                    <a:pt x="3486" y="448038"/>
                    <a:pt x="10842" y="455393"/>
                  </a:cubicBezTo>
                  <a:lnTo>
                    <a:pt x="18071" y="462621"/>
                  </a:lnTo>
                  <a:cubicBezTo>
                    <a:pt x="23243" y="478137"/>
                    <a:pt x="21313" y="483124"/>
                    <a:pt x="32528" y="491535"/>
                  </a:cubicBezTo>
                  <a:cubicBezTo>
                    <a:pt x="39478" y="496748"/>
                    <a:pt x="54213" y="505992"/>
                    <a:pt x="54213" y="505992"/>
                  </a:cubicBezTo>
                  <a:cubicBezTo>
                    <a:pt x="71079" y="504787"/>
                    <a:pt x="88192" y="505494"/>
                    <a:pt x="104812" y="502378"/>
                  </a:cubicBezTo>
                  <a:cubicBezTo>
                    <a:pt x="109626" y="501475"/>
                    <a:pt x="117145" y="486005"/>
                    <a:pt x="119269" y="484306"/>
                  </a:cubicBezTo>
                  <a:cubicBezTo>
                    <a:pt x="122244" y="481926"/>
                    <a:pt x="126498" y="481897"/>
                    <a:pt x="130112" y="480692"/>
                  </a:cubicBezTo>
                  <a:cubicBezTo>
                    <a:pt x="138418" y="455774"/>
                    <a:pt x="131952" y="464395"/>
                    <a:pt x="144569" y="451778"/>
                  </a:cubicBezTo>
                  <a:lnTo>
                    <a:pt x="155411" y="419250"/>
                  </a:lnTo>
                  <a:cubicBezTo>
                    <a:pt x="156616" y="415636"/>
                    <a:pt x="156913" y="411578"/>
                    <a:pt x="159026" y="408408"/>
                  </a:cubicBezTo>
                  <a:cubicBezTo>
                    <a:pt x="161435" y="404794"/>
                    <a:pt x="164312" y="401450"/>
                    <a:pt x="166254" y="397565"/>
                  </a:cubicBezTo>
                  <a:cubicBezTo>
                    <a:pt x="167958" y="394157"/>
                    <a:pt x="167654" y="389822"/>
                    <a:pt x="169868" y="386722"/>
                  </a:cubicBezTo>
                  <a:cubicBezTo>
                    <a:pt x="173829" y="381176"/>
                    <a:pt x="184325" y="372265"/>
                    <a:pt x="184325" y="372265"/>
                  </a:cubicBezTo>
                  <a:lnTo>
                    <a:pt x="195168" y="339737"/>
                  </a:lnTo>
                  <a:cubicBezTo>
                    <a:pt x="196373" y="336123"/>
                    <a:pt x="196669" y="332065"/>
                    <a:pt x="198782" y="328895"/>
                  </a:cubicBezTo>
                  <a:lnTo>
                    <a:pt x="206011" y="318052"/>
                  </a:lnTo>
                  <a:cubicBezTo>
                    <a:pt x="219189" y="278516"/>
                    <a:pt x="198174" y="338394"/>
                    <a:pt x="216853" y="296367"/>
                  </a:cubicBezTo>
                  <a:cubicBezTo>
                    <a:pt x="219948" y="289404"/>
                    <a:pt x="221672" y="281910"/>
                    <a:pt x="224082" y="274681"/>
                  </a:cubicBezTo>
                  <a:lnTo>
                    <a:pt x="227696" y="263838"/>
                  </a:lnTo>
                  <a:cubicBezTo>
                    <a:pt x="228901" y="260224"/>
                    <a:pt x="230563" y="256732"/>
                    <a:pt x="231310" y="252996"/>
                  </a:cubicBezTo>
                  <a:cubicBezTo>
                    <a:pt x="240154" y="208774"/>
                    <a:pt x="230201" y="254655"/>
                    <a:pt x="238539" y="224082"/>
                  </a:cubicBezTo>
                  <a:cubicBezTo>
                    <a:pt x="241153" y="214497"/>
                    <a:pt x="243358" y="204806"/>
                    <a:pt x="245767" y="195168"/>
                  </a:cubicBezTo>
                  <a:cubicBezTo>
                    <a:pt x="246972" y="190349"/>
                    <a:pt x="247810" y="185423"/>
                    <a:pt x="249381" y="180711"/>
                  </a:cubicBezTo>
                  <a:lnTo>
                    <a:pt x="267453" y="126498"/>
                  </a:lnTo>
                  <a:lnTo>
                    <a:pt x="271067" y="115655"/>
                  </a:lnTo>
                  <a:lnTo>
                    <a:pt x="274681" y="104812"/>
                  </a:lnTo>
                  <a:cubicBezTo>
                    <a:pt x="273476" y="80717"/>
                    <a:pt x="274187" y="56450"/>
                    <a:pt x="271067" y="32528"/>
                  </a:cubicBezTo>
                  <a:cubicBezTo>
                    <a:pt x="269804" y="22843"/>
                    <a:pt x="259078" y="19323"/>
                    <a:pt x="252996" y="14457"/>
                  </a:cubicBezTo>
                  <a:cubicBezTo>
                    <a:pt x="227254" y="-6137"/>
                    <a:pt x="268285" y="22239"/>
                    <a:pt x="234924" y="0"/>
                  </a:cubicBezTo>
                  <a:cubicBezTo>
                    <a:pt x="232515" y="3614"/>
                    <a:pt x="230409" y="7450"/>
                    <a:pt x="227696" y="10842"/>
                  </a:cubicBezTo>
                  <a:cubicBezTo>
                    <a:pt x="225567" y="13503"/>
                    <a:pt x="221992" y="15023"/>
                    <a:pt x="220468" y="18071"/>
                  </a:cubicBezTo>
                  <a:cubicBezTo>
                    <a:pt x="203856" y="51295"/>
                    <a:pt x="222341" y="30653"/>
                    <a:pt x="206011" y="46985"/>
                  </a:cubicBezTo>
                  <a:lnTo>
                    <a:pt x="198782" y="68670"/>
                  </a:lnTo>
                  <a:cubicBezTo>
                    <a:pt x="197577" y="72284"/>
                    <a:pt x="197862" y="76819"/>
                    <a:pt x="195168" y="79513"/>
                  </a:cubicBezTo>
                  <a:lnTo>
                    <a:pt x="187939" y="86741"/>
                  </a:lnTo>
                  <a:cubicBezTo>
                    <a:pt x="184441" y="97235"/>
                    <a:pt x="184739" y="99510"/>
                    <a:pt x="177097" y="108427"/>
                  </a:cubicBezTo>
                  <a:cubicBezTo>
                    <a:pt x="172662" y="113601"/>
                    <a:pt x="169323" y="121548"/>
                    <a:pt x="162640" y="122884"/>
                  </a:cubicBezTo>
                  <a:cubicBezTo>
                    <a:pt x="152322" y="124947"/>
                    <a:pt x="140320" y="127050"/>
                    <a:pt x="130112" y="130112"/>
                  </a:cubicBezTo>
                  <a:cubicBezTo>
                    <a:pt x="122814" y="132301"/>
                    <a:pt x="115655" y="134930"/>
                    <a:pt x="108426" y="137340"/>
                  </a:cubicBezTo>
                  <a:cubicBezTo>
                    <a:pt x="71976" y="149491"/>
                    <a:pt x="128526" y="130950"/>
                    <a:pt x="83127" y="144569"/>
                  </a:cubicBezTo>
                  <a:cubicBezTo>
                    <a:pt x="56492" y="152559"/>
                    <a:pt x="49996" y="180712"/>
                    <a:pt x="43370" y="187940"/>
                  </a:cubicBezTo>
                  <a:close/>
                </a:path>
              </a:pathLst>
            </a:cu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Rectangle 11">
            <a:extLst>
              <a:ext uri="{FF2B5EF4-FFF2-40B4-BE49-F238E27FC236}">
                <a16:creationId xmlns:a16="http://schemas.microsoft.com/office/drawing/2014/main" id="{BFF7F282-4320-5258-096A-48AE15AC421A}"/>
              </a:ext>
            </a:extLst>
          </p:cNvPr>
          <p:cNvSpPr/>
          <p:nvPr/>
        </p:nvSpPr>
        <p:spPr>
          <a:xfrm>
            <a:off x="576306" y="4710742"/>
            <a:ext cx="6077354" cy="584775"/>
          </a:xfrm>
          <a:prstGeom prst="rect">
            <a:avLst/>
          </a:prstGeom>
        </p:spPr>
        <p:txBody>
          <a:bodyPr wrap="square">
            <a:spAutoFit/>
          </a:bodyPr>
          <a:lstStyle/>
          <a:p>
            <a:pPr algn="ctr"/>
            <a:r>
              <a:rPr lang="en-US" sz="3200" dirty="0">
                <a:solidFill>
                  <a:srgbClr val="000000"/>
                </a:solidFill>
                <a:effectLst/>
                <a:latin typeface="Helvetica Light" panose="020B0403020202020204" pitchFamily="34" charset="0"/>
              </a:rPr>
              <a:t>N</a:t>
            </a:r>
            <a:r>
              <a:rPr lang="en-US" sz="3200" baseline="-25000" dirty="0">
                <a:solidFill>
                  <a:srgbClr val="000000"/>
                </a:solidFill>
                <a:effectLst/>
                <a:latin typeface="Helvetica Light" panose="020B0403020202020204" pitchFamily="34" charset="0"/>
              </a:rPr>
              <a:t>t+1</a:t>
            </a:r>
            <a:r>
              <a:rPr lang="en-US" sz="3200" dirty="0">
                <a:solidFill>
                  <a:srgbClr val="000000"/>
                </a:solidFill>
                <a:effectLst/>
                <a:latin typeface="Helvetica Light" panose="020B0403020202020204" pitchFamily="34" charset="0"/>
              </a:rPr>
              <a:t>= </a:t>
            </a:r>
            <a:r>
              <a:rPr lang="en-US" sz="3200" dirty="0" err="1">
                <a:solidFill>
                  <a:srgbClr val="000000"/>
                </a:solidFill>
                <a:effectLst/>
                <a:latin typeface="Helvetica Light" panose="020B0403020202020204" pitchFamily="34" charset="0"/>
              </a:rPr>
              <a:t>N</a:t>
            </a:r>
            <a:r>
              <a:rPr lang="en-US" sz="3200" baseline="-25000" dirty="0" err="1">
                <a:solidFill>
                  <a:srgbClr val="000000"/>
                </a:solidFill>
                <a:effectLst/>
                <a:latin typeface="Helvetica Light" panose="020B0403020202020204" pitchFamily="34" charset="0"/>
              </a:rPr>
              <a:t>t</a:t>
            </a:r>
            <a:r>
              <a:rPr lang="en-US" sz="3200" baseline="-25000" dirty="0">
                <a:solidFill>
                  <a:srgbClr val="000000"/>
                </a:solidFill>
                <a:effectLst/>
                <a:latin typeface="Helvetica Light" panose="020B0403020202020204" pitchFamily="34" charset="0"/>
              </a:rPr>
              <a:t> </a:t>
            </a:r>
            <a:r>
              <a:rPr lang="en-US" sz="3200" dirty="0">
                <a:solidFill>
                  <a:srgbClr val="000000"/>
                </a:solidFill>
                <a:effectLst/>
                <a:latin typeface="Helvetica Light" panose="020B0403020202020204" pitchFamily="34" charset="0"/>
              </a:rPr>
              <a:t>+ births*</a:t>
            </a:r>
            <a:r>
              <a:rPr lang="en-US" sz="3200" dirty="0" err="1">
                <a:solidFill>
                  <a:srgbClr val="000000"/>
                </a:solidFill>
                <a:effectLst/>
                <a:latin typeface="Helvetica Light" panose="020B0403020202020204" pitchFamily="34" charset="0"/>
              </a:rPr>
              <a:t>N</a:t>
            </a:r>
            <a:r>
              <a:rPr lang="en-US" sz="3200" baseline="-25000" dirty="0" err="1">
                <a:solidFill>
                  <a:srgbClr val="000000"/>
                </a:solidFill>
                <a:effectLst/>
                <a:latin typeface="Helvetica Light" panose="020B0403020202020204" pitchFamily="34" charset="0"/>
              </a:rPr>
              <a:t>t</a:t>
            </a:r>
            <a:r>
              <a:rPr lang="en-US" sz="3200" dirty="0">
                <a:solidFill>
                  <a:srgbClr val="000000"/>
                </a:solidFill>
                <a:effectLst/>
                <a:latin typeface="Helvetica Light" panose="020B0403020202020204" pitchFamily="34" charset="0"/>
              </a:rPr>
              <a:t>-deaths*</a:t>
            </a:r>
            <a:r>
              <a:rPr lang="en-US" sz="3200" dirty="0" err="1">
                <a:solidFill>
                  <a:srgbClr val="000000"/>
                </a:solidFill>
                <a:effectLst/>
                <a:latin typeface="Helvetica Light" panose="020B0403020202020204" pitchFamily="34" charset="0"/>
              </a:rPr>
              <a:t>N</a:t>
            </a:r>
            <a:r>
              <a:rPr lang="en-US" sz="3200" baseline="-25000" dirty="0" err="1">
                <a:solidFill>
                  <a:srgbClr val="000000"/>
                </a:solidFill>
                <a:effectLst/>
                <a:latin typeface="Helvetica Light" panose="020B0403020202020204" pitchFamily="34" charset="0"/>
              </a:rPr>
              <a:t>t</a:t>
            </a:r>
            <a:endParaRPr lang="en-US" sz="3200" dirty="0">
              <a:solidFill>
                <a:srgbClr val="000000"/>
              </a:solidFill>
              <a:effectLst/>
              <a:latin typeface="Helvetica Light" panose="020B0403020202020204" pitchFamily="34" charset="0"/>
            </a:endParaRPr>
          </a:p>
        </p:txBody>
      </p:sp>
    </p:spTree>
    <p:extLst>
      <p:ext uri="{BB962C8B-B14F-4D97-AF65-F5344CB8AC3E}">
        <p14:creationId xmlns:p14="http://schemas.microsoft.com/office/powerpoint/2010/main" val="337407974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49F32-783B-5969-8B00-AE29F758F9EA}"/>
              </a:ext>
            </a:extLst>
          </p:cNvPr>
          <p:cNvSpPr>
            <a:spLocks noGrp="1"/>
          </p:cNvSpPr>
          <p:nvPr>
            <p:ph type="title"/>
          </p:nvPr>
        </p:nvSpPr>
        <p:spPr>
          <a:xfrm>
            <a:off x="838200" y="365125"/>
            <a:ext cx="4453647" cy="1325563"/>
          </a:xfrm>
        </p:spPr>
        <p:txBody>
          <a:bodyPr/>
          <a:lstStyle/>
          <a:p>
            <a:r>
              <a:rPr lang="en-US" dirty="0"/>
              <a:t>The simplest population model</a:t>
            </a:r>
          </a:p>
        </p:txBody>
      </p:sp>
      <p:sp>
        <p:nvSpPr>
          <p:cNvPr id="10" name="Rectangle 9">
            <a:extLst>
              <a:ext uri="{FF2B5EF4-FFF2-40B4-BE49-F238E27FC236}">
                <a16:creationId xmlns:a16="http://schemas.microsoft.com/office/drawing/2014/main" id="{BF02E913-B0C4-60C0-7132-F312D14CFBF0}"/>
              </a:ext>
            </a:extLst>
          </p:cNvPr>
          <p:cNvSpPr/>
          <p:nvPr/>
        </p:nvSpPr>
        <p:spPr>
          <a:xfrm>
            <a:off x="6692099" y="214008"/>
            <a:ext cx="5311833" cy="2031325"/>
          </a:xfrm>
          <a:prstGeom prst="rect">
            <a:avLst/>
          </a:prstGeom>
        </p:spPr>
        <p:txBody>
          <a:bodyPr wrap="square">
            <a:spAutoFit/>
          </a:bodyPr>
          <a:lstStyle/>
          <a:p>
            <a:pPr algn="ctr"/>
            <a:r>
              <a:rPr lang="en-US" dirty="0">
                <a:effectLst/>
                <a:latin typeface="Helvetica Light" panose="020B0403020202020204" pitchFamily="34" charset="0"/>
              </a:rPr>
              <a:t>1. Populations are divided into compartments</a:t>
            </a:r>
          </a:p>
          <a:p>
            <a:pPr algn="ctr"/>
            <a:r>
              <a:rPr lang="en-US" dirty="0">
                <a:effectLst/>
                <a:latin typeface="Helvetica Light" panose="020B0403020202020204" pitchFamily="34" charset="0"/>
              </a:rPr>
              <a:t>2.</a:t>
            </a:r>
            <a:r>
              <a:rPr lang="en-US" dirty="0">
                <a:latin typeface="Helvetica Light" panose="020B0403020202020204" pitchFamily="34" charset="0"/>
              </a:rPr>
              <a:t> Individuals within a compartment are homogenously mixed</a:t>
            </a:r>
            <a:r>
              <a:rPr lang="en-US" dirty="0">
                <a:effectLst/>
                <a:latin typeface="Helvetica Light" panose="020B0403020202020204" pitchFamily="34" charset="0"/>
              </a:rPr>
              <a:t> </a:t>
            </a:r>
          </a:p>
          <a:p>
            <a:pPr algn="ctr"/>
            <a:r>
              <a:rPr lang="en-US" b="1" dirty="0">
                <a:solidFill>
                  <a:srgbClr val="C00000"/>
                </a:solidFill>
                <a:latin typeface="Helvetica Light" panose="020B0403020202020204" pitchFamily="34" charset="0"/>
              </a:rPr>
              <a:t>3. </a:t>
            </a:r>
            <a:r>
              <a:rPr lang="en-US" b="1" dirty="0">
                <a:solidFill>
                  <a:srgbClr val="C00000"/>
                </a:solidFill>
                <a:effectLst/>
                <a:latin typeface="Helvetica Light" panose="020B0403020202020204" pitchFamily="34" charset="0"/>
              </a:rPr>
              <a:t>Compartments and transition rates are </a:t>
            </a:r>
          </a:p>
          <a:p>
            <a:pPr algn="ctr"/>
            <a:r>
              <a:rPr lang="en-US" b="1" dirty="0">
                <a:solidFill>
                  <a:srgbClr val="C00000"/>
                </a:solidFill>
                <a:effectLst/>
                <a:latin typeface="Helvetica Light" panose="020B0403020202020204" pitchFamily="34" charset="0"/>
              </a:rPr>
              <a:t>determined by biological systems</a:t>
            </a:r>
          </a:p>
          <a:p>
            <a:pPr algn="ctr"/>
            <a:r>
              <a:rPr lang="en-US" dirty="0">
                <a:solidFill>
                  <a:srgbClr val="000000"/>
                </a:solidFill>
                <a:effectLst/>
                <a:latin typeface="Helvetica Light" panose="020B0403020202020204" pitchFamily="34" charset="0"/>
              </a:rPr>
              <a:t>4. Rates of transferring between compartments </a:t>
            </a:r>
          </a:p>
          <a:p>
            <a:pPr algn="ctr"/>
            <a:r>
              <a:rPr lang="en-US" dirty="0">
                <a:solidFill>
                  <a:srgbClr val="000000"/>
                </a:solidFill>
                <a:effectLst/>
                <a:latin typeface="Helvetica Light" panose="020B0403020202020204" pitchFamily="34" charset="0"/>
              </a:rPr>
              <a:t>are expressed mathematically </a:t>
            </a:r>
          </a:p>
        </p:txBody>
      </p:sp>
      <p:cxnSp>
        <p:nvCxnSpPr>
          <p:cNvPr id="14" name="Curved Connector 13">
            <a:extLst>
              <a:ext uri="{FF2B5EF4-FFF2-40B4-BE49-F238E27FC236}">
                <a16:creationId xmlns:a16="http://schemas.microsoft.com/office/drawing/2014/main" id="{DE67862D-3FD5-63D8-9D4A-585402775B99}"/>
              </a:ext>
            </a:extLst>
          </p:cNvPr>
          <p:cNvCxnSpPr>
            <a:cxnSpLocks/>
          </p:cNvCxnSpPr>
          <p:nvPr/>
        </p:nvCxnSpPr>
        <p:spPr>
          <a:xfrm rot="16200000" flipH="1" flipV="1">
            <a:off x="2544700" y="2499943"/>
            <a:ext cx="1049928" cy="1238597"/>
          </a:xfrm>
          <a:prstGeom prst="curvedConnector4">
            <a:avLst>
              <a:gd name="adj1" fmla="val -50275"/>
              <a:gd name="adj2" fmla="val 145302"/>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4AAA74DA-D175-C884-A8D4-9D243A5075C3}"/>
              </a:ext>
            </a:extLst>
          </p:cNvPr>
          <p:cNvSpPr/>
          <p:nvPr/>
        </p:nvSpPr>
        <p:spPr>
          <a:xfrm>
            <a:off x="1021245" y="2151932"/>
            <a:ext cx="970138" cy="430887"/>
          </a:xfrm>
          <a:prstGeom prst="rect">
            <a:avLst/>
          </a:prstGeom>
        </p:spPr>
        <p:txBody>
          <a:bodyPr wrap="none">
            <a:spAutoFit/>
          </a:bodyPr>
          <a:lstStyle/>
          <a:p>
            <a:pPr algn="ctr"/>
            <a:r>
              <a:rPr lang="en-US" sz="2200" b="1" dirty="0">
                <a:effectLst/>
                <a:latin typeface="Helvetica" pitchFamily="2" charset="0"/>
              </a:rPr>
              <a:t>births</a:t>
            </a:r>
            <a:endParaRPr lang="en-US" sz="2200" dirty="0">
              <a:effectLst/>
              <a:latin typeface="Helvetica" pitchFamily="2" charset="0"/>
            </a:endParaRPr>
          </a:p>
        </p:txBody>
      </p:sp>
      <p:sp>
        <p:nvSpPr>
          <p:cNvPr id="16" name="Rectangle 15">
            <a:extLst>
              <a:ext uri="{FF2B5EF4-FFF2-40B4-BE49-F238E27FC236}">
                <a16:creationId xmlns:a16="http://schemas.microsoft.com/office/drawing/2014/main" id="{362FB7F4-283B-2AFF-78ED-2E24FF286FC7}"/>
              </a:ext>
            </a:extLst>
          </p:cNvPr>
          <p:cNvSpPr/>
          <p:nvPr/>
        </p:nvSpPr>
        <p:spPr>
          <a:xfrm>
            <a:off x="2450366" y="2610702"/>
            <a:ext cx="2477193" cy="2099855"/>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Helvetica" pitchFamily="2" charset="0"/>
              </a:rPr>
              <a:t>Madagascar</a:t>
            </a:r>
          </a:p>
          <a:p>
            <a:pPr algn="ctr"/>
            <a:r>
              <a:rPr lang="en-US" sz="3200" dirty="0">
                <a:latin typeface="Helvetica" pitchFamily="2" charset="0"/>
              </a:rPr>
              <a:t>(N)</a:t>
            </a:r>
          </a:p>
        </p:txBody>
      </p:sp>
      <p:cxnSp>
        <p:nvCxnSpPr>
          <p:cNvPr id="17" name="Curved Connector 16">
            <a:extLst>
              <a:ext uri="{FF2B5EF4-FFF2-40B4-BE49-F238E27FC236}">
                <a16:creationId xmlns:a16="http://schemas.microsoft.com/office/drawing/2014/main" id="{2AC01C2A-D9FF-FA19-FAEF-022AA757317D}"/>
              </a:ext>
            </a:extLst>
          </p:cNvPr>
          <p:cNvCxnSpPr>
            <a:cxnSpLocks/>
          </p:cNvCxnSpPr>
          <p:nvPr/>
        </p:nvCxnSpPr>
        <p:spPr>
          <a:xfrm flipV="1">
            <a:off x="5034902" y="4199239"/>
            <a:ext cx="872837" cy="1"/>
          </a:xfrm>
          <a:prstGeom prst="curvedConnector3">
            <a:avLst>
              <a:gd name="adj1" fmla="val 50000"/>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BCDDCC88-0D55-E15B-A4D3-8FB2E070849F}"/>
              </a:ext>
            </a:extLst>
          </p:cNvPr>
          <p:cNvSpPr/>
          <p:nvPr/>
        </p:nvSpPr>
        <p:spPr>
          <a:xfrm>
            <a:off x="5034902" y="3660630"/>
            <a:ext cx="1096775" cy="430887"/>
          </a:xfrm>
          <a:prstGeom prst="rect">
            <a:avLst/>
          </a:prstGeom>
        </p:spPr>
        <p:txBody>
          <a:bodyPr wrap="none">
            <a:spAutoFit/>
          </a:bodyPr>
          <a:lstStyle/>
          <a:p>
            <a:pPr algn="ctr"/>
            <a:r>
              <a:rPr lang="en-US" sz="2200" b="1" dirty="0">
                <a:effectLst/>
                <a:latin typeface="Helvetica" pitchFamily="2" charset="0"/>
              </a:rPr>
              <a:t>deaths</a:t>
            </a:r>
            <a:endParaRPr lang="en-US" sz="2200" dirty="0">
              <a:effectLst/>
              <a:latin typeface="Helvetica" pitchFamily="2" charset="0"/>
            </a:endParaRPr>
          </a:p>
        </p:txBody>
      </p:sp>
      <p:grpSp>
        <p:nvGrpSpPr>
          <p:cNvPr id="8" name="Group 7">
            <a:extLst>
              <a:ext uri="{FF2B5EF4-FFF2-40B4-BE49-F238E27FC236}">
                <a16:creationId xmlns:a16="http://schemas.microsoft.com/office/drawing/2014/main" id="{B08B7AC7-A849-CE5B-3687-AACC3757227A}"/>
              </a:ext>
            </a:extLst>
          </p:cNvPr>
          <p:cNvGrpSpPr/>
          <p:nvPr/>
        </p:nvGrpSpPr>
        <p:grpSpPr>
          <a:xfrm>
            <a:off x="8379761" y="2844393"/>
            <a:ext cx="2723745" cy="2705673"/>
            <a:chOff x="1122122" y="2071419"/>
            <a:chExt cx="2890433" cy="3011819"/>
          </a:xfrm>
        </p:grpSpPr>
        <p:pic>
          <p:nvPicPr>
            <p:cNvPr id="9" name="Picture 8">
              <a:extLst>
                <a:ext uri="{FF2B5EF4-FFF2-40B4-BE49-F238E27FC236}">
                  <a16:creationId xmlns:a16="http://schemas.microsoft.com/office/drawing/2014/main" id="{69619F9D-3BD5-4164-FED1-4831FD96173B}"/>
                </a:ext>
              </a:extLst>
            </p:cNvPr>
            <p:cNvPicPr>
              <a:picLocks noChangeAspect="1"/>
            </p:cNvPicPr>
            <p:nvPr/>
          </p:nvPicPr>
          <p:blipFill rotWithShape="1">
            <a:blip r:embed="rId3"/>
            <a:srcRect l="8092" t="11035" r="10983"/>
            <a:stretch/>
          </p:blipFill>
          <p:spPr>
            <a:xfrm>
              <a:off x="1122122" y="2071419"/>
              <a:ext cx="2890433" cy="3011819"/>
            </a:xfrm>
            <a:prstGeom prst="rect">
              <a:avLst/>
            </a:prstGeom>
          </p:spPr>
        </p:pic>
        <p:sp>
          <p:nvSpPr>
            <p:cNvPr id="11" name="Freeform 10">
              <a:extLst>
                <a:ext uri="{FF2B5EF4-FFF2-40B4-BE49-F238E27FC236}">
                  <a16:creationId xmlns:a16="http://schemas.microsoft.com/office/drawing/2014/main" id="{83437E35-644B-19F7-6ED0-4F514139A42A}"/>
                </a:ext>
              </a:extLst>
            </p:cNvPr>
            <p:cNvSpPr/>
            <p:nvPr/>
          </p:nvSpPr>
          <p:spPr>
            <a:xfrm>
              <a:off x="3459304" y="3968424"/>
              <a:ext cx="274681" cy="505992"/>
            </a:xfrm>
            <a:custGeom>
              <a:avLst/>
              <a:gdLst>
                <a:gd name="connsiteX0" fmla="*/ 43370 w 274681"/>
                <a:gd name="connsiteY0" fmla="*/ 187940 h 505992"/>
                <a:gd name="connsiteX1" fmla="*/ 43370 w 274681"/>
                <a:gd name="connsiteY1" fmla="*/ 187940 h 505992"/>
                <a:gd name="connsiteX2" fmla="*/ 46985 w 274681"/>
                <a:gd name="connsiteY2" fmla="*/ 281910 h 505992"/>
                <a:gd name="connsiteX3" fmla="*/ 43370 w 274681"/>
                <a:gd name="connsiteY3" fmla="*/ 339737 h 505992"/>
                <a:gd name="connsiteX4" fmla="*/ 39756 w 274681"/>
                <a:gd name="connsiteY4" fmla="*/ 350580 h 505992"/>
                <a:gd name="connsiteX5" fmla="*/ 28913 w 274681"/>
                <a:gd name="connsiteY5" fmla="*/ 357808 h 505992"/>
                <a:gd name="connsiteX6" fmla="*/ 14456 w 274681"/>
                <a:gd name="connsiteY6" fmla="*/ 372265 h 505992"/>
                <a:gd name="connsiteX7" fmla="*/ 10842 w 274681"/>
                <a:gd name="connsiteY7" fmla="*/ 383108 h 505992"/>
                <a:gd name="connsiteX8" fmla="*/ 0 w 274681"/>
                <a:gd name="connsiteY8" fmla="*/ 404793 h 505992"/>
                <a:gd name="connsiteX9" fmla="*/ 10842 w 274681"/>
                <a:gd name="connsiteY9" fmla="*/ 455393 h 505992"/>
                <a:gd name="connsiteX10" fmla="*/ 18071 w 274681"/>
                <a:gd name="connsiteY10" fmla="*/ 462621 h 505992"/>
                <a:gd name="connsiteX11" fmla="*/ 32528 w 274681"/>
                <a:gd name="connsiteY11" fmla="*/ 491535 h 505992"/>
                <a:gd name="connsiteX12" fmla="*/ 54213 w 274681"/>
                <a:gd name="connsiteY12" fmla="*/ 505992 h 505992"/>
                <a:gd name="connsiteX13" fmla="*/ 104812 w 274681"/>
                <a:gd name="connsiteY13" fmla="*/ 502378 h 505992"/>
                <a:gd name="connsiteX14" fmla="*/ 119269 w 274681"/>
                <a:gd name="connsiteY14" fmla="*/ 484306 h 505992"/>
                <a:gd name="connsiteX15" fmla="*/ 130112 w 274681"/>
                <a:gd name="connsiteY15" fmla="*/ 480692 h 505992"/>
                <a:gd name="connsiteX16" fmla="*/ 144569 w 274681"/>
                <a:gd name="connsiteY16" fmla="*/ 451778 h 505992"/>
                <a:gd name="connsiteX17" fmla="*/ 155411 w 274681"/>
                <a:gd name="connsiteY17" fmla="*/ 419250 h 505992"/>
                <a:gd name="connsiteX18" fmla="*/ 159026 w 274681"/>
                <a:gd name="connsiteY18" fmla="*/ 408408 h 505992"/>
                <a:gd name="connsiteX19" fmla="*/ 166254 w 274681"/>
                <a:gd name="connsiteY19" fmla="*/ 397565 h 505992"/>
                <a:gd name="connsiteX20" fmla="*/ 169868 w 274681"/>
                <a:gd name="connsiteY20" fmla="*/ 386722 h 505992"/>
                <a:gd name="connsiteX21" fmla="*/ 184325 w 274681"/>
                <a:gd name="connsiteY21" fmla="*/ 372265 h 505992"/>
                <a:gd name="connsiteX22" fmla="*/ 195168 w 274681"/>
                <a:gd name="connsiteY22" fmla="*/ 339737 h 505992"/>
                <a:gd name="connsiteX23" fmla="*/ 198782 w 274681"/>
                <a:gd name="connsiteY23" fmla="*/ 328895 h 505992"/>
                <a:gd name="connsiteX24" fmla="*/ 206011 w 274681"/>
                <a:gd name="connsiteY24" fmla="*/ 318052 h 505992"/>
                <a:gd name="connsiteX25" fmla="*/ 216853 w 274681"/>
                <a:gd name="connsiteY25" fmla="*/ 296367 h 505992"/>
                <a:gd name="connsiteX26" fmla="*/ 224082 w 274681"/>
                <a:gd name="connsiteY26" fmla="*/ 274681 h 505992"/>
                <a:gd name="connsiteX27" fmla="*/ 227696 w 274681"/>
                <a:gd name="connsiteY27" fmla="*/ 263838 h 505992"/>
                <a:gd name="connsiteX28" fmla="*/ 231310 w 274681"/>
                <a:gd name="connsiteY28" fmla="*/ 252996 h 505992"/>
                <a:gd name="connsiteX29" fmla="*/ 238539 w 274681"/>
                <a:gd name="connsiteY29" fmla="*/ 224082 h 505992"/>
                <a:gd name="connsiteX30" fmla="*/ 245767 w 274681"/>
                <a:gd name="connsiteY30" fmla="*/ 195168 h 505992"/>
                <a:gd name="connsiteX31" fmla="*/ 249381 w 274681"/>
                <a:gd name="connsiteY31" fmla="*/ 180711 h 505992"/>
                <a:gd name="connsiteX32" fmla="*/ 267453 w 274681"/>
                <a:gd name="connsiteY32" fmla="*/ 126498 h 505992"/>
                <a:gd name="connsiteX33" fmla="*/ 271067 w 274681"/>
                <a:gd name="connsiteY33" fmla="*/ 115655 h 505992"/>
                <a:gd name="connsiteX34" fmla="*/ 274681 w 274681"/>
                <a:gd name="connsiteY34" fmla="*/ 104812 h 505992"/>
                <a:gd name="connsiteX35" fmla="*/ 271067 w 274681"/>
                <a:gd name="connsiteY35" fmla="*/ 32528 h 505992"/>
                <a:gd name="connsiteX36" fmla="*/ 252996 w 274681"/>
                <a:gd name="connsiteY36" fmla="*/ 14457 h 505992"/>
                <a:gd name="connsiteX37" fmla="*/ 234924 w 274681"/>
                <a:gd name="connsiteY37" fmla="*/ 0 h 505992"/>
                <a:gd name="connsiteX38" fmla="*/ 227696 w 274681"/>
                <a:gd name="connsiteY38" fmla="*/ 10842 h 505992"/>
                <a:gd name="connsiteX39" fmla="*/ 220468 w 274681"/>
                <a:gd name="connsiteY39" fmla="*/ 18071 h 505992"/>
                <a:gd name="connsiteX40" fmla="*/ 206011 w 274681"/>
                <a:gd name="connsiteY40" fmla="*/ 46985 h 505992"/>
                <a:gd name="connsiteX41" fmla="*/ 198782 w 274681"/>
                <a:gd name="connsiteY41" fmla="*/ 68670 h 505992"/>
                <a:gd name="connsiteX42" fmla="*/ 195168 w 274681"/>
                <a:gd name="connsiteY42" fmla="*/ 79513 h 505992"/>
                <a:gd name="connsiteX43" fmla="*/ 187939 w 274681"/>
                <a:gd name="connsiteY43" fmla="*/ 86741 h 505992"/>
                <a:gd name="connsiteX44" fmla="*/ 177097 w 274681"/>
                <a:gd name="connsiteY44" fmla="*/ 108427 h 505992"/>
                <a:gd name="connsiteX45" fmla="*/ 162640 w 274681"/>
                <a:gd name="connsiteY45" fmla="*/ 122884 h 505992"/>
                <a:gd name="connsiteX46" fmla="*/ 130112 w 274681"/>
                <a:gd name="connsiteY46" fmla="*/ 130112 h 505992"/>
                <a:gd name="connsiteX47" fmla="*/ 108426 w 274681"/>
                <a:gd name="connsiteY47" fmla="*/ 137340 h 505992"/>
                <a:gd name="connsiteX48" fmla="*/ 83127 w 274681"/>
                <a:gd name="connsiteY48" fmla="*/ 144569 h 505992"/>
                <a:gd name="connsiteX49" fmla="*/ 43370 w 274681"/>
                <a:gd name="connsiteY49" fmla="*/ 187940 h 505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74681" h="505992">
                  <a:moveTo>
                    <a:pt x="43370" y="187940"/>
                  </a:moveTo>
                  <a:lnTo>
                    <a:pt x="43370" y="187940"/>
                  </a:lnTo>
                  <a:cubicBezTo>
                    <a:pt x="44575" y="219263"/>
                    <a:pt x="46985" y="250563"/>
                    <a:pt x="46985" y="281910"/>
                  </a:cubicBezTo>
                  <a:cubicBezTo>
                    <a:pt x="46985" y="301223"/>
                    <a:pt x="45392" y="320530"/>
                    <a:pt x="43370" y="339737"/>
                  </a:cubicBezTo>
                  <a:cubicBezTo>
                    <a:pt x="42971" y="343526"/>
                    <a:pt x="42136" y="347605"/>
                    <a:pt x="39756" y="350580"/>
                  </a:cubicBezTo>
                  <a:cubicBezTo>
                    <a:pt x="37042" y="353972"/>
                    <a:pt x="32527" y="355399"/>
                    <a:pt x="28913" y="357808"/>
                  </a:cubicBezTo>
                  <a:cubicBezTo>
                    <a:pt x="19276" y="386723"/>
                    <a:pt x="33732" y="352989"/>
                    <a:pt x="14456" y="372265"/>
                  </a:cubicBezTo>
                  <a:cubicBezTo>
                    <a:pt x="11762" y="374959"/>
                    <a:pt x="12546" y="379700"/>
                    <a:pt x="10842" y="383108"/>
                  </a:cubicBezTo>
                  <a:cubicBezTo>
                    <a:pt x="-3171" y="411136"/>
                    <a:pt x="9085" y="377539"/>
                    <a:pt x="0" y="404793"/>
                  </a:cubicBezTo>
                  <a:cubicBezTo>
                    <a:pt x="808" y="411254"/>
                    <a:pt x="3486" y="448038"/>
                    <a:pt x="10842" y="455393"/>
                  </a:cubicBezTo>
                  <a:lnTo>
                    <a:pt x="18071" y="462621"/>
                  </a:lnTo>
                  <a:cubicBezTo>
                    <a:pt x="23243" y="478137"/>
                    <a:pt x="21313" y="483124"/>
                    <a:pt x="32528" y="491535"/>
                  </a:cubicBezTo>
                  <a:cubicBezTo>
                    <a:pt x="39478" y="496748"/>
                    <a:pt x="54213" y="505992"/>
                    <a:pt x="54213" y="505992"/>
                  </a:cubicBezTo>
                  <a:cubicBezTo>
                    <a:pt x="71079" y="504787"/>
                    <a:pt x="88192" y="505494"/>
                    <a:pt x="104812" y="502378"/>
                  </a:cubicBezTo>
                  <a:cubicBezTo>
                    <a:pt x="109626" y="501475"/>
                    <a:pt x="117145" y="486005"/>
                    <a:pt x="119269" y="484306"/>
                  </a:cubicBezTo>
                  <a:cubicBezTo>
                    <a:pt x="122244" y="481926"/>
                    <a:pt x="126498" y="481897"/>
                    <a:pt x="130112" y="480692"/>
                  </a:cubicBezTo>
                  <a:cubicBezTo>
                    <a:pt x="138418" y="455774"/>
                    <a:pt x="131952" y="464395"/>
                    <a:pt x="144569" y="451778"/>
                  </a:cubicBezTo>
                  <a:lnTo>
                    <a:pt x="155411" y="419250"/>
                  </a:lnTo>
                  <a:cubicBezTo>
                    <a:pt x="156616" y="415636"/>
                    <a:pt x="156913" y="411578"/>
                    <a:pt x="159026" y="408408"/>
                  </a:cubicBezTo>
                  <a:cubicBezTo>
                    <a:pt x="161435" y="404794"/>
                    <a:pt x="164312" y="401450"/>
                    <a:pt x="166254" y="397565"/>
                  </a:cubicBezTo>
                  <a:cubicBezTo>
                    <a:pt x="167958" y="394157"/>
                    <a:pt x="167654" y="389822"/>
                    <a:pt x="169868" y="386722"/>
                  </a:cubicBezTo>
                  <a:cubicBezTo>
                    <a:pt x="173829" y="381176"/>
                    <a:pt x="184325" y="372265"/>
                    <a:pt x="184325" y="372265"/>
                  </a:cubicBezTo>
                  <a:lnTo>
                    <a:pt x="195168" y="339737"/>
                  </a:lnTo>
                  <a:cubicBezTo>
                    <a:pt x="196373" y="336123"/>
                    <a:pt x="196669" y="332065"/>
                    <a:pt x="198782" y="328895"/>
                  </a:cubicBezTo>
                  <a:lnTo>
                    <a:pt x="206011" y="318052"/>
                  </a:lnTo>
                  <a:cubicBezTo>
                    <a:pt x="219189" y="278516"/>
                    <a:pt x="198174" y="338394"/>
                    <a:pt x="216853" y="296367"/>
                  </a:cubicBezTo>
                  <a:cubicBezTo>
                    <a:pt x="219948" y="289404"/>
                    <a:pt x="221672" y="281910"/>
                    <a:pt x="224082" y="274681"/>
                  </a:cubicBezTo>
                  <a:lnTo>
                    <a:pt x="227696" y="263838"/>
                  </a:lnTo>
                  <a:cubicBezTo>
                    <a:pt x="228901" y="260224"/>
                    <a:pt x="230563" y="256732"/>
                    <a:pt x="231310" y="252996"/>
                  </a:cubicBezTo>
                  <a:cubicBezTo>
                    <a:pt x="240154" y="208774"/>
                    <a:pt x="230201" y="254655"/>
                    <a:pt x="238539" y="224082"/>
                  </a:cubicBezTo>
                  <a:cubicBezTo>
                    <a:pt x="241153" y="214497"/>
                    <a:pt x="243358" y="204806"/>
                    <a:pt x="245767" y="195168"/>
                  </a:cubicBezTo>
                  <a:cubicBezTo>
                    <a:pt x="246972" y="190349"/>
                    <a:pt x="247810" y="185423"/>
                    <a:pt x="249381" y="180711"/>
                  </a:cubicBezTo>
                  <a:lnTo>
                    <a:pt x="267453" y="126498"/>
                  </a:lnTo>
                  <a:lnTo>
                    <a:pt x="271067" y="115655"/>
                  </a:lnTo>
                  <a:lnTo>
                    <a:pt x="274681" y="104812"/>
                  </a:lnTo>
                  <a:cubicBezTo>
                    <a:pt x="273476" y="80717"/>
                    <a:pt x="274187" y="56450"/>
                    <a:pt x="271067" y="32528"/>
                  </a:cubicBezTo>
                  <a:cubicBezTo>
                    <a:pt x="269804" y="22843"/>
                    <a:pt x="259078" y="19323"/>
                    <a:pt x="252996" y="14457"/>
                  </a:cubicBezTo>
                  <a:cubicBezTo>
                    <a:pt x="227254" y="-6137"/>
                    <a:pt x="268285" y="22239"/>
                    <a:pt x="234924" y="0"/>
                  </a:cubicBezTo>
                  <a:cubicBezTo>
                    <a:pt x="232515" y="3614"/>
                    <a:pt x="230409" y="7450"/>
                    <a:pt x="227696" y="10842"/>
                  </a:cubicBezTo>
                  <a:cubicBezTo>
                    <a:pt x="225567" y="13503"/>
                    <a:pt x="221992" y="15023"/>
                    <a:pt x="220468" y="18071"/>
                  </a:cubicBezTo>
                  <a:cubicBezTo>
                    <a:pt x="203856" y="51295"/>
                    <a:pt x="222341" y="30653"/>
                    <a:pt x="206011" y="46985"/>
                  </a:cubicBezTo>
                  <a:lnTo>
                    <a:pt x="198782" y="68670"/>
                  </a:lnTo>
                  <a:cubicBezTo>
                    <a:pt x="197577" y="72284"/>
                    <a:pt x="197862" y="76819"/>
                    <a:pt x="195168" y="79513"/>
                  </a:cubicBezTo>
                  <a:lnTo>
                    <a:pt x="187939" y="86741"/>
                  </a:lnTo>
                  <a:cubicBezTo>
                    <a:pt x="184441" y="97235"/>
                    <a:pt x="184739" y="99510"/>
                    <a:pt x="177097" y="108427"/>
                  </a:cubicBezTo>
                  <a:cubicBezTo>
                    <a:pt x="172662" y="113601"/>
                    <a:pt x="169323" y="121548"/>
                    <a:pt x="162640" y="122884"/>
                  </a:cubicBezTo>
                  <a:cubicBezTo>
                    <a:pt x="152322" y="124947"/>
                    <a:pt x="140320" y="127050"/>
                    <a:pt x="130112" y="130112"/>
                  </a:cubicBezTo>
                  <a:cubicBezTo>
                    <a:pt x="122814" y="132301"/>
                    <a:pt x="115655" y="134930"/>
                    <a:pt x="108426" y="137340"/>
                  </a:cubicBezTo>
                  <a:cubicBezTo>
                    <a:pt x="71976" y="149491"/>
                    <a:pt x="128526" y="130950"/>
                    <a:pt x="83127" y="144569"/>
                  </a:cubicBezTo>
                  <a:cubicBezTo>
                    <a:pt x="56492" y="152559"/>
                    <a:pt x="49996" y="180712"/>
                    <a:pt x="43370" y="187940"/>
                  </a:cubicBezTo>
                  <a:close/>
                </a:path>
              </a:pathLst>
            </a:cu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Rectangle 11">
            <a:extLst>
              <a:ext uri="{FF2B5EF4-FFF2-40B4-BE49-F238E27FC236}">
                <a16:creationId xmlns:a16="http://schemas.microsoft.com/office/drawing/2014/main" id="{BFF7F282-4320-5258-096A-48AE15AC421A}"/>
              </a:ext>
            </a:extLst>
          </p:cNvPr>
          <p:cNvSpPr/>
          <p:nvPr/>
        </p:nvSpPr>
        <p:spPr>
          <a:xfrm>
            <a:off x="576306" y="4710742"/>
            <a:ext cx="6077354" cy="584775"/>
          </a:xfrm>
          <a:prstGeom prst="rect">
            <a:avLst/>
          </a:prstGeom>
        </p:spPr>
        <p:txBody>
          <a:bodyPr wrap="square">
            <a:spAutoFit/>
          </a:bodyPr>
          <a:lstStyle/>
          <a:p>
            <a:pPr algn="ctr"/>
            <a:r>
              <a:rPr lang="en-US" sz="3200" dirty="0">
                <a:solidFill>
                  <a:srgbClr val="000000"/>
                </a:solidFill>
                <a:effectLst/>
                <a:latin typeface="Helvetica Light" panose="020B0403020202020204" pitchFamily="34" charset="0"/>
              </a:rPr>
              <a:t>N</a:t>
            </a:r>
            <a:r>
              <a:rPr lang="en-US" sz="3200" baseline="-25000" dirty="0">
                <a:solidFill>
                  <a:srgbClr val="000000"/>
                </a:solidFill>
                <a:effectLst/>
                <a:latin typeface="Helvetica Light" panose="020B0403020202020204" pitchFamily="34" charset="0"/>
              </a:rPr>
              <a:t>t+1</a:t>
            </a:r>
            <a:r>
              <a:rPr lang="en-US" sz="3200" dirty="0">
                <a:solidFill>
                  <a:srgbClr val="000000"/>
                </a:solidFill>
                <a:effectLst/>
                <a:latin typeface="Helvetica Light" panose="020B0403020202020204" pitchFamily="34" charset="0"/>
              </a:rPr>
              <a:t>= </a:t>
            </a:r>
            <a:r>
              <a:rPr lang="en-US" sz="3200" dirty="0" err="1">
                <a:solidFill>
                  <a:srgbClr val="000000"/>
                </a:solidFill>
                <a:effectLst/>
                <a:latin typeface="Helvetica Light" panose="020B0403020202020204" pitchFamily="34" charset="0"/>
              </a:rPr>
              <a:t>N</a:t>
            </a:r>
            <a:r>
              <a:rPr lang="en-US" sz="3200" baseline="-25000" dirty="0" err="1">
                <a:solidFill>
                  <a:srgbClr val="000000"/>
                </a:solidFill>
                <a:effectLst/>
                <a:latin typeface="Helvetica Light" panose="020B0403020202020204" pitchFamily="34" charset="0"/>
              </a:rPr>
              <a:t>t</a:t>
            </a:r>
            <a:r>
              <a:rPr lang="en-US" sz="3200" baseline="-25000" dirty="0">
                <a:solidFill>
                  <a:srgbClr val="000000"/>
                </a:solidFill>
                <a:effectLst/>
                <a:latin typeface="Helvetica Light" panose="020B0403020202020204" pitchFamily="34" charset="0"/>
              </a:rPr>
              <a:t> </a:t>
            </a:r>
            <a:r>
              <a:rPr lang="en-US" sz="3200" dirty="0">
                <a:solidFill>
                  <a:srgbClr val="000000"/>
                </a:solidFill>
                <a:effectLst/>
                <a:latin typeface="Helvetica Light" panose="020B0403020202020204" pitchFamily="34" charset="0"/>
              </a:rPr>
              <a:t>+ births*</a:t>
            </a:r>
            <a:r>
              <a:rPr lang="en-US" sz="3200" dirty="0" err="1">
                <a:solidFill>
                  <a:srgbClr val="000000"/>
                </a:solidFill>
                <a:effectLst/>
                <a:latin typeface="Helvetica Light" panose="020B0403020202020204" pitchFamily="34" charset="0"/>
              </a:rPr>
              <a:t>N</a:t>
            </a:r>
            <a:r>
              <a:rPr lang="en-US" sz="3200" baseline="-25000" dirty="0" err="1">
                <a:solidFill>
                  <a:srgbClr val="000000"/>
                </a:solidFill>
                <a:effectLst/>
                <a:latin typeface="Helvetica Light" panose="020B0403020202020204" pitchFamily="34" charset="0"/>
              </a:rPr>
              <a:t>t</a:t>
            </a:r>
            <a:r>
              <a:rPr lang="en-US" sz="3200" dirty="0">
                <a:solidFill>
                  <a:srgbClr val="000000"/>
                </a:solidFill>
                <a:effectLst/>
                <a:latin typeface="Helvetica Light" panose="020B0403020202020204" pitchFamily="34" charset="0"/>
              </a:rPr>
              <a:t>-deaths*</a:t>
            </a:r>
            <a:r>
              <a:rPr lang="en-US" sz="3200" dirty="0" err="1">
                <a:solidFill>
                  <a:srgbClr val="000000"/>
                </a:solidFill>
                <a:effectLst/>
                <a:latin typeface="Helvetica Light" panose="020B0403020202020204" pitchFamily="34" charset="0"/>
              </a:rPr>
              <a:t>N</a:t>
            </a:r>
            <a:r>
              <a:rPr lang="en-US" sz="3200" baseline="-25000" dirty="0" err="1">
                <a:solidFill>
                  <a:srgbClr val="000000"/>
                </a:solidFill>
                <a:effectLst/>
                <a:latin typeface="Helvetica Light" panose="020B0403020202020204" pitchFamily="34" charset="0"/>
              </a:rPr>
              <a:t>t</a:t>
            </a:r>
            <a:endParaRPr lang="en-US" sz="3200" dirty="0">
              <a:solidFill>
                <a:srgbClr val="000000"/>
              </a:solidFill>
              <a:effectLst/>
              <a:latin typeface="Helvetica Light" panose="020B0403020202020204" pitchFamily="34" charset="0"/>
            </a:endParaRPr>
          </a:p>
        </p:txBody>
      </p:sp>
      <p:sp>
        <p:nvSpPr>
          <p:cNvPr id="4" name="Rectangle 3">
            <a:extLst>
              <a:ext uri="{FF2B5EF4-FFF2-40B4-BE49-F238E27FC236}">
                <a16:creationId xmlns:a16="http://schemas.microsoft.com/office/drawing/2014/main" id="{6EF89CBF-76D4-3808-9FCE-05706881DFE2}"/>
              </a:ext>
            </a:extLst>
          </p:cNvPr>
          <p:cNvSpPr/>
          <p:nvPr/>
        </p:nvSpPr>
        <p:spPr>
          <a:xfrm>
            <a:off x="7432292" y="5434730"/>
            <a:ext cx="4571640" cy="1046440"/>
          </a:xfrm>
          <a:prstGeom prst="rect">
            <a:avLst/>
          </a:prstGeom>
          <a:ln>
            <a:noFill/>
          </a:ln>
        </p:spPr>
        <p:txBody>
          <a:bodyPr wrap="square">
            <a:spAutoFit/>
          </a:bodyPr>
          <a:lstStyle/>
          <a:p>
            <a:pPr algn="ctr"/>
            <a:r>
              <a:rPr lang="en-US" sz="3400" b="1" dirty="0">
                <a:solidFill>
                  <a:srgbClr val="FF0000"/>
                </a:solidFill>
                <a:sym typeface="Symbol" pitchFamily="2" charset="2"/>
              </a:rPr>
              <a:t>R</a:t>
            </a:r>
            <a:r>
              <a:rPr lang="en-US" sz="2800" b="1" dirty="0">
                <a:solidFill>
                  <a:srgbClr val="000000"/>
                </a:solidFill>
                <a:effectLst/>
              </a:rPr>
              <a:t>=geometric rate of increase R = (births – deaths)</a:t>
            </a:r>
          </a:p>
        </p:txBody>
      </p:sp>
      <p:sp>
        <p:nvSpPr>
          <p:cNvPr id="5" name="Rectangle 4">
            <a:extLst>
              <a:ext uri="{FF2B5EF4-FFF2-40B4-BE49-F238E27FC236}">
                <a16:creationId xmlns:a16="http://schemas.microsoft.com/office/drawing/2014/main" id="{683F4DAF-E76B-DF46-6375-DD74ED823708}"/>
              </a:ext>
            </a:extLst>
          </p:cNvPr>
          <p:cNvSpPr/>
          <p:nvPr/>
        </p:nvSpPr>
        <p:spPr>
          <a:xfrm>
            <a:off x="-734690" y="5675011"/>
            <a:ext cx="6077354" cy="584775"/>
          </a:xfrm>
          <a:prstGeom prst="rect">
            <a:avLst/>
          </a:prstGeom>
        </p:spPr>
        <p:txBody>
          <a:bodyPr wrap="square">
            <a:spAutoFit/>
          </a:bodyPr>
          <a:lstStyle/>
          <a:p>
            <a:pPr algn="ctr"/>
            <a:r>
              <a:rPr lang="en-US" sz="3200" dirty="0">
                <a:solidFill>
                  <a:srgbClr val="000000"/>
                </a:solidFill>
                <a:effectLst/>
                <a:latin typeface="Helvetica Light" panose="020B0403020202020204" pitchFamily="34" charset="0"/>
              </a:rPr>
              <a:t>N</a:t>
            </a:r>
            <a:r>
              <a:rPr lang="en-US" sz="3200" baseline="-25000" dirty="0">
                <a:solidFill>
                  <a:srgbClr val="000000"/>
                </a:solidFill>
                <a:effectLst/>
                <a:latin typeface="Helvetica Light" panose="020B0403020202020204" pitchFamily="34" charset="0"/>
              </a:rPr>
              <a:t>t+1</a:t>
            </a:r>
            <a:r>
              <a:rPr lang="en-US" sz="3200" dirty="0">
                <a:solidFill>
                  <a:srgbClr val="000000"/>
                </a:solidFill>
                <a:effectLst/>
                <a:latin typeface="Helvetica Light" panose="020B0403020202020204" pitchFamily="34" charset="0"/>
              </a:rPr>
              <a:t>= </a:t>
            </a:r>
            <a:r>
              <a:rPr lang="en-US" sz="3200" dirty="0" err="1">
                <a:solidFill>
                  <a:srgbClr val="000000"/>
                </a:solidFill>
                <a:effectLst/>
                <a:latin typeface="Helvetica Light" panose="020B0403020202020204" pitchFamily="34" charset="0"/>
              </a:rPr>
              <a:t>N</a:t>
            </a:r>
            <a:r>
              <a:rPr lang="en-US" sz="3200" baseline="-25000" dirty="0" err="1">
                <a:solidFill>
                  <a:srgbClr val="000000"/>
                </a:solidFill>
                <a:effectLst/>
                <a:latin typeface="Helvetica Light" panose="020B0403020202020204" pitchFamily="34" charset="0"/>
              </a:rPr>
              <a:t>t</a:t>
            </a:r>
            <a:r>
              <a:rPr lang="en-US" sz="3200" baseline="-25000" dirty="0">
                <a:solidFill>
                  <a:srgbClr val="000000"/>
                </a:solidFill>
                <a:effectLst/>
                <a:latin typeface="Helvetica Light" panose="020B0403020202020204" pitchFamily="34" charset="0"/>
              </a:rPr>
              <a:t> </a:t>
            </a:r>
            <a:r>
              <a:rPr lang="en-US" sz="3200" dirty="0">
                <a:solidFill>
                  <a:srgbClr val="000000"/>
                </a:solidFill>
                <a:effectLst/>
                <a:latin typeface="Helvetica Light" panose="020B0403020202020204" pitchFamily="34" charset="0"/>
              </a:rPr>
              <a:t>+ </a:t>
            </a:r>
            <a:r>
              <a:rPr lang="en-US" sz="3200" b="1" dirty="0">
                <a:solidFill>
                  <a:srgbClr val="FF0000"/>
                </a:solidFill>
                <a:effectLst/>
                <a:latin typeface="Helvetica Light" panose="020B0403020202020204" pitchFamily="34" charset="0"/>
              </a:rPr>
              <a:t>R</a:t>
            </a:r>
            <a:r>
              <a:rPr lang="en-US" sz="3200" dirty="0">
                <a:solidFill>
                  <a:srgbClr val="000000"/>
                </a:solidFill>
                <a:effectLst/>
                <a:latin typeface="Helvetica Light" panose="020B0403020202020204" pitchFamily="34" charset="0"/>
              </a:rPr>
              <a:t>*</a:t>
            </a:r>
            <a:r>
              <a:rPr lang="en-US" sz="3200" dirty="0" err="1">
                <a:solidFill>
                  <a:srgbClr val="000000"/>
                </a:solidFill>
                <a:effectLst/>
                <a:latin typeface="Helvetica Light" panose="020B0403020202020204" pitchFamily="34" charset="0"/>
              </a:rPr>
              <a:t>N</a:t>
            </a:r>
            <a:r>
              <a:rPr lang="en-US" sz="3200" baseline="-25000" dirty="0" err="1">
                <a:solidFill>
                  <a:srgbClr val="000000"/>
                </a:solidFill>
                <a:effectLst/>
                <a:latin typeface="Helvetica Light" panose="020B0403020202020204" pitchFamily="34" charset="0"/>
              </a:rPr>
              <a:t>t</a:t>
            </a:r>
            <a:endParaRPr lang="en-US" sz="3200" dirty="0">
              <a:solidFill>
                <a:srgbClr val="000000"/>
              </a:solidFill>
              <a:effectLst/>
              <a:latin typeface="Helvetica Light" panose="020B0403020202020204" pitchFamily="34" charset="0"/>
            </a:endParaRPr>
          </a:p>
        </p:txBody>
      </p:sp>
      <p:sp>
        <p:nvSpPr>
          <p:cNvPr id="13" name="Rectangle 12">
            <a:extLst>
              <a:ext uri="{FF2B5EF4-FFF2-40B4-BE49-F238E27FC236}">
                <a16:creationId xmlns:a16="http://schemas.microsoft.com/office/drawing/2014/main" id="{EF03DB6D-1F46-103C-F72E-D29C7AA118FF}"/>
              </a:ext>
            </a:extLst>
          </p:cNvPr>
          <p:cNvSpPr/>
          <p:nvPr/>
        </p:nvSpPr>
        <p:spPr>
          <a:xfrm>
            <a:off x="457452" y="5187354"/>
            <a:ext cx="6077354" cy="584775"/>
          </a:xfrm>
          <a:prstGeom prst="rect">
            <a:avLst/>
          </a:prstGeom>
        </p:spPr>
        <p:txBody>
          <a:bodyPr wrap="square">
            <a:spAutoFit/>
          </a:bodyPr>
          <a:lstStyle/>
          <a:p>
            <a:pPr algn="ctr"/>
            <a:r>
              <a:rPr lang="en-US" sz="3200" dirty="0">
                <a:solidFill>
                  <a:srgbClr val="000000"/>
                </a:solidFill>
                <a:effectLst/>
                <a:latin typeface="Helvetica Light" panose="020B0403020202020204" pitchFamily="34" charset="0"/>
              </a:rPr>
              <a:t>N</a:t>
            </a:r>
            <a:r>
              <a:rPr lang="en-US" sz="3200" baseline="-25000" dirty="0">
                <a:solidFill>
                  <a:srgbClr val="000000"/>
                </a:solidFill>
                <a:effectLst/>
                <a:latin typeface="Helvetica Light" panose="020B0403020202020204" pitchFamily="34" charset="0"/>
              </a:rPr>
              <a:t>t+1</a:t>
            </a:r>
            <a:r>
              <a:rPr lang="en-US" sz="3200" dirty="0">
                <a:solidFill>
                  <a:srgbClr val="000000"/>
                </a:solidFill>
                <a:effectLst/>
                <a:latin typeface="Helvetica Light" panose="020B0403020202020204" pitchFamily="34" charset="0"/>
              </a:rPr>
              <a:t>= </a:t>
            </a:r>
            <a:r>
              <a:rPr lang="en-US" sz="3200" dirty="0" err="1">
                <a:solidFill>
                  <a:srgbClr val="000000"/>
                </a:solidFill>
                <a:effectLst/>
                <a:latin typeface="Helvetica Light" panose="020B0403020202020204" pitchFamily="34" charset="0"/>
              </a:rPr>
              <a:t>N</a:t>
            </a:r>
            <a:r>
              <a:rPr lang="en-US" sz="3200" baseline="-25000" dirty="0" err="1">
                <a:solidFill>
                  <a:srgbClr val="000000"/>
                </a:solidFill>
                <a:effectLst/>
                <a:latin typeface="Helvetica Light" panose="020B0403020202020204" pitchFamily="34" charset="0"/>
              </a:rPr>
              <a:t>t</a:t>
            </a:r>
            <a:r>
              <a:rPr lang="en-US" sz="3200" baseline="-25000" dirty="0">
                <a:solidFill>
                  <a:srgbClr val="000000"/>
                </a:solidFill>
                <a:effectLst/>
                <a:latin typeface="Helvetica Light" panose="020B0403020202020204" pitchFamily="34" charset="0"/>
              </a:rPr>
              <a:t> </a:t>
            </a:r>
            <a:r>
              <a:rPr lang="en-US" sz="3200" dirty="0">
                <a:solidFill>
                  <a:srgbClr val="000000"/>
                </a:solidFill>
                <a:effectLst/>
                <a:latin typeface="Helvetica Light" panose="020B0403020202020204" pitchFamily="34" charset="0"/>
              </a:rPr>
              <a:t>+ (births-deaths)*</a:t>
            </a:r>
            <a:r>
              <a:rPr lang="en-US" sz="3200" dirty="0" err="1">
                <a:solidFill>
                  <a:srgbClr val="000000"/>
                </a:solidFill>
                <a:effectLst/>
                <a:latin typeface="Helvetica Light" panose="020B0403020202020204" pitchFamily="34" charset="0"/>
              </a:rPr>
              <a:t>N</a:t>
            </a:r>
            <a:r>
              <a:rPr lang="en-US" sz="3200" baseline="-25000" dirty="0" err="1">
                <a:solidFill>
                  <a:srgbClr val="000000"/>
                </a:solidFill>
                <a:effectLst/>
                <a:latin typeface="Helvetica Light" panose="020B0403020202020204" pitchFamily="34" charset="0"/>
              </a:rPr>
              <a:t>t</a:t>
            </a:r>
            <a:endParaRPr lang="en-US" sz="3200" dirty="0">
              <a:solidFill>
                <a:srgbClr val="000000"/>
              </a:solidFill>
              <a:effectLst/>
              <a:latin typeface="Helvetica Light" panose="020B0403020202020204" pitchFamily="34" charset="0"/>
            </a:endParaRPr>
          </a:p>
        </p:txBody>
      </p:sp>
      <p:sp>
        <p:nvSpPr>
          <p:cNvPr id="19" name="Rectangle 18">
            <a:extLst>
              <a:ext uri="{FF2B5EF4-FFF2-40B4-BE49-F238E27FC236}">
                <a16:creationId xmlns:a16="http://schemas.microsoft.com/office/drawing/2014/main" id="{42CC3FC7-A0A3-1742-F7D8-AF43808FA18B}"/>
              </a:ext>
            </a:extLst>
          </p:cNvPr>
          <p:cNvSpPr/>
          <p:nvPr/>
        </p:nvSpPr>
        <p:spPr>
          <a:xfrm>
            <a:off x="6864896" y="6387685"/>
            <a:ext cx="5350210" cy="430887"/>
          </a:xfrm>
          <a:prstGeom prst="rect">
            <a:avLst/>
          </a:prstGeom>
        </p:spPr>
        <p:txBody>
          <a:bodyPr wrap="square">
            <a:spAutoFit/>
          </a:bodyPr>
          <a:lstStyle/>
          <a:p>
            <a:pPr algn="ctr"/>
            <a:r>
              <a:rPr lang="en-US" sz="2200" i="1" dirty="0"/>
              <a:t>(pop grows @</a:t>
            </a:r>
            <a:r>
              <a:rPr lang="en-US" sz="2200" i="1" dirty="0">
                <a:solidFill>
                  <a:srgbClr val="FF0000"/>
                </a:solidFill>
                <a:latin typeface="Helvetica" pitchFamily="2" charset="0"/>
                <a:sym typeface="Symbol" pitchFamily="2" charset="2"/>
              </a:rPr>
              <a:t> </a:t>
            </a:r>
            <a:r>
              <a:rPr lang="en-US" sz="2200" i="1" dirty="0">
                <a:latin typeface="Helvetica" pitchFamily="2" charset="0"/>
                <a:sym typeface="Symbol" pitchFamily="2" charset="2"/>
              </a:rPr>
              <a:t>R </a:t>
            </a:r>
            <a:r>
              <a:rPr lang="en-US" sz="2200" i="1" dirty="0"/>
              <a:t>&gt; 0 &amp; declines @</a:t>
            </a:r>
            <a:r>
              <a:rPr lang="en-US" sz="2200" i="1" dirty="0">
                <a:latin typeface="Helvetica" pitchFamily="2" charset="0"/>
                <a:sym typeface="Symbol" pitchFamily="2" charset="2"/>
              </a:rPr>
              <a:t> R </a:t>
            </a:r>
            <a:r>
              <a:rPr lang="en-US" sz="2200" i="1" dirty="0"/>
              <a:t>&lt; 0 )</a:t>
            </a:r>
          </a:p>
        </p:txBody>
      </p:sp>
    </p:spTree>
    <p:extLst>
      <p:ext uri="{BB962C8B-B14F-4D97-AF65-F5344CB8AC3E}">
        <p14:creationId xmlns:p14="http://schemas.microsoft.com/office/powerpoint/2010/main" val="134203736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49F32-783B-5969-8B00-AE29F758F9EA}"/>
              </a:ext>
            </a:extLst>
          </p:cNvPr>
          <p:cNvSpPr>
            <a:spLocks noGrp="1"/>
          </p:cNvSpPr>
          <p:nvPr>
            <p:ph type="title"/>
          </p:nvPr>
        </p:nvSpPr>
        <p:spPr>
          <a:xfrm>
            <a:off x="838200" y="365125"/>
            <a:ext cx="4453647" cy="1325563"/>
          </a:xfrm>
        </p:spPr>
        <p:txBody>
          <a:bodyPr/>
          <a:lstStyle/>
          <a:p>
            <a:r>
              <a:rPr lang="en-US" dirty="0"/>
              <a:t>The simplest population model</a:t>
            </a:r>
          </a:p>
        </p:txBody>
      </p:sp>
      <p:sp>
        <p:nvSpPr>
          <p:cNvPr id="10" name="Rectangle 9">
            <a:extLst>
              <a:ext uri="{FF2B5EF4-FFF2-40B4-BE49-F238E27FC236}">
                <a16:creationId xmlns:a16="http://schemas.microsoft.com/office/drawing/2014/main" id="{BF02E913-B0C4-60C0-7132-F312D14CFBF0}"/>
              </a:ext>
            </a:extLst>
          </p:cNvPr>
          <p:cNvSpPr/>
          <p:nvPr/>
        </p:nvSpPr>
        <p:spPr>
          <a:xfrm>
            <a:off x="6692099" y="214008"/>
            <a:ext cx="5311833" cy="2031325"/>
          </a:xfrm>
          <a:prstGeom prst="rect">
            <a:avLst/>
          </a:prstGeom>
        </p:spPr>
        <p:txBody>
          <a:bodyPr wrap="square">
            <a:spAutoFit/>
          </a:bodyPr>
          <a:lstStyle/>
          <a:p>
            <a:pPr algn="ctr"/>
            <a:r>
              <a:rPr lang="en-US" dirty="0">
                <a:effectLst/>
                <a:latin typeface="Helvetica Light" panose="020B0403020202020204" pitchFamily="34" charset="0"/>
              </a:rPr>
              <a:t>1. Populations are divided into compartments</a:t>
            </a:r>
          </a:p>
          <a:p>
            <a:pPr algn="ctr"/>
            <a:r>
              <a:rPr lang="en-US" dirty="0">
                <a:effectLst/>
                <a:latin typeface="Helvetica Light" panose="020B0403020202020204" pitchFamily="34" charset="0"/>
              </a:rPr>
              <a:t>2.</a:t>
            </a:r>
            <a:r>
              <a:rPr lang="en-US" dirty="0">
                <a:latin typeface="Helvetica Light" panose="020B0403020202020204" pitchFamily="34" charset="0"/>
              </a:rPr>
              <a:t> Individuals within a compartment are homogenously mixed</a:t>
            </a:r>
            <a:r>
              <a:rPr lang="en-US" dirty="0">
                <a:effectLst/>
                <a:latin typeface="Helvetica Light" panose="020B0403020202020204" pitchFamily="34" charset="0"/>
              </a:rPr>
              <a:t> </a:t>
            </a:r>
          </a:p>
          <a:p>
            <a:pPr algn="ctr"/>
            <a:r>
              <a:rPr lang="en-US" b="1" dirty="0">
                <a:solidFill>
                  <a:srgbClr val="C00000"/>
                </a:solidFill>
                <a:latin typeface="Helvetica Light" panose="020B0403020202020204" pitchFamily="34" charset="0"/>
              </a:rPr>
              <a:t>3. </a:t>
            </a:r>
            <a:r>
              <a:rPr lang="en-US" b="1" dirty="0">
                <a:solidFill>
                  <a:srgbClr val="C00000"/>
                </a:solidFill>
                <a:effectLst/>
                <a:latin typeface="Helvetica Light" panose="020B0403020202020204" pitchFamily="34" charset="0"/>
              </a:rPr>
              <a:t>Compartments and transition rates are </a:t>
            </a:r>
          </a:p>
          <a:p>
            <a:pPr algn="ctr"/>
            <a:r>
              <a:rPr lang="en-US" b="1" dirty="0">
                <a:solidFill>
                  <a:srgbClr val="C00000"/>
                </a:solidFill>
                <a:effectLst/>
                <a:latin typeface="Helvetica Light" panose="020B0403020202020204" pitchFamily="34" charset="0"/>
              </a:rPr>
              <a:t>determined by biological systems</a:t>
            </a:r>
          </a:p>
          <a:p>
            <a:pPr algn="ctr"/>
            <a:r>
              <a:rPr lang="en-US" dirty="0">
                <a:solidFill>
                  <a:srgbClr val="000000"/>
                </a:solidFill>
                <a:effectLst/>
                <a:latin typeface="Helvetica Light" panose="020B0403020202020204" pitchFamily="34" charset="0"/>
              </a:rPr>
              <a:t>4. Rates of transferring between compartments </a:t>
            </a:r>
          </a:p>
          <a:p>
            <a:pPr algn="ctr"/>
            <a:r>
              <a:rPr lang="en-US" dirty="0">
                <a:solidFill>
                  <a:srgbClr val="000000"/>
                </a:solidFill>
                <a:effectLst/>
                <a:latin typeface="Helvetica Light" panose="020B0403020202020204" pitchFamily="34" charset="0"/>
              </a:rPr>
              <a:t>are expressed mathematically </a:t>
            </a:r>
          </a:p>
        </p:txBody>
      </p:sp>
      <p:cxnSp>
        <p:nvCxnSpPr>
          <p:cNvPr id="14" name="Curved Connector 13">
            <a:extLst>
              <a:ext uri="{FF2B5EF4-FFF2-40B4-BE49-F238E27FC236}">
                <a16:creationId xmlns:a16="http://schemas.microsoft.com/office/drawing/2014/main" id="{DE67862D-3FD5-63D8-9D4A-585402775B99}"/>
              </a:ext>
            </a:extLst>
          </p:cNvPr>
          <p:cNvCxnSpPr>
            <a:cxnSpLocks/>
          </p:cNvCxnSpPr>
          <p:nvPr/>
        </p:nvCxnSpPr>
        <p:spPr>
          <a:xfrm rot="16200000" flipH="1" flipV="1">
            <a:off x="2544700" y="2499943"/>
            <a:ext cx="1049928" cy="1238597"/>
          </a:xfrm>
          <a:prstGeom prst="curvedConnector4">
            <a:avLst>
              <a:gd name="adj1" fmla="val -50275"/>
              <a:gd name="adj2" fmla="val 145302"/>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4AAA74DA-D175-C884-A8D4-9D243A5075C3}"/>
              </a:ext>
            </a:extLst>
          </p:cNvPr>
          <p:cNvSpPr/>
          <p:nvPr/>
        </p:nvSpPr>
        <p:spPr>
          <a:xfrm>
            <a:off x="1021245" y="2151932"/>
            <a:ext cx="970138" cy="430887"/>
          </a:xfrm>
          <a:prstGeom prst="rect">
            <a:avLst/>
          </a:prstGeom>
        </p:spPr>
        <p:txBody>
          <a:bodyPr wrap="none">
            <a:spAutoFit/>
          </a:bodyPr>
          <a:lstStyle/>
          <a:p>
            <a:pPr algn="ctr"/>
            <a:r>
              <a:rPr lang="en-US" sz="2200" b="1" dirty="0">
                <a:effectLst/>
                <a:latin typeface="Helvetica" pitchFamily="2" charset="0"/>
              </a:rPr>
              <a:t>births</a:t>
            </a:r>
            <a:endParaRPr lang="en-US" sz="2200" dirty="0">
              <a:effectLst/>
              <a:latin typeface="Helvetica" pitchFamily="2" charset="0"/>
            </a:endParaRPr>
          </a:p>
        </p:txBody>
      </p:sp>
      <p:sp>
        <p:nvSpPr>
          <p:cNvPr id="16" name="Rectangle 15">
            <a:extLst>
              <a:ext uri="{FF2B5EF4-FFF2-40B4-BE49-F238E27FC236}">
                <a16:creationId xmlns:a16="http://schemas.microsoft.com/office/drawing/2014/main" id="{362FB7F4-283B-2AFF-78ED-2E24FF286FC7}"/>
              </a:ext>
            </a:extLst>
          </p:cNvPr>
          <p:cNvSpPr/>
          <p:nvPr/>
        </p:nvSpPr>
        <p:spPr>
          <a:xfrm>
            <a:off x="2450366" y="2610702"/>
            <a:ext cx="2477193" cy="2099855"/>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Helvetica" pitchFamily="2" charset="0"/>
              </a:rPr>
              <a:t>Madagascar</a:t>
            </a:r>
          </a:p>
          <a:p>
            <a:pPr algn="ctr"/>
            <a:r>
              <a:rPr lang="en-US" sz="3200" dirty="0">
                <a:latin typeface="Helvetica" pitchFamily="2" charset="0"/>
              </a:rPr>
              <a:t>(N)</a:t>
            </a:r>
          </a:p>
        </p:txBody>
      </p:sp>
      <p:cxnSp>
        <p:nvCxnSpPr>
          <p:cNvPr id="17" name="Curved Connector 16">
            <a:extLst>
              <a:ext uri="{FF2B5EF4-FFF2-40B4-BE49-F238E27FC236}">
                <a16:creationId xmlns:a16="http://schemas.microsoft.com/office/drawing/2014/main" id="{2AC01C2A-D9FF-FA19-FAEF-022AA757317D}"/>
              </a:ext>
            </a:extLst>
          </p:cNvPr>
          <p:cNvCxnSpPr>
            <a:cxnSpLocks/>
          </p:cNvCxnSpPr>
          <p:nvPr/>
        </p:nvCxnSpPr>
        <p:spPr>
          <a:xfrm flipV="1">
            <a:off x="5034902" y="4199239"/>
            <a:ext cx="872837" cy="1"/>
          </a:xfrm>
          <a:prstGeom prst="curvedConnector3">
            <a:avLst>
              <a:gd name="adj1" fmla="val 50000"/>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BCDDCC88-0D55-E15B-A4D3-8FB2E070849F}"/>
              </a:ext>
            </a:extLst>
          </p:cNvPr>
          <p:cNvSpPr/>
          <p:nvPr/>
        </p:nvSpPr>
        <p:spPr>
          <a:xfrm>
            <a:off x="5034902" y="3660630"/>
            <a:ext cx="1096775" cy="430887"/>
          </a:xfrm>
          <a:prstGeom prst="rect">
            <a:avLst/>
          </a:prstGeom>
        </p:spPr>
        <p:txBody>
          <a:bodyPr wrap="none">
            <a:spAutoFit/>
          </a:bodyPr>
          <a:lstStyle/>
          <a:p>
            <a:pPr algn="ctr"/>
            <a:r>
              <a:rPr lang="en-US" sz="2200" b="1" dirty="0">
                <a:effectLst/>
                <a:latin typeface="Helvetica" pitchFamily="2" charset="0"/>
              </a:rPr>
              <a:t>deaths</a:t>
            </a:r>
            <a:endParaRPr lang="en-US" sz="2200" dirty="0">
              <a:effectLst/>
              <a:latin typeface="Helvetica" pitchFamily="2" charset="0"/>
            </a:endParaRPr>
          </a:p>
        </p:txBody>
      </p:sp>
      <p:grpSp>
        <p:nvGrpSpPr>
          <p:cNvPr id="8" name="Group 7">
            <a:extLst>
              <a:ext uri="{FF2B5EF4-FFF2-40B4-BE49-F238E27FC236}">
                <a16:creationId xmlns:a16="http://schemas.microsoft.com/office/drawing/2014/main" id="{B08B7AC7-A849-CE5B-3687-AACC3757227A}"/>
              </a:ext>
            </a:extLst>
          </p:cNvPr>
          <p:cNvGrpSpPr/>
          <p:nvPr/>
        </p:nvGrpSpPr>
        <p:grpSpPr>
          <a:xfrm>
            <a:off x="8379761" y="2844393"/>
            <a:ext cx="2723745" cy="2705673"/>
            <a:chOff x="1122122" y="2071419"/>
            <a:chExt cx="2890433" cy="3011819"/>
          </a:xfrm>
        </p:grpSpPr>
        <p:pic>
          <p:nvPicPr>
            <p:cNvPr id="9" name="Picture 8">
              <a:extLst>
                <a:ext uri="{FF2B5EF4-FFF2-40B4-BE49-F238E27FC236}">
                  <a16:creationId xmlns:a16="http://schemas.microsoft.com/office/drawing/2014/main" id="{69619F9D-3BD5-4164-FED1-4831FD96173B}"/>
                </a:ext>
              </a:extLst>
            </p:cNvPr>
            <p:cNvPicPr>
              <a:picLocks noChangeAspect="1"/>
            </p:cNvPicPr>
            <p:nvPr/>
          </p:nvPicPr>
          <p:blipFill rotWithShape="1">
            <a:blip r:embed="rId3"/>
            <a:srcRect l="8092" t="11035" r="10983"/>
            <a:stretch/>
          </p:blipFill>
          <p:spPr>
            <a:xfrm>
              <a:off x="1122122" y="2071419"/>
              <a:ext cx="2890433" cy="3011819"/>
            </a:xfrm>
            <a:prstGeom prst="rect">
              <a:avLst/>
            </a:prstGeom>
          </p:spPr>
        </p:pic>
        <p:sp>
          <p:nvSpPr>
            <p:cNvPr id="11" name="Freeform 10">
              <a:extLst>
                <a:ext uri="{FF2B5EF4-FFF2-40B4-BE49-F238E27FC236}">
                  <a16:creationId xmlns:a16="http://schemas.microsoft.com/office/drawing/2014/main" id="{83437E35-644B-19F7-6ED0-4F514139A42A}"/>
                </a:ext>
              </a:extLst>
            </p:cNvPr>
            <p:cNvSpPr/>
            <p:nvPr/>
          </p:nvSpPr>
          <p:spPr>
            <a:xfrm>
              <a:off x="3459304" y="3968424"/>
              <a:ext cx="274681" cy="505992"/>
            </a:xfrm>
            <a:custGeom>
              <a:avLst/>
              <a:gdLst>
                <a:gd name="connsiteX0" fmla="*/ 43370 w 274681"/>
                <a:gd name="connsiteY0" fmla="*/ 187940 h 505992"/>
                <a:gd name="connsiteX1" fmla="*/ 43370 w 274681"/>
                <a:gd name="connsiteY1" fmla="*/ 187940 h 505992"/>
                <a:gd name="connsiteX2" fmla="*/ 46985 w 274681"/>
                <a:gd name="connsiteY2" fmla="*/ 281910 h 505992"/>
                <a:gd name="connsiteX3" fmla="*/ 43370 w 274681"/>
                <a:gd name="connsiteY3" fmla="*/ 339737 h 505992"/>
                <a:gd name="connsiteX4" fmla="*/ 39756 w 274681"/>
                <a:gd name="connsiteY4" fmla="*/ 350580 h 505992"/>
                <a:gd name="connsiteX5" fmla="*/ 28913 w 274681"/>
                <a:gd name="connsiteY5" fmla="*/ 357808 h 505992"/>
                <a:gd name="connsiteX6" fmla="*/ 14456 w 274681"/>
                <a:gd name="connsiteY6" fmla="*/ 372265 h 505992"/>
                <a:gd name="connsiteX7" fmla="*/ 10842 w 274681"/>
                <a:gd name="connsiteY7" fmla="*/ 383108 h 505992"/>
                <a:gd name="connsiteX8" fmla="*/ 0 w 274681"/>
                <a:gd name="connsiteY8" fmla="*/ 404793 h 505992"/>
                <a:gd name="connsiteX9" fmla="*/ 10842 w 274681"/>
                <a:gd name="connsiteY9" fmla="*/ 455393 h 505992"/>
                <a:gd name="connsiteX10" fmla="*/ 18071 w 274681"/>
                <a:gd name="connsiteY10" fmla="*/ 462621 h 505992"/>
                <a:gd name="connsiteX11" fmla="*/ 32528 w 274681"/>
                <a:gd name="connsiteY11" fmla="*/ 491535 h 505992"/>
                <a:gd name="connsiteX12" fmla="*/ 54213 w 274681"/>
                <a:gd name="connsiteY12" fmla="*/ 505992 h 505992"/>
                <a:gd name="connsiteX13" fmla="*/ 104812 w 274681"/>
                <a:gd name="connsiteY13" fmla="*/ 502378 h 505992"/>
                <a:gd name="connsiteX14" fmla="*/ 119269 w 274681"/>
                <a:gd name="connsiteY14" fmla="*/ 484306 h 505992"/>
                <a:gd name="connsiteX15" fmla="*/ 130112 w 274681"/>
                <a:gd name="connsiteY15" fmla="*/ 480692 h 505992"/>
                <a:gd name="connsiteX16" fmla="*/ 144569 w 274681"/>
                <a:gd name="connsiteY16" fmla="*/ 451778 h 505992"/>
                <a:gd name="connsiteX17" fmla="*/ 155411 w 274681"/>
                <a:gd name="connsiteY17" fmla="*/ 419250 h 505992"/>
                <a:gd name="connsiteX18" fmla="*/ 159026 w 274681"/>
                <a:gd name="connsiteY18" fmla="*/ 408408 h 505992"/>
                <a:gd name="connsiteX19" fmla="*/ 166254 w 274681"/>
                <a:gd name="connsiteY19" fmla="*/ 397565 h 505992"/>
                <a:gd name="connsiteX20" fmla="*/ 169868 w 274681"/>
                <a:gd name="connsiteY20" fmla="*/ 386722 h 505992"/>
                <a:gd name="connsiteX21" fmla="*/ 184325 w 274681"/>
                <a:gd name="connsiteY21" fmla="*/ 372265 h 505992"/>
                <a:gd name="connsiteX22" fmla="*/ 195168 w 274681"/>
                <a:gd name="connsiteY22" fmla="*/ 339737 h 505992"/>
                <a:gd name="connsiteX23" fmla="*/ 198782 w 274681"/>
                <a:gd name="connsiteY23" fmla="*/ 328895 h 505992"/>
                <a:gd name="connsiteX24" fmla="*/ 206011 w 274681"/>
                <a:gd name="connsiteY24" fmla="*/ 318052 h 505992"/>
                <a:gd name="connsiteX25" fmla="*/ 216853 w 274681"/>
                <a:gd name="connsiteY25" fmla="*/ 296367 h 505992"/>
                <a:gd name="connsiteX26" fmla="*/ 224082 w 274681"/>
                <a:gd name="connsiteY26" fmla="*/ 274681 h 505992"/>
                <a:gd name="connsiteX27" fmla="*/ 227696 w 274681"/>
                <a:gd name="connsiteY27" fmla="*/ 263838 h 505992"/>
                <a:gd name="connsiteX28" fmla="*/ 231310 w 274681"/>
                <a:gd name="connsiteY28" fmla="*/ 252996 h 505992"/>
                <a:gd name="connsiteX29" fmla="*/ 238539 w 274681"/>
                <a:gd name="connsiteY29" fmla="*/ 224082 h 505992"/>
                <a:gd name="connsiteX30" fmla="*/ 245767 w 274681"/>
                <a:gd name="connsiteY30" fmla="*/ 195168 h 505992"/>
                <a:gd name="connsiteX31" fmla="*/ 249381 w 274681"/>
                <a:gd name="connsiteY31" fmla="*/ 180711 h 505992"/>
                <a:gd name="connsiteX32" fmla="*/ 267453 w 274681"/>
                <a:gd name="connsiteY32" fmla="*/ 126498 h 505992"/>
                <a:gd name="connsiteX33" fmla="*/ 271067 w 274681"/>
                <a:gd name="connsiteY33" fmla="*/ 115655 h 505992"/>
                <a:gd name="connsiteX34" fmla="*/ 274681 w 274681"/>
                <a:gd name="connsiteY34" fmla="*/ 104812 h 505992"/>
                <a:gd name="connsiteX35" fmla="*/ 271067 w 274681"/>
                <a:gd name="connsiteY35" fmla="*/ 32528 h 505992"/>
                <a:gd name="connsiteX36" fmla="*/ 252996 w 274681"/>
                <a:gd name="connsiteY36" fmla="*/ 14457 h 505992"/>
                <a:gd name="connsiteX37" fmla="*/ 234924 w 274681"/>
                <a:gd name="connsiteY37" fmla="*/ 0 h 505992"/>
                <a:gd name="connsiteX38" fmla="*/ 227696 w 274681"/>
                <a:gd name="connsiteY38" fmla="*/ 10842 h 505992"/>
                <a:gd name="connsiteX39" fmla="*/ 220468 w 274681"/>
                <a:gd name="connsiteY39" fmla="*/ 18071 h 505992"/>
                <a:gd name="connsiteX40" fmla="*/ 206011 w 274681"/>
                <a:gd name="connsiteY40" fmla="*/ 46985 h 505992"/>
                <a:gd name="connsiteX41" fmla="*/ 198782 w 274681"/>
                <a:gd name="connsiteY41" fmla="*/ 68670 h 505992"/>
                <a:gd name="connsiteX42" fmla="*/ 195168 w 274681"/>
                <a:gd name="connsiteY42" fmla="*/ 79513 h 505992"/>
                <a:gd name="connsiteX43" fmla="*/ 187939 w 274681"/>
                <a:gd name="connsiteY43" fmla="*/ 86741 h 505992"/>
                <a:gd name="connsiteX44" fmla="*/ 177097 w 274681"/>
                <a:gd name="connsiteY44" fmla="*/ 108427 h 505992"/>
                <a:gd name="connsiteX45" fmla="*/ 162640 w 274681"/>
                <a:gd name="connsiteY45" fmla="*/ 122884 h 505992"/>
                <a:gd name="connsiteX46" fmla="*/ 130112 w 274681"/>
                <a:gd name="connsiteY46" fmla="*/ 130112 h 505992"/>
                <a:gd name="connsiteX47" fmla="*/ 108426 w 274681"/>
                <a:gd name="connsiteY47" fmla="*/ 137340 h 505992"/>
                <a:gd name="connsiteX48" fmla="*/ 83127 w 274681"/>
                <a:gd name="connsiteY48" fmla="*/ 144569 h 505992"/>
                <a:gd name="connsiteX49" fmla="*/ 43370 w 274681"/>
                <a:gd name="connsiteY49" fmla="*/ 187940 h 505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74681" h="505992">
                  <a:moveTo>
                    <a:pt x="43370" y="187940"/>
                  </a:moveTo>
                  <a:lnTo>
                    <a:pt x="43370" y="187940"/>
                  </a:lnTo>
                  <a:cubicBezTo>
                    <a:pt x="44575" y="219263"/>
                    <a:pt x="46985" y="250563"/>
                    <a:pt x="46985" y="281910"/>
                  </a:cubicBezTo>
                  <a:cubicBezTo>
                    <a:pt x="46985" y="301223"/>
                    <a:pt x="45392" y="320530"/>
                    <a:pt x="43370" y="339737"/>
                  </a:cubicBezTo>
                  <a:cubicBezTo>
                    <a:pt x="42971" y="343526"/>
                    <a:pt x="42136" y="347605"/>
                    <a:pt x="39756" y="350580"/>
                  </a:cubicBezTo>
                  <a:cubicBezTo>
                    <a:pt x="37042" y="353972"/>
                    <a:pt x="32527" y="355399"/>
                    <a:pt x="28913" y="357808"/>
                  </a:cubicBezTo>
                  <a:cubicBezTo>
                    <a:pt x="19276" y="386723"/>
                    <a:pt x="33732" y="352989"/>
                    <a:pt x="14456" y="372265"/>
                  </a:cubicBezTo>
                  <a:cubicBezTo>
                    <a:pt x="11762" y="374959"/>
                    <a:pt x="12546" y="379700"/>
                    <a:pt x="10842" y="383108"/>
                  </a:cubicBezTo>
                  <a:cubicBezTo>
                    <a:pt x="-3171" y="411136"/>
                    <a:pt x="9085" y="377539"/>
                    <a:pt x="0" y="404793"/>
                  </a:cubicBezTo>
                  <a:cubicBezTo>
                    <a:pt x="808" y="411254"/>
                    <a:pt x="3486" y="448038"/>
                    <a:pt x="10842" y="455393"/>
                  </a:cubicBezTo>
                  <a:lnTo>
                    <a:pt x="18071" y="462621"/>
                  </a:lnTo>
                  <a:cubicBezTo>
                    <a:pt x="23243" y="478137"/>
                    <a:pt x="21313" y="483124"/>
                    <a:pt x="32528" y="491535"/>
                  </a:cubicBezTo>
                  <a:cubicBezTo>
                    <a:pt x="39478" y="496748"/>
                    <a:pt x="54213" y="505992"/>
                    <a:pt x="54213" y="505992"/>
                  </a:cubicBezTo>
                  <a:cubicBezTo>
                    <a:pt x="71079" y="504787"/>
                    <a:pt x="88192" y="505494"/>
                    <a:pt x="104812" y="502378"/>
                  </a:cubicBezTo>
                  <a:cubicBezTo>
                    <a:pt x="109626" y="501475"/>
                    <a:pt x="117145" y="486005"/>
                    <a:pt x="119269" y="484306"/>
                  </a:cubicBezTo>
                  <a:cubicBezTo>
                    <a:pt x="122244" y="481926"/>
                    <a:pt x="126498" y="481897"/>
                    <a:pt x="130112" y="480692"/>
                  </a:cubicBezTo>
                  <a:cubicBezTo>
                    <a:pt x="138418" y="455774"/>
                    <a:pt x="131952" y="464395"/>
                    <a:pt x="144569" y="451778"/>
                  </a:cubicBezTo>
                  <a:lnTo>
                    <a:pt x="155411" y="419250"/>
                  </a:lnTo>
                  <a:cubicBezTo>
                    <a:pt x="156616" y="415636"/>
                    <a:pt x="156913" y="411578"/>
                    <a:pt x="159026" y="408408"/>
                  </a:cubicBezTo>
                  <a:cubicBezTo>
                    <a:pt x="161435" y="404794"/>
                    <a:pt x="164312" y="401450"/>
                    <a:pt x="166254" y="397565"/>
                  </a:cubicBezTo>
                  <a:cubicBezTo>
                    <a:pt x="167958" y="394157"/>
                    <a:pt x="167654" y="389822"/>
                    <a:pt x="169868" y="386722"/>
                  </a:cubicBezTo>
                  <a:cubicBezTo>
                    <a:pt x="173829" y="381176"/>
                    <a:pt x="184325" y="372265"/>
                    <a:pt x="184325" y="372265"/>
                  </a:cubicBezTo>
                  <a:lnTo>
                    <a:pt x="195168" y="339737"/>
                  </a:lnTo>
                  <a:cubicBezTo>
                    <a:pt x="196373" y="336123"/>
                    <a:pt x="196669" y="332065"/>
                    <a:pt x="198782" y="328895"/>
                  </a:cubicBezTo>
                  <a:lnTo>
                    <a:pt x="206011" y="318052"/>
                  </a:lnTo>
                  <a:cubicBezTo>
                    <a:pt x="219189" y="278516"/>
                    <a:pt x="198174" y="338394"/>
                    <a:pt x="216853" y="296367"/>
                  </a:cubicBezTo>
                  <a:cubicBezTo>
                    <a:pt x="219948" y="289404"/>
                    <a:pt x="221672" y="281910"/>
                    <a:pt x="224082" y="274681"/>
                  </a:cubicBezTo>
                  <a:lnTo>
                    <a:pt x="227696" y="263838"/>
                  </a:lnTo>
                  <a:cubicBezTo>
                    <a:pt x="228901" y="260224"/>
                    <a:pt x="230563" y="256732"/>
                    <a:pt x="231310" y="252996"/>
                  </a:cubicBezTo>
                  <a:cubicBezTo>
                    <a:pt x="240154" y="208774"/>
                    <a:pt x="230201" y="254655"/>
                    <a:pt x="238539" y="224082"/>
                  </a:cubicBezTo>
                  <a:cubicBezTo>
                    <a:pt x="241153" y="214497"/>
                    <a:pt x="243358" y="204806"/>
                    <a:pt x="245767" y="195168"/>
                  </a:cubicBezTo>
                  <a:cubicBezTo>
                    <a:pt x="246972" y="190349"/>
                    <a:pt x="247810" y="185423"/>
                    <a:pt x="249381" y="180711"/>
                  </a:cubicBezTo>
                  <a:lnTo>
                    <a:pt x="267453" y="126498"/>
                  </a:lnTo>
                  <a:lnTo>
                    <a:pt x="271067" y="115655"/>
                  </a:lnTo>
                  <a:lnTo>
                    <a:pt x="274681" y="104812"/>
                  </a:lnTo>
                  <a:cubicBezTo>
                    <a:pt x="273476" y="80717"/>
                    <a:pt x="274187" y="56450"/>
                    <a:pt x="271067" y="32528"/>
                  </a:cubicBezTo>
                  <a:cubicBezTo>
                    <a:pt x="269804" y="22843"/>
                    <a:pt x="259078" y="19323"/>
                    <a:pt x="252996" y="14457"/>
                  </a:cubicBezTo>
                  <a:cubicBezTo>
                    <a:pt x="227254" y="-6137"/>
                    <a:pt x="268285" y="22239"/>
                    <a:pt x="234924" y="0"/>
                  </a:cubicBezTo>
                  <a:cubicBezTo>
                    <a:pt x="232515" y="3614"/>
                    <a:pt x="230409" y="7450"/>
                    <a:pt x="227696" y="10842"/>
                  </a:cubicBezTo>
                  <a:cubicBezTo>
                    <a:pt x="225567" y="13503"/>
                    <a:pt x="221992" y="15023"/>
                    <a:pt x="220468" y="18071"/>
                  </a:cubicBezTo>
                  <a:cubicBezTo>
                    <a:pt x="203856" y="51295"/>
                    <a:pt x="222341" y="30653"/>
                    <a:pt x="206011" y="46985"/>
                  </a:cubicBezTo>
                  <a:lnTo>
                    <a:pt x="198782" y="68670"/>
                  </a:lnTo>
                  <a:cubicBezTo>
                    <a:pt x="197577" y="72284"/>
                    <a:pt x="197862" y="76819"/>
                    <a:pt x="195168" y="79513"/>
                  </a:cubicBezTo>
                  <a:lnTo>
                    <a:pt x="187939" y="86741"/>
                  </a:lnTo>
                  <a:cubicBezTo>
                    <a:pt x="184441" y="97235"/>
                    <a:pt x="184739" y="99510"/>
                    <a:pt x="177097" y="108427"/>
                  </a:cubicBezTo>
                  <a:cubicBezTo>
                    <a:pt x="172662" y="113601"/>
                    <a:pt x="169323" y="121548"/>
                    <a:pt x="162640" y="122884"/>
                  </a:cubicBezTo>
                  <a:cubicBezTo>
                    <a:pt x="152322" y="124947"/>
                    <a:pt x="140320" y="127050"/>
                    <a:pt x="130112" y="130112"/>
                  </a:cubicBezTo>
                  <a:cubicBezTo>
                    <a:pt x="122814" y="132301"/>
                    <a:pt x="115655" y="134930"/>
                    <a:pt x="108426" y="137340"/>
                  </a:cubicBezTo>
                  <a:cubicBezTo>
                    <a:pt x="71976" y="149491"/>
                    <a:pt x="128526" y="130950"/>
                    <a:pt x="83127" y="144569"/>
                  </a:cubicBezTo>
                  <a:cubicBezTo>
                    <a:pt x="56492" y="152559"/>
                    <a:pt x="49996" y="180712"/>
                    <a:pt x="43370" y="187940"/>
                  </a:cubicBezTo>
                  <a:close/>
                </a:path>
              </a:pathLst>
            </a:cu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Rectangle 11">
            <a:extLst>
              <a:ext uri="{FF2B5EF4-FFF2-40B4-BE49-F238E27FC236}">
                <a16:creationId xmlns:a16="http://schemas.microsoft.com/office/drawing/2014/main" id="{BFF7F282-4320-5258-096A-48AE15AC421A}"/>
              </a:ext>
            </a:extLst>
          </p:cNvPr>
          <p:cNvSpPr/>
          <p:nvPr/>
        </p:nvSpPr>
        <p:spPr>
          <a:xfrm>
            <a:off x="576306" y="4710742"/>
            <a:ext cx="6077354" cy="584775"/>
          </a:xfrm>
          <a:prstGeom prst="rect">
            <a:avLst/>
          </a:prstGeom>
        </p:spPr>
        <p:txBody>
          <a:bodyPr wrap="square">
            <a:spAutoFit/>
          </a:bodyPr>
          <a:lstStyle/>
          <a:p>
            <a:pPr algn="ctr"/>
            <a:r>
              <a:rPr lang="en-US" sz="3200" dirty="0">
                <a:solidFill>
                  <a:srgbClr val="000000"/>
                </a:solidFill>
                <a:effectLst/>
                <a:latin typeface="Helvetica Light" panose="020B0403020202020204" pitchFamily="34" charset="0"/>
              </a:rPr>
              <a:t>N</a:t>
            </a:r>
            <a:r>
              <a:rPr lang="en-US" sz="3200" baseline="-25000" dirty="0">
                <a:solidFill>
                  <a:srgbClr val="000000"/>
                </a:solidFill>
                <a:effectLst/>
                <a:latin typeface="Helvetica Light" panose="020B0403020202020204" pitchFamily="34" charset="0"/>
              </a:rPr>
              <a:t>t+1</a:t>
            </a:r>
            <a:r>
              <a:rPr lang="en-US" sz="3200" dirty="0">
                <a:solidFill>
                  <a:srgbClr val="000000"/>
                </a:solidFill>
                <a:effectLst/>
                <a:latin typeface="Helvetica Light" panose="020B0403020202020204" pitchFamily="34" charset="0"/>
              </a:rPr>
              <a:t>= </a:t>
            </a:r>
            <a:r>
              <a:rPr lang="en-US" sz="3200" dirty="0" err="1">
                <a:solidFill>
                  <a:srgbClr val="000000"/>
                </a:solidFill>
                <a:effectLst/>
                <a:latin typeface="Helvetica Light" panose="020B0403020202020204" pitchFamily="34" charset="0"/>
              </a:rPr>
              <a:t>N</a:t>
            </a:r>
            <a:r>
              <a:rPr lang="en-US" sz="3200" baseline="-25000" dirty="0" err="1">
                <a:solidFill>
                  <a:srgbClr val="000000"/>
                </a:solidFill>
                <a:effectLst/>
                <a:latin typeface="Helvetica Light" panose="020B0403020202020204" pitchFamily="34" charset="0"/>
              </a:rPr>
              <a:t>t</a:t>
            </a:r>
            <a:r>
              <a:rPr lang="en-US" sz="3200" baseline="-25000" dirty="0">
                <a:solidFill>
                  <a:srgbClr val="000000"/>
                </a:solidFill>
                <a:effectLst/>
                <a:latin typeface="Helvetica Light" panose="020B0403020202020204" pitchFamily="34" charset="0"/>
              </a:rPr>
              <a:t> </a:t>
            </a:r>
            <a:r>
              <a:rPr lang="en-US" sz="3200" dirty="0">
                <a:solidFill>
                  <a:srgbClr val="000000"/>
                </a:solidFill>
                <a:effectLst/>
                <a:latin typeface="Helvetica Light" panose="020B0403020202020204" pitchFamily="34" charset="0"/>
              </a:rPr>
              <a:t>+ births*</a:t>
            </a:r>
            <a:r>
              <a:rPr lang="en-US" sz="3200" dirty="0" err="1">
                <a:solidFill>
                  <a:srgbClr val="000000"/>
                </a:solidFill>
                <a:effectLst/>
                <a:latin typeface="Helvetica Light" panose="020B0403020202020204" pitchFamily="34" charset="0"/>
              </a:rPr>
              <a:t>N</a:t>
            </a:r>
            <a:r>
              <a:rPr lang="en-US" sz="3200" baseline="-25000" dirty="0" err="1">
                <a:solidFill>
                  <a:srgbClr val="000000"/>
                </a:solidFill>
                <a:effectLst/>
                <a:latin typeface="Helvetica Light" panose="020B0403020202020204" pitchFamily="34" charset="0"/>
              </a:rPr>
              <a:t>t</a:t>
            </a:r>
            <a:r>
              <a:rPr lang="en-US" sz="3200" dirty="0">
                <a:solidFill>
                  <a:srgbClr val="000000"/>
                </a:solidFill>
                <a:effectLst/>
                <a:latin typeface="Helvetica Light" panose="020B0403020202020204" pitchFamily="34" charset="0"/>
              </a:rPr>
              <a:t>-deaths*</a:t>
            </a:r>
            <a:r>
              <a:rPr lang="en-US" sz="3200" dirty="0" err="1">
                <a:solidFill>
                  <a:srgbClr val="000000"/>
                </a:solidFill>
                <a:effectLst/>
                <a:latin typeface="Helvetica Light" panose="020B0403020202020204" pitchFamily="34" charset="0"/>
              </a:rPr>
              <a:t>N</a:t>
            </a:r>
            <a:r>
              <a:rPr lang="en-US" sz="3200" baseline="-25000" dirty="0" err="1">
                <a:solidFill>
                  <a:srgbClr val="000000"/>
                </a:solidFill>
                <a:effectLst/>
                <a:latin typeface="Helvetica Light" panose="020B0403020202020204" pitchFamily="34" charset="0"/>
              </a:rPr>
              <a:t>t</a:t>
            </a:r>
            <a:endParaRPr lang="en-US" sz="3200" dirty="0">
              <a:solidFill>
                <a:srgbClr val="000000"/>
              </a:solidFill>
              <a:effectLst/>
              <a:latin typeface="Helvetica Light" panose="020B0403020202020204" pitchFamily="34" charset="0"/>
            </a:endParaRPr>
          </a:p>
        </p:txBody>
      </p:sp>
      <p:sp>
        <p:nvSpPr>
          <p:cNvPr id="5" name="Rectangle 4">
            <a:extLst>
              <a:ext uri="{FF2B5EF4-FFF2-40B4-BE49-F238E27FC236}">
                <a16:creationId xmlns:a16="http://schemas.microsoft.com/office/drawing/2014/main" id="{683F4DAF-E76B-DF46-6375-DD74ED823708}"/>
              </a:ext>
            </a:extLst>
          </p:cNvPr>
          <p:cNvSpPr/>
          <p:nvPr/>
        </p:nvSpPr>
        <p:spPr>
          <a:xfrm>
            <a:off x="-746597" y="5222244"/>
            <a:ext cx="6077354" cy="584775"/>
          </a:xfrm>
          <a:prstGeom prst="rect">
            <a:avLst/>
          </a:prstGeom>
        </p:spPr>
        <p:txBody>
          <a:bodyPr wrap="square">
            <a:spAutoFit/>
          </a:bodyPr>
          <a:lstStyle/>
          <a:p>
            <a:pPr algn="ctr"/>
            <a:r>
              <a:rPr lang="en-US" sz="3200" dirty="0">
                <a:solidFill>
                  <a:srgbClr val="000000"/>
                </a:solidFill>
                <a:effectLst/>
                <a:latin typeface="Helvetica Light" panose="020B0403020202020204" pitchFamily="34" charset="0"/>
              </a:rPr>
              <a:t>N</a:t>
            </a:r>
            <a:r>
              <a:rPr lang="en-US" sz="3200" baseline="-25000" dirty="0">
                <a:solidFill>
                  <a:srgbClr val="000000"/>
                </a:solidFill>
                <a:effectLst/>
                <a:latin typeface="Helvetica Light" panose="020B0403020202020204" pitchFamily="34" charset="0"/>
              </a:rPr>
              <a:t>t+1</a:t>
            </a:r>
            <a:r>
              <a:rPr lang="en-US" sz="3200" dirty="0">
                <a:solidFill>
                  <a:srgbClr val="000000"/>
                </a:solidFill>
                <a:effectLst/>
                <a:latin typeface="Helvetica Light" panose="020B0403020202020204" pitchFamily="34" charset="0"/>
              </a:rPr>
              <a:t>= </a:t>
            </a:r>
            <a:r>
              <a:rPr lang="en-US" sz="3200" dirty="0" err="1">
                <a:solidFill>
                  <a:srgbClr val="000000"/>
                </a:solidFill>
                <a:effectLst/>
                <a:latin typeface="Helvetica Light" panose="020B0403020202020204" pitchFamily="34" charset="0"/>
              </a:rPr>
              <a:t>N</a:t>
            </a:r>
            <a:r>
              <a:rPr lang="en-US" sz="3200" baseline="-25000" dirty="0" err="1">
                <a:solidFill>
                  <a:srgbClr val="000000"/>
                </a:solidFill>
                <a:effectLst/>
                <a:latin typeface="Helvetica Light" panose="020B0403020202020204" pitchFamily="34" charset="0"/>
              </a:rPr>
              <a:t>t</a:t>
            </a:r>
            <a:r>
              <a:rPr lang="en-US" sz="3200" baseline="-25000" dirty="0">
                <a:solidFill>
                  <a:srgbClr val="000000"/>
                </a:solidFill>
                <a:effectLst/>
                <a:latin typeface="Helvetica Light" panose="020B0403020202020204" pitchFamily="34" charset="0"/>
              </a:rPr>
              <a:t> </a:t>
            </a:r>
            <a:r>
              <a:rPr lang="en-US" sz="3200" dirty="0">
                <a:solidFill>
                  <a:srgbClr val="000000"/>
                </a:solidFill>
                <a:effectLst/>
                <a:latin typeface="Helvetica Light" panose="020B0403020202020204" pitchFamily="34" charset="0"/>
              </a:rPr>
              <a:t>+</a:t>
            </a:r>
            <a:r>
              <a:rPr lang="en-US" sz="3200" dirty="0">
                <a:effectLst/>
                <a:latin typeface="Helvetica Light" panose="020B0403020202020204" pitchFamily="34" charset="0"/>
              </a:rPr>
              <a:t> R*</a:t>
            </a:r>
            <a:r>
              <a:rPr lang="en-US" sz="3200" dirty="0" err="1">
                <a:effectLst/>
                <a:latin typeface="Helvetica Light" panose="020B0403020202020204" pitchFamily="34" charset="0"/>
              </a:rPr>
              <a:t>N</a:t>
            </a:r>
            <a:r>
              <a:rPr lang="en-US" sz="3200" baseline="-25000" dirty="0" err="1">
                <a:effectLst/>
                <a:latin typeface="Helvetica Light" panose="020B0403020202020204" pitchFamily="34" charset="0"/>
              </a:rPr>
              <a:t>t</a:t>
            </a:r>
            <a:endParaRPr lang="en-US" sz="3200" dirty="0">
              <a:effectLst/>
              <a:latin typeface="Helvetica Light" panose="020B0403020202020204" pitchFamily="34" charset="0"/>
            </a:endParaRPr>
          </a:p>
        </p:txBody>
      </p:sp>
      <p:sp>
        <p:nvSpPr>
          <p:cNvPr id="3" name="Rectangle 2">
            <a:extLst>
              <a:ext uri="{FF2B5EF4-FFF2-40B4-BE49-F238E27FC236}">
                <a16:creationId xmlns:a16="http://schemas.microsoft.com/office/drawing/2014/main" id="{4343BBF7-4A25-AAA0-6A03-9EB0959FA72B}"/>
              </a:ext>
            </a:extLst>
          </p:cNvPr>
          <p:cNvSpPr/>
          <p:nvPr/>
        </p:nvSpPr>
        <p:spPr>
          <a:xfrm>
            <a:off x="-1188705" y="6131865"/>
            <a:ext cx="6077354" cy="707886"/>
          </a:xfrm>
          <a:prstGeom prst="rect">
            <a:avLst/>
          </a:prstGeom>
        </p:spPr>
        <p:txBody>
          <a:bodyPr wrap="square">
            <a:spAutoFit/>
          </a:bodyPr>
          <a:lstStyle/>
          <a:p>
            <a:pPr algn="ctr"/>
            <a:r>
              <a:rPr lang="en-US" sz="3200" dirty="0">
                <a:solidFill>
                  <a:srgbClr val="000000"/>
                </a:solidFill>
                <a:effectLst/>
                <a:latin typeface="Helvetica Light" panose="020B0403020202020204" pitchFamily="34" charset="0"/>
              </a:rPr>
              <a:t>N</a:t>
            </a:r>
            <a:r>
              <a:rPr lang="en-US" sz="3200" baseline="-25000" dirty="0">
                <a:solidFill>
                  <a:srgbClr val="000000"/>
                </a:solidFill>
                <a:effectLst/>
                <a:latin typeface="Helvetica Light" panose="020B0403020202020204" pitchFamily="34" charset="0"/>
              </a:rPr>
              <a:t>t+1</a:t>
            </a:r>
            <a:r>
              <a:rPr lang="en-US" sz="3200" dirty="0">
                <a:solidFill>
                  <a:srgbClr val="000000"/>
                </a:solidFill>
                <a:effectLst/>
                <a:latin typeface="Helvetica Light" panose="020B0403020202020204" pitchFamily="34" charset="0"/>
              </a:rPr>
              <a:t>=</a:t>
            </a:r>
            <a:r>
              <a:rPr lang="en-US" sz="4000" dirty="0">
                <a:solidFill>
                  <a:srgbClr val="FF0000"/>
                </a:solidFill>
                <a:latin typeface="Helvetica" pitchFamily="2" charset="0"/>
                <a:sym typeface="Symbol" pitchFamily="2" charset="2"/>
              </a:rPr>
              <a:t></a:t>
            </a:r>
            <a:r>
              <a:rPr lang="en-US" sz="3200" dirty="0">
                <a:solidFill>
                  <a:srgbClr val="000000"/>
                </a:solidFill>
                <a:effectLst/>
                <a:latin typeface="Helvetica Light" panose="020B0403020202020204" pitchFamily="34" charset="0"/>
              </a:rPr>
              <a:t>*</a:t>
            </a:r>
            <a:r>
              <a:rPr lang="en-US" sz="3200" dirty="0" err="1">
                <a:solidFill>
                  <a:srgbClr val="000000"/>
                </a:solidFill>
                <a:effectLst/>
                <a:latin typeface="Helvetica Light" panose="020B0403020202020204" pitchFamily="34" charset="0"/>
              </a:rPr>
              <a:t>N</a:t>
            </a:r>
            <a:r>
              <a:rPr lang="en-US" sz="3200" baseline="-25000" dirty="0" err="1">
                <a:solidFill>
                  <a:srgbClr val="000000"/>
                </a:solidFill>
                <a:effectLst/>
                <a:latin typeface="Helvetica Light" panose="020B0403020202020204" pitchFamily="34" charset="0"/>
              </a:rPr>
              <a:t>t</a:t>
            </a:r>
            <a:endParaRPr lang="en-US" sz="3200" dirty="0">
              <a:solidFill>
                <a:srgbClr val="000000"/>
              </a:solidFill>
              <a:effectLst/>
              <a:latin typeface="Helvetica Light" panose="020B0403020202020204" pitchFamily="34" charset="0"/>
            </a:endParaRPr>
          </a:p>
        </p:txBody>
      </p:sp>
      <p:sp>
        <p:nvSpPr>
          <p:cNvPr id="6" name="Rectangle 5">
            <a:extLst>
              <a:ext uri="{FF2B5EF4-FFF2-40B4-BE49-F238E27FC236}">
                <a16:creationId xmlns:a16="http://schemas.microsoft.com/office/drawing/2014/main" id="{80CEC5FA-005A-C1E0-5277-0311B0EF737C}"/>
              </a:ext>
            </a:extLst>
          </p:cNvPr>
          <p:cNvSpPr/>
          <p:nvPr/>
        </p:nvSpPr>
        <p:spPr>
          <a:xfrm>
            <a:off x="-746597" y="5733746"/>
            <a:ext cx="6077354" cy="584775"/>
          </a:xfrm>
          <a:prstGeom prst="rect">
            <a:avLst/>
          </a:prstGeom>
        </p:spPr>
        <p:txBody>
          <a:bodyPr wrap="square">
            <a:spAutoFit/>
          </a:bodyPr>
          <a:lstStyle/>
          <a:p>
            <a:pPr algn="ctr"/>
            <a:r>
              <a:rPr lang="en-US" sz="3200" dirty="0">
                <a:solidFill>
                  <a:srgbClr val="000000"/>
                </a:solidFill>
                <a:effectLst/>
                <a:latin typeface="Helvetica Light" panose="020B0403020202020204" pitchFamily="34" charset="0"/>
              </a:rPr>
              <a:t>N</a:t>
            </a:r>
            <a:r>
              <a:rPr lang="en-US" sz="3200" baseline="-25000" dirty="0">
                <a:solidFill>
                  <a:srgbClr val="000000"/>
                </a:solidFill>
                <a:effectLst/>
                <a:latin typeface="Helvetica Light" panose="020B0403020202020204" pitchFamily="34" charset="0"/>
              </a:rPr>
              <a:t>t+1</a:t>
            </a:r>
            <a:r>
              <a:rPr lang="en-US" sz="3200" dirty="0">
                <a:solidFill>
                  <a:srgbClr val="000000"/>
                </a:solidFill>
                <a:effectLst/>
                <a:latin typeface="Helvetica Light" panose="020B0403020202020204" pitchFamily="34" charset="0"/>
              </a:rPr>
              <a:t>= (1+ </a:t>
            </a:r>
            <a:r>
              <a:rPr lang="en-US" sz="3200" b="1" dirty="0">
                <a:solidFill>
                  <a:srgbClr val="FF0000"/>
                </a:solidFill>
                <a:effectLst/>
                <a:latin typeface="Helvetica Light" panose="020B0403020202020204" pitchFamily="34" charset="0"/>
              </a:rPr>
              <a:t>R</a:t>
            </a:r>
            <a:r>
              <a:rPr lang="en-US" sz="3200" dirty="0">
                <a:solidFill>
                  <a:srgbClr val="000000"/>
                </a:solidFill>
                <a:effectLst/>
                <a:latin typeface="Helvetica Light" panose="020B0403020202020204" pitchFamily="34" charset="0"/>
              </a:rPr>
              <a:t>)*</a:t>
            </a:r>
            <a:r>
              <a:rPr lang="en-US" sz="3200" dirty="0" err="1">
                <a:solidFill>
                  <a:srgbClr val="000000"/>
                </a:solidFill>
                <a:effectLst/>
                <a:latin typeface="Helvetica Light" panose="020B0403020202020204" pitchFamily="34" charset="0"/>
              </a:rPr>
              <a:t>N</a:t>
            </a:r>
            <a:r>
              <a:rPr lang="en-US" sz="3200" baseline="-25000" dirty="0" err="1">
                <a:solidFill>
                  <a:srgbClr val="000000"/>
                </a:solidFill>
                <a:effectLst/>
                <a:latin typeface="Helvetica Light" panose="020B0403020202020204" pitchFamily="34" charset="0"/>
              </a:rPr>
              <a:t>t</a:t>
            </a:r>
            <a:endParaRPr lang="en-US" sz="3200" dirty="0">
              <a:solidFill>
                <a:srgbClr val="000000"/>
              </a:solidFill>
              <a:effectLst/>
              <a:latin typeface="Helvetica Light" panose="020B0403020202020204" pitchFamily="34" charset="0"/>
            </a:endParaRPr>
          </a:p>
        </p:txBody>
      </p:sp>
      <p:sp>
        <p:nvSpPr>
          <p:cNvPr id="7" name="Rectangle 6">
            <a:extLst>
              <a:ext uri="{FF2B5EF4-FFF2-40B4-BE49-F238E27FC236}">
                <a16:creationId xmlns:a16="http://schemas.microsoft.com/office/drawing/2014/main" id="{C4A5DF01-8E1F-060C-57C2-3988349A6958}"/>
              </a:ext>
            </a:extLst>
          </p:cNvPr>
          <p:cNvSpPr/>
          <p:nvPr/>
        </p:nvSpPr>
        <p:spPr>
          <a:xfrm>
            <a:off x="7202894" y="5364296"/>
            <a:ext cx="5077478" cy="1569660"/>
          </a:xfrm>
          <a:prstGeom prst="rect">
            <a:avLst/>
          </a:prstGeom>
          <a:ln>
            <a:noFill/>
          </a:ln>
        </p:spPr>
        <p:txBody>
          <a:bodyPr wrap="square">
            <a:spAutoFit/>
          </a:bodyPr>
          <a:lstStyle/>
          <a:p>
            <a:pPr algn="ctr"/>
            <a:r>
              <a:rPr lang="en-US" sz="3400" b="1" dirty="0">
                <a:solidFill>
                  <a:srgbClr val="FF0000"/>
                </a:solidFill>
                <a:sym typeface="Symbol" pitchFamily="2" charset="2"/>
              </a:rPr>
              <a:t></a:t>
            </a:r>
            <a:r>
              <a:rPr lang="en-US" sz="2800" b="1" dirty="0">
                <a:solidFill>
                  <a:srgbClr val="000000"/>
                </a:solidFill>
                <a:effectLst/>
              </a:rPr>
              <a:t>= population rate of increase</a:t>
            </a:r>
          </a:p>
          <a:p>
            <a:pPr algn="ctr"/>
            <a:r>
              <a:rPr lang="en-US" sz="2800" b="1" dirty="0">
                <a:solidFill>
                  <a:srgbClr val="000000"/>
                </a:solidFill>
                <a:effectLst/>
              </a:rPr>
              <a:t>(finite growth rate</a:t>
            </a:r>
            <a:r>
              <a:rPr lang="en-US" sz="2800" b="1" dirty="0">
                <a:solidFill>
                  <a:srgbClr val="000000"/>
                </a:solidFill>
              </a:rPr>
              <a:t>)</a:t>
            </a:r>
            <a:endParaRPr lang="en-US" sz="2800" b="1" dirty="0">
              <a:solidFill>
                <a:srgbClr val="000000"/>
              </a:solidFill>
              <a:effectLst/>
            </a:endParaRPr>
          </a:p>
          <a:p>
            <a:pPr algn="ctr"/>
            <a:r>
              <a:rPr lang="en-US" sz="3400" dirty="0">
                <a:solidFill>
                  <a:srgbClr val="FF0000"/>
                </a:solidFill>
                <a:sym typeface="Symbol" pitchFamily="2" charset="2"/>
              </a:rPr>
              <a:t></a:t>
            </a:r>
            <a:r>
              <a:rPr lang="en-US" sz="2800" dirty="0">
                <a:solidFill>
                  <a:srgbClr val="000000"/>
                </a:solidFill>
                <a:effectLst/>
              </a:rPr>
              <a:t>=1+R</a:t>
            </a:r>
          </a:p>
        </p:txBody>
      </p:sp>
    </p:spTree>
    <p:extLst>
      <p:ext uri="{BB962C8B-B14F-4D97-AF65-F5344CB8AC3E}">
        <p14:creationId xmlns:p14="http://schemas.microsoft.com/office/powerpoint/2010/main" val="363878464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49F32-783B-5969-8B00-AE29F758F9EA}"/>
              </a:ext>
            </a:extLst>
          </p:cNvPr>
          <p:cNvSpPr>
            <a:spLocks noGrp="1"/>
          </p:cNvSpPr>
          <p:nvPr>
            <p:ph type="title"/>
          </p:nvPr>
        </p:nvSpPr>
        <p:spPr>
          <a:xfrm>
            <a:off x="838200" y="365125"/>
            <a:ext cx="4453647" cy="1325563"/>
          </a:xfrm>
        </p:spPr>
        <p:txBody>
          <a:bodyPr/>
          <a:lstStyle/>
          <a:p>
            <a:r>
              <a:rPr lang="en-US" dirty="0"/>
              <a:t>The simplest population model</a:t>
            </a:r>
          </a:p>
        </p:txBody>
      </p:sp>
      <p:sp>
        <p:nvSpPr>
          <p:cNvPr id="10" name="Rectangle 9">
            <a:extLst>
              <a:ext uri="{FF2B5EF4-FFF2-40B4-BE49-F238E27FC236}">
                <a16:creationId xmlns:a16="http://schemas.microsoft.com/office/drawing/2014/main" id="{BF02E913-B0C4-60C0-7132-F312D14CFBF0}"/>
              </a:ext>
            </a:extLst>
          </p:cNvPr>
          <p:cNvSpPr/>
          <p:nvPr/>
        </p:nvSpPr>
        <p:spPr>
          <a:xfrm>
            <a:off x="6692099" y="214008"/>
            <a:ext cx="5311833" cy="2031325"/>
          </a:xfrm>
          <a:prstGeom prst="rect">
            <a:avLst/>
          </a:prstGeom>
        </p:spPr>
        <p:txBody>
          <a:bodyPr wrap="square">
            <a:spAutoFit/>
          </a:bodyPr>
          <a:lstStyle/>
          <a:p>
            <a:pPr algn="ctr"/>
            <a:r>
              <a:rPr lang="en-US" dirty="0">
                <a:effectLst/>
                <a:latin typeface="Helvetica Light" panose="020B0403020202020204" pitchFamily="34" charset="0"/>
              </a:rPr>
              <a:t>1. Populations are divided into compartments</a:t>
            </a:r>
          </a:p>
          <a:p>
            <a:pPr algn="ctr"/>
            <a:r>
              <a:rPr lang="en-US" dirty="0">
                <a:effectLst/>
                <a:latin typeface="Helvetica Light" panose="020B0403020202020204" pitchFamily="34" charset="0"/>
              </a:rPr>
              <a:t>2.</a:t>
            </a:r>
            <a:r>
              <a:rPr lang="en-US" dirty="0">
                <a:latin typeface="Helvetica Light" panose="020B0403020202020204" pitchFamily="34" charset="0"/>
              </a:rPr>
              <a:t> Individuals within a compartment are homogenously mixed</a:t>
            </a:r>
            <a:r>
              <a:rPr lang="en-US" dirty="0">
                <a:effectLst/>
                <a:latin typeface="Helvetica Light" panose="020B0403020202020204" pitchFamily="34" charset="0"/>
              </a:rPr>
              <a:t> </a:t>
            </a:r>
          </a:p>
          <a:p>
            <a:pPr algn="ctr"/>
            <a:r>
              <a:rPr lang="en-US" b="1" dirty="0">
                <a:solidFill>
                  <a:srgbClr val="C00000"/>
                </a:solidFill>
                <a:latin typeface="Helvetica Light" panose="020B0403020202020204" pitchFamily="34" charset="0"/>
              </a:rPr>
              <a:t>3. </a:t>
            </a:r>
            <a:r>
              <a:rPr lang="en-US" b="1" dirty="0">
                <a:solidFill>
                  <a:srgbClr val="C00000"/>
                </a:solidFill>
                <a:effectLst/>
                <a:latin typeface="Helvetica Light" panose="020B0403020202020204" pitchFamily="34" charset="0"/>
              </a:rPr>
              <a:t>Compartments and transition rates are </a:t>
            </a:r>
          </a:p>
          <a:p>
            <a:pPr algn="ctr"/>
            <a:r>
              <a:rPr lang="en-US" b="1" dirty="0">
                <a:solidFill>
                  <a:srgbClr val="C00000"/>
                </a:solidFill>
                <a:effectLst/>
                <a:latin typeface="Helvetica Light" panose="020B0403020202020204" pitchFamily="34" charset="0"/>
              </a:rPr>
              <a:t>determined by biological systems</a:t>
            </a:r>
          </a:p>
          <a:p>
            <a:pPr algn="ctr"/>
            <a:r>
              <a:rPr lang="en-US" dirty="0">
                <a:solidFill>
                  <a:srgbClr val="000000"/>
                </a:solidFill>
                <a:effectLst/>
                <a:latin typeface="Helvetica Light" panose="020B0403020202020204" pitchFamily="34" charset="0"/>
              </a:rPr>
              <a:t>4. Rates of transferring between compartments </a:t>
            </a:r>
          </a:p>
          <a:p>
            <a:pPr algn="ctr"/>
            <a:r>
              <a:rPr lang="en-US" dirty="0">
                <a:solidFill>
                  <a:srgbClr val="000000"/>
                </a:solidFill>
                <a:effectLst/>
                <a:latin typeface="Helvetica Light" panose="020B0403020202020204" pitchFamily="34" charset="0"/>
              </a:rPr>
              <a:t>are expressed mathematically </a:t>
            </a:r>
          </a:p>
        </p:txBody>
      </p:sp>
      <p:cxnSp>
        <p:nvCxnSpPr>
          <p:cNvPr id="14" name="Curved Connector 13">
            <a:extLst>
              <a:ext uri="{FF2B5EF4-FFF2-40B4-BE49-F238E27FC236}">
                <a16:creationId xmlns:a16="http://schemas.microsoft.com/office/drawing/2014/main" id="{DE67862D-3FD5-63D8-9D4A-585402775B99}"/>
              </a:ext>
            </a:extLst>
          </p:cNvPr>
          <p:cNvCxnSpPr>
            <a:cxnSpLocks/>
          </p:cNvCxnSpPr>
          <p:nvPr/>
        </p:nvCxnSpPr>
        <p:spPr>
          <a:xfrm rot="16200000" flipH="1" flipV="1">
            <a:off x="2544700" y="2499943"/>
            <a:ext cx="1049928" cy="1238597"/>
          </a:xfrm>
          <a:prstGeom prst="curvedConnector4">
            <a:avLst>
              <a:gd name="adj1" fmla="val -50275"/>
              <a:gd name="adj2" fmla="val 145302"/>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4AAA74DA-D175-C884-A8D4-9D243A5075C3}"/>
              </a:ext>
            </a:extLst>
          </p:cNvPr>
          <p:cNvSpPr/>
          <p:nvPr/>
        </p:nvSpPr>
        <p:spPr>
          <a:xfrm>
            <a:off x="1021245" y="2151932"/>
            <a:ext cx="970138" cy="430887"/>
          </a:xfrm>
          <a:prstGeom prst="rect">
            <a:avLst/>
          </a:prstGeom>
        </p:spPr>
        <p:txBody>
          <a:bodyPr wrap="none">
            <a:spAutoFit/>
          </a:bodyPr>
          <a:lstStyle/>
          <a:p>
            <a:pPr algn="ctr"/>
            <a:r>
              <a:rPr lang="en-US" sz="2200" b="1" dirty="0">
                <a:effectLst/>
                <a:latin typeface="Helvetica" pitchFamily="2" charset="0"/>
              </a:rPr>
              <a:t>births</a:t>
            </a:r>
            <a:endParaRPr lang="en-US" sz="2200" dirty="0">
              <a:effectLst/>
              <a:latin typeface="Helvetica" pitchFamily="2" charset="0"/>
            </a:endParaRPr>
          </a:p>
        </p:txBody>
      </p:sp>
      <p:sp>
        <p:nvSpPr>
          <p:cNvPr id="16" name="Rectangle 15">
            <a:extLst>
              <a:ext uri="{FF2B5EF4-FFF2-40B4-BE49-F238E27FC236}">
                <a16:creationId xmlns:a16="http://schemas.microsoft.com/office/drawing/2014/main" id="{362FB7F4-283B-2AFF-78ED-2E24FF286FC7}"/>
              </a:ext>
            </a:extLst>
          </p:cNvPr>
          <p:cNvSpPr/>
          <p:nvPr/>
        </p:nvSpPr>
        <p:spPr>
          <a:xfrm>
            <a:off x="2450366" y="2610702"/>
            <a:ext cx="2477193" cy="2099855"/>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Helvetica" pitchFamily="2" charset="0"/>
              </a:rPr>
              <a:t>Madagascar</a:t>
            </a:r>
          </a:p>
          <a:p>
            <a:pPr algn="ctr"/>
            <a:r>
              <a:rPr lang="en-US" sz="3200" dirty="0">
                <a:latin typeface="Helvetica" pitchFamily="2" charset="0"/>
              </a:rPr>
              <a:t>(N)</a:t>
            </a:r>
          </a:p>
        </p:txBody>
      </p:sp>
      <p:cxnSp>
        <p:nvCxnSpPr>
          <p:cNvPr id="17" name="Curved Connector 16">
            <a:extLst>
              <a:ext uri="{FF2B5EF4-FFF2-40B4-BE49-F238E27FC236}">
                <a16:creationId xmlns:a16="http://schemas.microsoft.com/office/drawing/2014/main" id="{2AC01C2A-D9FF-FA19-FAEF-022AA757317D}"/>
              </a:ext>
            </a:extLst>
          </p:cNvPr>
          <p:cNvCxnSpPr>
            <a:cxnSpLocks/>
          </p:cNvCxnSpPr>
          <p:nvPr/>
        </p:nvCxnSpPr>
        <p:spPr>
          <a:xfrm flipV="1">
            <a:off x="5034902" y="4199239"/>
            <a:ext cx="872837" cy="1"/>
          </a:xfrm>
          <a:prstGeom prst="curvedConnector3">
            <a:avLst>
              <a:gd name="adj1" fmla="val 50000"/>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BCDDCC88-0D55-E15B-A4D3-8FB2E070849F}"/>
              </a:ext>
            </a:extLst>
          </p:cNvPr>
          <p:cNvSpPr/>
          <p:nvPr/>
        </p:nvSpPr>
        <p:spPr>
          <a:xfrm>
            <a:off x="5034902" y="3660630"/>
            <a:ext cx="1096775" cy="430887"/>
          </a:xfrm>
          <a:prstGeom prst="rect">
            <a:avLst/>
          </a:prstGeom>
        </p:spPr>
        <p:txBody>
          <a:bodyPr wrap="none">
            <a:spAutoFit/>
          </a:bodyPr>
          <a:lstStyle/>
          <a:p>
            <a:pPr algn="ctr"/>
            <a:r>
              <a:rPr lang="en-US" sz="2200" b="1" dirty="0">
                <a:effectLst/>
                <a:latin typeface="Helvetica" pitchFamily="2" charset="0"/>
              </a:rPr>
              <a:t>deaths</a:t>
            </a:r>
            <a:endParaRPr lang="en-US" sz="2200" dirty="0">
              <a:effectLst/>
              <a:latin typeface="Helvetica" pitchFamily="2" charset="0"/>
            </a:endParaRPr>
          </a:p>
        </p:txBody>
      </p:sp>
      <p:grpSp>
        <p:nvGrpSpPr>
          <p:cNvPr id="8" name="Group 7">
            <a:extLst>
              <a:ext uri="{FF2B5EF4-FFF2-40B4-BE49-F238E27FC236}">
                <a16:creationId xmlns:a16="http://schemas.microsoft.com/office/drawing/2014/main" id="{B08B7AC7-A849-CE5B-3687-AACC3757227A}"/>
              </a:ext>
            </a:extLst>
          </p:cNvPr>
          <p:cNvGrpSpPr/>
          <p:nvPr/>
        </p:nvGrpSpPr>
        <p:grpSpPr>
          <a:xfrm>
            <a:off x="8379761" y="2844393"/>
            <a:ext cx="2723745" cy="2705673"/>
            <a:chOff x="1122122" y="2071419"/>
            <a:chExt cx="2890433" cy="3011819"/>
          </a:xfrm>
        </p:grpSpPr>
        <p:pic>
          <p:nvPicPr>
            <p:cNvPr id="9" name="Picture 8">
              <a:extLst>
                <a:ext uri="{FF2B5EF4-FFF2-40B4-BE49-F238E27FC236}">
                  <a16:creationId xmlns:a16="http://schemas.microsoft.com/office/drawing/2014/main" id="{69619F9D-3BD5-4164-FED1-4831FD96173B}"/>
                </a:ext>
              </a:extLst>
            </p:cNvPr>
            <p:cNvPicPr>
              <a:picLocks noChangeAspect="1"/>
            </p:cNvPicPr>
            <p:nvPr/>
          </p:nvPicPr>
          <p:blipFill rotWithShape="1">
            <a:blip r:embed="rId3"/>
            <a:srcRect l="8092" t="11035" r="10983"/>
            <a:stretch/>
          </p:blipFill>
          <p:spPr>
            <a:xfrm>
              <a:off x="1122122" y="2071419"/>
              <a:ext cx="2890433" cy="3011819"/>
            </a:xfrm>
            <a:prstGeom prst="rect">
              <a:avLst/>
            </a:prstGeom>
          </p:spPr>
        </p:pic>
        <p:sp>
          <p:nvSpPr>
            <p:cNvPr id="11" name="Freeform 10">
              <a:extLst>
                <a:ext uri="{FF2B5EF4-FFF2-40B4-BE49-F238E27FC236}">
                  <a16:creationId xmlns:a16="http://schemas.microsoft.com/office/drawing/2014/main" id="{83437E35-644B-19F7-6ED0-4F514139A42A}"/>
                </a:ext>
              </a:extLst>
            </p:cNvPr>
            <p:cNvSpPr/>
            <p:nvPr/>
          </p:nvSpPr>
          <p:spPr>
            <a:xfrm>
              <a:off x="3459304" y="3968424"/>
              <a:ext cx="274681" cy="505992"/>
            </a:xfrm>
            <a:custGeom>
              <a:avLst/>
              <a:gdLst>
                <a:gd name="connsiteX0" fmla="*/ 43370 w 274681"/>
                <a:gd name="connsiteY0" fmla="*/ 187940 h 505992"/>
                <a:gd name="connsiteX1" fmla="*/ 43370 w 274681"/>
                <a:gd name="connsiteY1" fmla="*/ 187940 h 505992"/>
                <a:gd name="connsiteX2" fmla="*/ 46985 w 274681"/>
                <a:gd name="connsiteY2" fmla="*/ 281910 h 505992"/>
                <a:gd name="connsiteX3" fmla="*/ 43370 w 274681"/>
                <a:gd name="connsiteY3" fmla="*/ 339737 h 505992"/>
                <a:gd name="connsiteX4" fmla="*/ 39756 w 274681"/>
                <a:gd name="connsiteY4" fmla="*/ 350580 h 505992"/>
                <a:gd name="connsiteX5" fmla="*/ 28913 w 274681"/>
                <a:gd name="connsiteY5" fmla="*/ 357808 h 505992"/>
                <a:gd name="connsiteX6" fmla="*/ 14456 w 274681"/>
                <a:gd name="connsiteY6" fmla="*/ 372265 h 505992"/>
                <a:gd name="connsiteX7" fmla="*/ 10842 w 274681"/>
                <a:gd name="connsiteY7" fmla="*/ 383108 h 505992"/>
                <a:gd name="connsiteX8" fmla="*/ 0 w 274681"/>
                <a:gd name="connsiteY8" fmla="*/ 404793 h 505992"/>
                <a:gd name="connsiteX9" fmla="*/ 10842 w 274681"/>
                <a:gd name="connsiteY9" fmla="*/ 455393 h 505992"/>
                <a:gd name="connsiteX10" fmla="*/ 18071 w 274681"/>
                <a:gd name="connsiteY10" fmla="*/ 462621 h 505992"/>
                <a:gd name="connsiteX11" fmla="*/ 32528 w 274681"/>
                <a:gd name="connsiteY11" fmla="*/ 491535 h 505992"/>
                <a:gd name="connsiteX12" fmla="*/ 54213 w 274681"/>
                <a:gd name="connsiteY12" fmla="*/ 505992 h 505992"/>
                <a:gd name="connsiteX13" fmla="*/ 104812 w 274681"/>
                <a:gd name="connsiteY13" fmla="*/ 502378 h 505992"/>
                <a:gd name="connsiteX14" fmla="*/ 119269 w 274681"/>
                <a:gd name="connsiteY14" fmla="*/ 484306 h 505992"/>
                <a:gd name="connsiteX15" fmla="*/ 130112 w 274681"/>
                <a:gd name="connsiteY15" fmla="*/ 480692 h 505992"/>
                <a:gd name="connsiteX16" fmla="*/ 144569 w 274681"/>
                <a:gd name="connsiteY16" fmla="*/ 451778 h 505992"/>
                <a:gd name="connsiteX17" fmla="*/ 155411 w 274681"/>
                <a:gd name="connsiteY17" fmla="*/ 419250 h 505992"/>
                <a:gd name="connsiteX18" fmla="*/ 159026 w 274681"/>
                <a:gd name="connsiteY18" fmla="*/ 408408 h 505992"/>
                <a:gd name="connsiteX19" fmla="*/ 166254 w 274681"/>
                <a:gd name="connsiteY19" fmla="*/ 397565 h 505992"/>
                <a:gd name="connsiteX20" fmla="*/ 169868 w 274681"/>
                <a:gd name="connsiteY20" fmla="*/ 386722 h 505992"/>
                <a:gd name="connsiteX21" fmla="*/ 184325 w 274681"/>
                <a:gd name="connsiteY21" fmla="*/ 372265 h 505992"/>
                <a:gd name="connsiteX22" fmla="*/ 195168 w 274681"/>
                <a:gd name="connsiteY22" fmla="*/ 339737 h 505992"/>
                <a:gd name="connsiteX23" fmla="*/ 198782 w 274681"/>
                <a:gd name="connsiteY23" fmla="*/ 328895 h 505992"/>
                <a:gd name="connsiteX24" fmla="*/ 206011 w 274681"/>
                <a:gd name="connsiteY24" fmla="*/ 318052 h 505992"/>
                <a:gd name="connsiteX25" fmla="*/ 216853 w 274681"/>
                <a:gd name="connsiteY25" fmla="*/ 296367 h 505992"/>
                <a:gd name="connsiteX26" fmla="*/ 224082 w 274681"/>
                <a:gd name="connsiteY26" fmla="*/ 274681 h 505992"/>
                <a:gd name="connsiteX27" fmla="*/ 227696 w 274681"/>
                <a:gd name="connsiteY27" fmla="*/ 263838 h 505992"/>
                <a:gd name="connsiteX28" fmla="*/ 231310 w 274681"/>
                <a:gd name="connsiteY28" fmla="*/ 252996 h 505992"/>
                <a:gd name="connsiteX29" fmla="*/ 238539 w 274681"/>
                <a:gd name="connsiteY29" fmla="*/ 224082 h 505992"/>
                <a:gd name="connsiteX30" fmla="*/ 245767 w 274681"/>
                <a:gd name="connsiteY30" fmla="*/ 195168 h 505992"/>
                <a:gd name="connsiteX31" fmla="*/ 249381 w 274681"/>
                <a:gd name="connsiteY31" fmla="*/ 180711 h 505992"/>
                <a:gd name="connsiteX32" fmla="*/ 267453 w 274681"/>
                <a:gd name="connsiteY32" fmla="*/ 126498 h 505992"/>
                <a:gd name="connsiteX33" fmla="*/ 271067 w 274681"/>
                <a:gd name="connsiteY33" fmla="*/ 115655 h 505992"/>
                <a:gd name="connsiteX34" fmla="*/ 274681 w 274681"/>
                <a:gd name="connsiteY34" fmla="*/ 104812 h 505992"/>
                <a:gd name="connsiteX35" fmla="*/ 271067 w 274681"/>
                <a:gd name="connsiteY35" fmla="*/ 32528 h 505992"/>
                <a:gd name="connsiteX36" fmla="*/ 252996 w 274681"/>
                <a:gd name="connsiteY36" fmla="*/ 14457 h 505992"/>
                <a:gd name="connsiteX37" fmla="*/ 234924 w 274681"/>
                <a:gd name="connsiteY37" fmla="*/ 0 h 505992"/>
                <a:gd name="connsiteX38" fmla="*/ 227696 w 274681"/>
                <a:gd name="connsiteY38" fmla="*/ 10842 h 505992"/>
                <a:gd name="connsiteX39" fmla="*/ 220468 w 274681"/>
                <a:gd name="connsiteY39" fmla="*/ 18071 h 505992"/>
                <a:gd name="connsiteX40" fmla="*/ 206011 w 274681"/>
                <a:gd name="connsiteY40" fmla="*/ 46985 h 505992"/>
                <a:gd name="connsiteX41" fmla="*/ 198782 w 274681"/>
                <a:gd name="connsiteY41" fmla="*/ 68670 h 505992"/>
                <a:gd name="connsiteX42" fmla="*/ 195168 w 274681"/>
                <a:gd name="connsiteY42" fmla="*/ 79513 h 505992"/>
                <a:gd name="connsiteX43" fmla="*/ 187939 w 274681"/>
                <a:gd name="connsiteY43" fmla="*/ 86741 h 505992"/>
                <a:gd name="connsiteX44" fmla="*/ 177097 w 274681"/>
                <a:gd name="connsiteY44" fmla="*/ 108427 h 505992"/>
                <a:gd name="connsiteX45" fmla="*/ 162640 w 274681"/>
                <a:gd name="connsiteY45" fmla="*/ 122884 h 505992"/>
                <a:gd name="connsiteX46" fmla="*/ 130112 w 274681"/>
                <a:gd name="connsiteY46" fmla="*/ 130112 h 505992"/>
                <a:gd name="connsiteX47" fmla="*/ 108426 w 274681"/>
                <a:gd name="connsiteY47" fmla="*/ 137340 h 505992"/>
                <a:gd name="connsiteX48" fmla="*/ 83127 w 274681"/>
                <a:gd name="connsiteY48" fmla="*/ 144569 h 505992"/>
                <a:gd name="connsiteX49" fmla="*/ 43370 w 274681"/>
                <a:gd name="connsiteY49" fmla="*/ 187940 h 505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74681" h="505992">
                  <a:moveTo>
                    <a:pt x="43370" y="187940"/>
                  </a:moveTo>
                  <a:lnTo>
                    <a:pt x="43370" y="187940"/>
                  </a:lnTo>
                  <a:cubicBezTo>
                    <a:pt x="44575" y="219263"/>
                    <a:pt x="46985" y="250563"/>
                    <a:pt x="46985" y="281910"/>
                  </a:cubicBezTo>
                  <a:cubicBezTo>
                    <a:pt x="46985" y="301223"/>
                    <a:pt x="45392" y="320530"/>
                    <a:pt x="43370" y="339737"/>
                  </a:cubicBezTo>
                  <a:cubicBezTo>
                    <a:pt x="42971" y="343526"/>
                    <a:pt x="42136" y="347605"/>
                    <a:pt x="39756" y="350580"/>
                  </a:cubicBezTo>
                  <a:cubicBezTo>
                    <a:pt x="37042" y="353972"/>
                    <a:pt x="32527" y="355399"/>
                    <a:pt x="28913" y="357808"/>
                  </a:cubicBezTo>
                  <a:cubicBezTo>
                    <a:pt x="19276" y="386723"/>
                    <a:pt x="33732" y="352989"/>
                    <a:pt x="14456" y="372265"/>
                  </a:cubicBezTo>
                  <a:cubicBezTo>
                    <a:pt x="11762" y="374959"/>
                    <a:pt x="12546" y="379700"/>
                    <a:pt x="10842" y="383108"/>
                  </a:cubicBezTo>
                  <a:cubicBezTo>
                    <a:pt x="-3171" y="411136"/>
                    <a:pt x="9085" y="377539"/>
                    <a:pt x="0" y="404793"/>
                  </a:cubicBezTo>
                  <a:cubicBezTo>
                    <a:pt x="808" y="411254"/>
                    <a:pt x="3486" y="448038"/>
                    <a:pt x="10842" y="455393"/>
                  </a:cubicBezTo>
                  <a:lnTo>
                    <a:pt x="18071" y="462621"/>
                  </a:lnTo>
                  <a:cubicBezTo>
                    <a:pt x="23243" y="478137"/>
                    <a:pt x="21313" y="483124"/>
                    <a:pt x="32528" y="491535"/>
                  </a:cubicBezTo>
                  <a:cubicBezTo>
                    <a:pt x="39478" y="496748"/>
                    <a:pt x="54213" y="505992"/>
                    <a:pt x="54213" y="505992"/>
                  </a:cubicBezTo>
                  <a:cubicBezTo>
                    <a:pt x="71079" y="504787"/>
                    <a:pt x="88192" y="505494"/>
                    <a:pt x="104812" y="502378"/>
                  </a:cubicBezTo>
                  <a:cubicBezTo>
                    <a:pt x="109626" y="501475"/>
                    <a:pt x="117145" y="486005"/>
                    <a:pt x="119269" y="484306"/>
                  </a:cubicBezTo>
                  <a:cubicBezTo>
                    <a:pt x="122244" y="481926"/>
                    <a:pt x="126498" y="481897"/>
                    <a:pt x="130112" y="480692"/>
                  </a:cubicBezTo>
                  <a:cubicBezTo>
                    <a:pt x="138418" y="455774"/>
                    <a:pt x="131952" y="464395"/>
                    <a:pt x="144569" y="451778"/>
                  </a:cubicBezTo>
                  <a:lnTo>
                    <a:pt x="155411" y="419250"/>
                  </a:lnTo>
                  <a:cubicBezTo>
                    <a:pt x="156616" y="415636"/>
                    <a:pt x="156913" y="411578"/>
                    <a:pt x="159026" y="408408"/>
                  </a:cubicBezTo>
                  <a:cubicBezTo>
                    <a:pt x="161435" y="404794"/>
                    <a:pt x="164312" y="401450"/>
                    <a:pt x="166254" y="397565"/>
                  </a:cubicBezTo>
                  <a:cubicBezTo>
                    <a:pt x="167958" y="394157"/>
                    <a:pt x="167654" y="389822"/>
                    <a:pt x="169868" y="386722"/>
                  </a:cubicBezTo>
                  <a:cubicBezTo>
                    <a:pt x="173829" y="381176"/>
                    <a:pt x="184325" y="372265"/>
                    <a:pt x="184325" y="372265"/>
                  </a:cubicBezTo>
                  <a:lnTo>
                    <a:pt x="195168" y="339737"/>
                  </a:lnTo>
                  <a:cubicBezTo>
                    <a:pt x="196373" y="336123"/>
                    <a:pt x="196669" y="332065"/>
                    <a:pt x="198782" y="328895"/>
                  </a:cubicBezTo>
                  <a:lnTo>
                    <a:pt x="206011" y="318052"/>
                  </a:lnTo>
                  <a:cubicBezTo>
                    <a:pt x="219189" y="278516"/>
                    <a:pt x="198174" y="338394"/>
                    <a:pt x="216853" y="296367"/>
                  </a:cubicBezTo>
                  <a:cubicBezTo>
                    <a:pt x="219948" y="289404"/>
                    <a:pt x="221672" y="281910"/>
                    <a:pt x="224082" y="274681"/>
                  </a:cubicBezTo>
                  <a:lnTo>
                    <a:pt x="227696" y="263838"/>
                  </a:lnTo>
                  <a:cubicBezTo>
                    <a:pt x="228901" y="260224"/>
                    <a:pt x="230563" y="256732"/>
                    <a:pt x="231310" y="252996"/>
                  </a:cubicBezTo>
                  <a:cubicBezTo>
                    <a:pt x="240154" y="208774"/>
                    <a:pt x="230201" y="254655"/>
                    <a:pt x="238539" y="224082"/>
                  </a:cubicBezTo>
                  <a:cubicBezTo>
                    <a:pt x="241153" y="214497"/>
                    <a:pt x="243358" y="204806"/>
                    <a:pt x="245767" y="195168"/>
                  </a:cubicBezTo>
                  <a:cubicBezTo>
                    <a:pt x="246972" y="190349"/>
                    <a:pt x="247810" y="185423"/>
                    <a:pt x="249381" y="180711"/>
                  </a:cubicBezTo>
                  <a:lnTo>
                    <a:pt x="267453" y="126498"/>
                  </a:lnTo>
                  <a:lnTo>
                    <a:pt x="271067" y="115655"/>
                  </a:lnTo>
                  <a:lnTo>
                    <a:pt x="274681" y="104812"/>
                  </a:lnTo>
                  <a:cubicBezTo>
                    <a:pt x="273476" y="80717"/>
                    <a:pt x="274187" y="56450"/>
                    <a:pt x="271067" y="32528"/>
                  </a:cubicBezTo>
                  <a:cubicBezTo>
                    <a:pt x="269804" y="22843"/>
                    <a:pt x="259078" y="19323"/>
                    <a:pt x="252996" y="14457"/>
                  </a:cubicBezTo>
                  <a:cubicBezTo>
                    <a:pt x="227254" y="-6137"/>
                    <a:pt x="268285" y="22239"/>
                    <a:pt x="234924" y="0"/>
                  </a:cubicBezTo>
                  <a:cubicBezTo>
                    <a:pt x="232515" y="3614"/>
                    <a:pt x="230409" y="7450"/>
                    <a:pt x="227696" y="10842"/>
                  </a:cubicBezTo>
                  <a:cubicBezTo>
                    <a:pt x="225567" y="13503"/>
                    <a:pt x="221992" y="15023"/>
                    <a:pt x="220468" y="18071"/>
                  </a:cubicBezTo>
                  <a:cubicBezTo>
                    <a:pt x="203856" y="51295"/>
                    <a:pt x="222341" y="30653"/>
                    <a:pt x="206011" y="46985"/>
                  </a:cubicBezTo>
                  <a:lnTo>
                    <a:pt x="198782" y="68670"/>
                  </a:lnTo>
                  <a:cubicBezTo>
                    <a:pt x="197577" y="72284"/>
                    <a:pt x="197862" y="76819"/>
                    <a:pt x="195168" y="79513"/>
                  </a:cubicBezTo>
                  <a:lnTo>
                    <a:pt x="187939" y="86741"/>
                  </a:lnTo>
                  <a:cubicBezTo>
                    <a:pt x="184441" y="97235"/>
                    <a:pt x="184739" y="99510"/>
                    <a:pt x="177097" y="108427"/>
                  </a:cubicBezTo>
                  <a:cubicBezTo>
                    <a:pt x="172662" y="113601"/>
                    <a:pt x="169323" y="121548"/>
                    <a:pt x="162640" y="122884"/>
                  </a:cubicBezTo>
                  <a:cubicBezTo>
                    <a:pt x="152322" y="124947"/>
                    <a:pt x="140320" y="127050"/>
                    <a:pt x="130112" y="130112"/>
                  </a:cubicBezTo>
                  <a:cubicBezTo>
                    <a:pt x="122814" y="132301"/>
                    <a:pt x="115655" y="134930"/>
                    <a:pt x="108426" y="137340"/>
                  </a:cubicBezTo>
                  <a:cubicBezTo>
                    <a:pt x="71976" y="149491"/>
                    <a:pt x="128526" y="130950"/>
                    <a:pt x="83127" y="144569"/>
                  </a:cubicBezTo>
                  <a:cubicBezTo>
                    <a:pt x="56492" y="152559"/>
                    <a:pt x="49996" y="180712"/>
                    <a:pt x="43370" y="187940"/>
                  </a:cubicBezTo>
                  <a:close/>
                </a:path>
              </a:pathLst>
            </a:cu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Rectangle 11">
            <a:extLst>
              <a:ext uri="{FF2B5EF4-FFF2-40B4-BE49-F238E27FC236}">
                <a16:creationId xmlns:a16="http://schemas.microsoft.com/office/drawing/2014/main" id="{BFF7F282-4320-5258-096A-48AE15AC421A}"/>
              </a:ext>
            </a:extLst>
          </p:cNvPr>
          <p:cNvSpPr/>
          <p:nvPr/>
        </p:nvSpPr>
        <p:spPr>
          <a:xfrm>
            <a:off x="576306" y="4710742"/>
            <a:ext cx="6077354" cy="584775"/>
          </a:xfrm>
          <a:prstGeom prst="rect">
            <a:avLst/>
          </a:prstGeom>
        </p:spPr>
        <p:txBody>
          <a:bodyPr wrap="square">
            <a:spAutoFit/>
          </a:bodyPr>
          <a:lstStyle/>
          <a:p>
            <a:pPr algn="ctr"/>
            <a:r>
              <a:rPr lang="en-US" sz="3200" dirty="0">
                <a:solidFill>
                  <a:srgbClr val="000000"/>
                </a:solidFill>
                <a:effectLst/>
                <a:latin typeface="Helvetica Light" panose="020B0403020202020204" pitchFamily="34" charset="0"/>
              </a:rPr>
              <a:t>N</a:t>
            </a:r>
            <a:r>
              <a:rPr lang="en-US" sz="3200" baseline="-25000" dirty="0">
                <a:solidFill>
                  <a:srgbClr val="000000"/>
                </a:solidFill>
                <a:effectLst/>
                <a:latin typeface="Helvetica Light" panose="020B0403020202020204" pitchFamily="34" charset="0"/>
              </a:rPr>
              <a:t>t+1</a:t>
            </a:r>
            <a:r>
              <a:rPr lang="en-US" sz="3200" dirty="0">
                <a:solidFill>
                  <a:srgbClr val="000000"/>
                </a:solidFill>
                <a:effectLst/>
                <a:latin typeface="Helvetica Light" panose="020B0403020202020204" pitchFamily="34" charset="0"/>
              </a:rPr>
              <a:t>= </a:t>
            </a:r>
            <a:r>
              <a:rPr lang="en-US" sz="3200" dirty="0" err="1">
                <a:solidFill>
                  <a:srgbClr val="000000"/>
                </a:solidFill>
                <a:effectLst/>
                <a:latin typeface="Helvetica Light" panose="020B0403020202020204" pitchFamily="34" charset="0"/>
              </a:rPr>
              <a:t>N</a:t>
            </a:r>
            <a:r>
              <a:rPr lang="en-US" sz="3200" baseline="-25000" dirty="0" err="1">
                <a:solidFill>
                  <a:srgbClr val="000000"/>
                </a:solidFill>
                <a:effectLst/>
                <a:latin typeface="Helvetica Light" panose="020B0403020202020204" pitchFamily="34" charset="0"/>
              </a:rPr>
              <a:t>t</a:t>
            </a:r>
            <a:r>
              <a:rPr lang="en-US" sz="3200" baseline="-25000" dirty="0">
                <a:solidFill>
                  <a:srgbClr val="000000"/>
                </a:solidFill>
                <a:effectLst/>
                <a:latin typeface="Helvetica Light" panose="020B0403020202020204" pitchFamily="34" charset="0"/>
              </a:rPr>
              <a:t> </a:t>
            </a:r>
            <a:r>
              <a:rPr lang="en-US" sz="3200" dirty="0">
                <a:solidFill>
                  <a:srgbClr val="000000"/>
                </a:solidFill>
                <a:effectLst/>
                <a:latin typeface="Helvetica Light" panose="020B0403020202020204" pitchFamily="34" charset="0"/>
              </a:rPr>
              <a:t>+ births*</a:t>
            </a:r>
            <a:r>
              <a:rPr lang="en-US" sz="3200" dirty="0" err="1">
                <a:solidFill>
                  <a:srgbClr val="000000"/>
                </a:solidFill>
                <a:effectLst/>
                <a:latin typeface="Helvetica Light" panose="020B0403020202020204" pitchFamily="34" charset="0"/>
              </a:rPr>
              <a:t>N</a:t>
            </a:r>
            <a:r>
              <a:rPr lang="en-US" sz="3200" baseline="-25000" dirty="0" err="1">
                <a:solidFill>
                  <a:srgbClr val="000000"/>
                </a:solidFill>
                <a:effectLst/>
                <a:latin typeface="Helvetica Light" panose="020B0403020202020204" pitchFamily="34" charset="0"/>
              </a:rPr>
              <a:t>t</a:t>
            </a:r>
            <a:r>
              <a:rPr lang="en-US" sz="3200" dirty="0">
                <a:solidFill>
                  <a:srgbClr val="000000"/>
                </a:solidFill>
                <a:effectLst/>
                <a:latin typeface="Helvetica Light" panose="020B0403020202020204" pitchFamily="34" charset="0"/>
              </a:rPr>
              <a:t>-deaths*</a:t>
            </a:r>
            <a:r>
              <a:rPr lang="en-US" sz="3200" dirty="0" err="1">
                <a:solidFill>
                  <a:srgbClr val="000000"/>
                </a:solidFill>
                <a:effectLst/>
                <a:latin typeface="Helvetica Light" panose="020B0403020202020204" pitchFamily="34" charset="0"/>
              </a:rPr>
              <a:t>N</a:t>
            </a:r>
            <a:r>
              <a:rPr lang="en-US" sz="3200" baseline="-25000" dirty="0" err="1">
                <a:solidFill>
                  <a:srgbClr val="000000"/>
                </a:solidFill>
                <a:effectLst/>
                <a:latin typeface="Helvetica Light" panose="020B0403020202020204" pitchFamily="34" charset="0"/>
              </a:rPr>
              <a:t>t</a:t>
            </a:r>
            <a:endParaRPr lang="en-US" sz="3200" dirty="0">
              <a:solidFill>
                <a:srgbClr val="000000"/>
              </a:solidFill>
              <a:effectLst/>
              <a:latin typeface="Helvetica Light" panose="020B0403020202020204" pitchFamily="34" charset="0"/>
            </a:endParaRPr>
          </a:p>
        </p:txBody>
      </p:sp>
      <p:sp>
        <p:nvSpPr>
          <p:cNvPr id="5" name="Rectangle 4">
            <a:extLst>
              <a:ext uri="{FF2B5EF4-FFF2-40B4-BE49-F238E27FC236}">
                <a16:creationId xmlns:a16="http://schemas.microsoft.com/office/drawing/2014/main" id="{683F4DAF-E76B-DF46-6375-DD74ED823708}"/>
              </a:ext>
            </a:extLst>
          </p:cNvPr>
          <p:cNvSpPr/>
          <p:nvPr/>
        </p:nvSpPr>
        <p:spPr>
          <a:xfrm>
            <a:off x="-746597" y="5222244"/>
            <a:ext cx="6077354" cy="584775"/>
          </a:xfrm>
          <a:prstGeom prst="rect">
            <a:avLst/>
          </a:prstGeom>
        </p:spPr>
        <p:txBody>
          <a:bodyPr wrap="square">
            <a:spAutoFit/>
          </a:bodyPr>
          <a:lstStyle/>
          <a:p>
            <a:pPr algn="ctr"/>
            <a:r>
              <a:rPr lang="en-US" sz="3200" dirty="0">
                <a:solidFill>
                  <a:srgbClr val="000000"/>
                </a:solidFill>
                <a:effectLst/>
                <a:latin typeface="Helvetica Light" panose="020B0403020202020204" pitchFamily="34" charset="0"/>
              </a:rPr>
              <a:t>N</a:t>
            </a:r>
            <a:r>
              <a:rPr lang="en-US" sz="3200" baseline="-25000" dirty="0">
                <a:solidFill>
                  <a:srgbClr val="000000"/>
                </a:solidFill>
                <a:effectLst/>
                <a:latin typeface="Helvetica Light" panose="020B0403020202020204" pitchFamily="34" charset="0"/>
              </a:rPr>
              <a:t>t+1</a:t>
            </a:r>
            <a:r>
              <a:rPr lang="en-US" sz="3200" dirty="0">
                <a:solidFill>
                  <a:srgbClr val="000000"/>
                </a:solidFill>
                <a:effectLst/>
                <a:latin typeface="Helvetica Light" panose="020B0403020202020204" pitchFamily="34" charset="0"/>
              </a:rPr>
              <a:t>= </a:t>
            </a:r>
            <a:r>
              <a:rPr lang="en-US" sz="3200" dirty="0" err="1">
                <a:solidFill>
                  <a:srgbClr val="000000"/>
                </a:solidFill>
                <a:effectLst/>
                <a:latin typeface="Helvetica Light" panose="020B0403020202020204" pitchFamily="34" charset="0"/>
              </a:rPr>
              <a:t>N</a:t>
            </a:r>
            <a:r>
              <a:rPr lang="en-US" sz="3200" baseline="-25000" dirty="0" err="1">
                <a:solidFill>
                  <a:srgbClr val="000000"/>
                </a:solidFill>
                <a:effectLst/>
                <a:latin typeface="Helvetica Light" panose="020B0403020202020204" pitchFamily="34" charset="0"/>
              </a:rPr>
              <a:t>t</a:t>
            </a:r>
            <a:r>
              <a:rPr lang="en-US" sz="3200" baseline="-25000" dirty="0">
                <a:solidFill>
                  <a:srgbClr val="000000"/>
                </a:solidFill>
                <a:effectLst/>
                <a:latin typeface="Helvetica Light" panose="020B0403020202020204" pitchFamily="34" charset="0"/>
              </a:rPr>
              <a:t> </a:t>
            </a:r>
            <a:r>
              <a:rPr lang="en-US" sz="3200" dirty="0">
                <a:solidFill>
                  <a:srgbClr val="000000"/>
                </a:solidFill>
                <a:effectLst/>
                <a:latin typeface="Helvetica Light" panose="020B0403020202020204" pitchFamily="34" charset="0"/>
              </a:rPr>
              <a:t>+</a:t>
            </a:r>
            <a:r>
              <a:rPr lang="en-US" sz="3200" dirty="0">
                <a:effectLst/>
                <a:latin typeface="Helvetica Light" panose="020B0403020202020204" pitchFamily="34" charset="0"/>
              </a:rPr>
              <a:t> R*</a:t>
            </a:r>
            <a:r>
              <a:rPr lang="en-US" sz="3200" dirty="0" err="1">
                <a:effectLst/>
                <a:latin typeface="Helvetica Light" panose="020B0403020202020204" pitchFamily="34" charset="0"/>
              </a:rPr>
              <a:t>N</a:t>
            </a:r>
            <a:r>
              <a:rPr lang="en-US" sz="3200" baseline="-25000" dirty="0" err="1">
                <a:effectLst/>
                <a:latin typeface="Helvetica Light" panose="020B0403020202020204" pitchFamily="34" charset="0"/>
              </a:rPr>
              <a:t>t</a:t>
            </a:r>
            <a:endParaRPr lang="en-US" sz="3200" dirty="0">
              <a:effectLst/>
              <a:latin typeface="Helvetica Light" panose="020B0403020202020204" pitchFamily="34" charset="0"/>
            </a:endParaRPr>
          </a:p>
        </p:txBody>
      </p:sp>
      <p:sp>
        <p:nvSpPr>
          <p:cNvPr id="3" name="Rectangle 2">
            <a:extLst>
              <a:ext uri="{FF2B5EF4-FFF2-40B4-BE49-F238E27FC236}">
                <a16:creationId xmlns:a16="http://schemas.microsoft.com/office/drawing/2014/main" id="{4343BBF7-4A25-AAA0-6A03-9EB0959FA72B}"/>
              </a:ext>
            </a:extLst>
          </p:cNvPr>
          <p:cNvSpPr/>
          <p:nvPr/>
        </p:nvSpPr>
        <p:spPr>
          <a:xfrm>
            <a:off x="-1188705" y="6131865"/>
            <a:ext cx="6077354" cy="707886"/>
          </a:xfrm>
          <a:prstGeom prst="rect">
            <a:avLst/>
          </a:prstGeom>
        </p:spPr>
        <p:txBody>
          <a:bodyPr wrap="square">
            <a:spAutoFit/>
          </a:bodyPr>
          <a:lstStyle/>
          <a:p>
            <a:pPr algn="ctr"/>
            <a:r>
              <a:rPr lang="en-US" sz="3200" dirty="0">
                <a:solidFill>
                  <a:srgbClr val="000000"/>
                </a:solidFill>
                <a:effectLst/>
                <a:latin typeface="Helvetica Light" panose="020B0403020202020204" pitchFamily="34" charset="0"/>
              </a:rPr>
              <a:t>N</a:t>
            </a:r>
            <a:r>
              <a:rPr lang="en-US" sz="3200" baseline="-25000" dirty="0">
                <a:solidFill>
                  <a:srgbClr val="000000"/>
                </a:solidFill>
                <a:effectLst/>
                <a:latin typeface="Helvetica Light" panose="020B0403020202020204" pitchFamily="34" charset="0"/>
              </a:rPr>
              <a:t>t+1</a:t>
            </a:r>
            <a:r>
              <a:rPr lang="en-US" sz="3200" dirty="0">
                <a:solidFill>
                  <a:srgbClr val="000000"/>
                </a:solidFill>
                <a:effectLst/>
                <a:latin typeface="Helvetica Light" panose="020B0403020202020204" pitchFamily="34" charset="0"/>
              </a:rPr>
              <a:t>=</a:t>
            </a:r>
            <a:r>
              <a:rPr lang="en-US" sz="4000" dirty="0">
                <a:solidFill>
                  <a:srgbClr val="FF0000"/>
                </a:solidFill>
                <a:latin typeface="Helvetica" pitchFamily="2" charset="0"/>
                <a:sym typeface="Symbol" pitchFamily="2" charset="2"/>
              </a:rPr>
              <a:t></a:t>
            </a:r>
            <a:r>
              <a:rPr lang="en-US" sz="3200" dirty="0">
                <a:solidFill>
                  <a:srgbClr val="000000"/>
                </a:solidFill>
                <a:effectLst/>
                <a:latin typeface="Helvetica Light" panose="020B0403020202020204" pitchFamily="34" charset="0"/>
              </a:rPr>
              <a:t>*</a:t>
            </a:r>
            <a:r>
              <a:rPr lang="en-US" sz="3200" dirty="0" err="1">
                <a:solidFill>
                  <a:srgbClr val="000000"/>
                </a:solidFill>
                <a:effectLst/>
                <a:latin typeface="Helvetica Light" panose="020B0403020202020204" pitchFamily="34" charset="0"/>
              </a:rPr>
              <a:t>N</a:t>
            </a:r>
            <a:r>
              <a:rPr lang="en-US" sz="3200" baseline="-25000" dirty="0" err="1">
                <a:solidFill>
                  <a:srgbClr val="000000"/>
                </a:solidFill>
                <a:effectLst/>
                <a:latin typeface="Helvetica Light" panose="020B0403020202020204" pitchFamily="34" charset="0"/>
              </a:rPr>
              <a:t>t</a:t>
            </a:r>
            <a:endParaRPr lang="en-US" sz="3200" dirty="0">
              <a:solidFill>
                <a:srgbClr val="000000"/>
              </a:solidFill>
              <a:effectLst/>
              <a:latin typeface="Helvetica Light" panose="020B0403020202020204" pitchFamily="34" charset="0"/>
            </a:endParaRPr>
          </a:p>
        </p:txBody>
      </p:sp>
      <p:sp>
        <p:nvSpPr>
          <p:cNvPr id="6" name="Rectangle 5">
            <a:extLst>
              <a:ext uri="{FF2B5EF4-FFF2-40B4-BE49-F238E27FC236}">
                <a16:creationId xmlns:a16="http://schemas.microsoft.com/office/drawing/2014/main" id="{80CEC5FA-005A-C1E0-5277-0311B0EF737C}"/>
              </a:ext>
            </a:extLst>
          </p:cNvPr>
          <p:cNvSpPr/>
          <p:nvPr/>
        </p:nvSpPr>
        <p:spPr>
          <a:xfrm>
            <a:off x="-746597" y="5733746"/>
            <a:ext cx="6077354" cy="584775"/>
          </a:xfrm>
          <a:prstGeom prst="rect">
            <a:avLst/>
          </a:prstGeom>
        </p:spPr>
        <p:txBody>
          <a:bodyPr wrap="square">
            <a:spAutoFit/>
          </a:bodyPr>
          <a:lstStyle/>
          <a:p>
            <a:pPr algn="ctr"/>
            <a:r>
              <a:rPr lang="en-US" sz="3200" dirty="0">
                <a:solidFill>
                  <a:srgbClr val="000000"/>
                </a:solidFill>
                <a:effectLst/>
                <a:latin typeface="Helvetica Light" panose="020B0403020202020204" pitchFamily="34" charset="0"/>
              </a:rPr>
              <a:t>N</a:t>
            </a:r>
            <a:r>
              <a:rPr lang="en-US" sz="3200" baseline="-25000" dirty="0">
                <a:solidFill>
                  <a:srgbClr val="000000"/>
                </a:solidFill>
                <a:effectLst/>
                <a:latin typeface="Helvetica Light" panose="020B0403020202020204" pitchFamily="34" charset="0"/>
              </a:rPr>
              <a:t>t+1</a:t>
            </a:r>
            <a:r>
              <a:rPr lang="en-US" sz="3200" dirty="0">
                <a:solidFill>
                  <a:srgbClr val="000000"/>
                </a:solidFill>
                <a:effectLst/>
                <a:latin typeface="Helvetica Light" panose="020B0403020202020204" pitchFamily="34" charset="0"/>
              </a:rPr>
              <a:t>= (1+ </a:t>
            </a:r>
            <a:r>
              <a:rPr lang="en-US" sz="3200" b="1" dirty="0">
                <a:solidFill>
                  <a:srgbClr val="FF0000"/>
                </a:solidFill>
                <a:effectLst/>
                <a:latin typeface="Helvetica Light" panose="020B0403020202020204" pitchFamily="34" charset="0"/>
              </a:rPr>
              <a:t>R</a:t>
            </a:r>
            <a:r>
              <a:rPr lang="en-US" sz="3200" dirty="0">
                <a:solidFill>
                  <a:srgbClr val="000000"/>
                </a:solidFill>
                <a:effectLst/>
                <a:latin typeface="Helvetica Light" panose="020B0403020202020204" pitchFamily="34" charset="0"/>
              </a:rPr>
              <a:t>)*</a:t>
            </a:r>
            <a:r>
              <a:rPr lang="en-US" sz="3200" dirty="0" err="1">
                <a:solidFill>
                  <a:srgbClr val="000000"/>
                </a:solidFill>
                <a:effectLst/>
                <a:latin typeface="Helvetica Light" panose="020B0403020202020204" pitchFamily="34" charset="0"/>
              </a:rPr>
              <a:t>N</a:t>
            </a:r>
            <a:r>
              <a:rPr lang="en-US" sz="3200" baseline="-25000" dirty="0" err="1">
                <a:solidFill>
                  <a:srgbClr val="000000"/>
                </a:solidFill>
                <a:effectLst/>
                <a:latin typeface="Helvetica Light" panose="020B0403020202020204" pitchFamily="34" charset="0"/>
              </a:rPr>
              <a:t>t</a:t>
            </a:r>
            <a:endParaRPr lang="en-US" sz="3200" dirty="0">
              <a:solidFill>
                <a:srgbClr val="000000"/>
              </a:solidFill>
              <a:effectLst/>
              <a:latin typeface="Helvetica Light" panose="020B0403020202020204" pitchFamily="34" charset="0"/>
            </a:endParaRPr>
          </a:p>
        </p:txBody>
      </p:sp>
      <p:sp>
        <p:nvSpPr>
          <p:cNvPr id="4" name="Rectangle 3">
            <a:extLst>
              <a:ext uri="{FF2B5EF4-FFF2-40B4-BE49-F238E27FC236}">
                <a16:creationId xmlns:a16="http://schemas.microsoft.com/office/drawing/2014/main" id="{4F738379-0C88-FD92-4CAA-D9FCD47DE99C}"/>
              </a:ext>
            </a:extLst>
          </p:cNvPr>
          <p:cNvSpPr/>
          <p:nvPr/>
        </p:nvSpPr>
        <p:spPr>
          <a:xfrm>
            <a:off x="6864896" y="6387685"/>
            <a:ext cx="5350210" cy="430887"/>
          </a:xfrm>
          <a:prstGeom prst="rect">
            <a:avLst/>
          </a:prstGeom>
        </p:spPr>
        <p:txBody>
          <a:bodyPr wrap="square">
            <a:spAutoFit/>
          </a:bodyPr>
          <a:lstStyle/>
          <a:p>
            <a:pPr algn="ctr"/>
            <a:r>
              <a:rPr lang="en-US" sz="2200" i="1" dirty="0"/>
              <a:t>(pop grows @</a:t>
            </a:r>
            <a:r>
              <a:rPr lang="en-US" sz="2200" dirty="0">
                <a:solidFill>
                  <a:srgbClr val="FF0000"/>
                </a:solidFill>
                <a:latin typeface="Helvetica" pitchFamily="2" charset="0"/>
                <a:sym typeface="Symbol" pitchFamily="2" charset="2"/>
              </a:rPr>
              <a:t> </a:t>
            </a:r>
            <a:r>
              <a:rPr lang="en-US" sz="2200" dirty="0">
                <a:latin typeface="Helvetica" pitchFamily="2" charset="0"/>
                <a:sym typeface="Symbol" pitchFamily="2" charset="2"/>
              </a:rPr>
              <a:t> </a:t>
            </a:r>
            <a:r>
              <a:rPr lang="en-US" sz="2200" i="1" dirty="0"/>
              <a:t>&gt;1 &amp; declines @</a:t>
            </a:r>
            <a:r>
              <a:rPr lang="en-US" sz="2200" dirty="0">
                <a:latin typeface="Helvetica" pitchFamily="2" charset="0"/>
                <a:sym typeface="Symbol" pitchFamily="2" charset="2"/>
              </a:rPr>
              <a:t>  </a:t>
            </a:r>
            <a:r>
              <a:rPr lang="en-US" sz="2200" i="1" dirty="0"/>
              <a:t>&lt; 1 )</a:t>
            </a:r>
          </a:p>
        </p:txBody>
      </p:sp>
      <p:sp>
        <p:nvSpPr>
          <p:cNvPr id="19" name="Rectangle 18">
            <a:extLst>
              <a:ext uri="{FF2B5EF4-FFF2-40B4-BE49-F238E27FC236}">
                <a16:creationId xmlns:a16="http://schemas.microsoft.com/office/drawing/2014/main" id="{0A7128C8-01EF-D2D3-8214-5FE194DDBBF2}"/>
              </a:ext>
            </a:extLst>
          </p:cNvPr>
          <p:cNvSpPr/>
          <p:nvPr/>
        </p:nvSpPr>
        <p:spPr>
          <a:xfrm>
            <a:off x="7202894" y="5364296"/>
            <a:ext cx="5077478" cy="1046440"/>
          </a:xfrm>
          <a:prstGeom prst="rect">
            <a:avLst/>
          </a:prstGeom>
          <a:ln>
            <a:noFill/>
          </a:ln>
        </p:spPr>
        <p:txBody>
          <a:bodyPr wrap="square">
            <a:spAutoFit/>
          </a:bodyPr>
          <a:lstStyle/>
          <a:p>
            <a:pPr algn="ctr"/>
            <a:r>
              <a:rPr lang="en-US" sz="3400" b="1" dirty="0">
                <a:solidFill>
                  <a:srgbClr val="FF0000"/>
                </a:solidFill>
                <a:sym typeface="Symbol" pitchFamily="2" charset="2"/>
              </a:rPr>
              <a:t></a:t>
            </a:r>
            <a:r>
              <a:rPr lang="en-US" sz="2800" b="1" dirty="0">
                <a:solidFill>
                  <a:srgbClr val="000000"/>
                </a:solidFill>
                <a:effectLst/>
              </a:rPr>
              <a:t>= population rate of increase</a:t>
            </a:r>
          </a:p>
          <a:p>
            <a:pPr algn="ctr"/>
            <a:r>
              <a:rPr lang="en-US" sz="2800" b="1" dirty="0">
                <a:solidFill>
                  <a:srgbClr val="000000"/>
                </a:solidFill>
                <a:effectLst/>
              </a:rPr>
              <a:t>(finite growth rate</a:t>
            </a:r>
            <a:r>
              <a:rPr lang="en-US" sz="2800" b="1" dirty="0">
                <a:solidFill>
                  <a:srgbClr val="000000"/>
                </a:solidFill>
              </a:rPr>
              <a:t>)</a:t>
            </a:r>
            <a:endParaRPr lang="en-US" sz="2800" b="1" dirty="0">
              <a:solidFill>
                <a:srgbClr val="000000"/>
              </a:solidFill>
              <a:effectLst/>
            </a:endParaRPr>
          </a:p>
        </p:txBody>
      </p:sp>
    </p:spTree>
    <p:extLst>
      <p:ext uri="{BB962C8B-B14F-4D97-AF65-F5344CB8AC3E}">
        <p14:creationId xmlns:p14="http://schemas.microsoft.com/office/powerpoint/2010/main" val="362509954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15362B2-40B3-7BDA-1122-4DF57E87393A}"/>
              </a:ext>
            </a:extLst>
          </p:cNvPr>
          <p:cNvSpPr txBox="1">
            <a:spLocks/>
          </p:cNvSpPr>
          <p:nvPr/>
        </p:nvSpPr>
        <p:spPr>
          <a:xfrm>
            <a:off x="825138" y="20755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Geometric growth</a:t>
            </a:r>
          </a:p>
        </p:txBody>
      </p:sp>
      <p:sp>
        <p:nvSpPr>
          <p:cNvPr id="5" name="Rectangle 4">
            <a:extLst>
              <a:ext uri="{FF2B5EF4-FFF2-40B4-BE49-F238E27FC236}">
                <a16:creationId xmlns:a16="http://schemas.microsoft.com/office/drawing/2014/main" id="{526505F3-ECE5-EA20-E7BC-BB254D8864F7}"/>
              </a:ext>
            </a:extLst>
          </p:cNvPr>
          <p:cNvSpPr/>
          <p:nvPr/>
        </p:nvSpPr>
        <p:spPr>
          <a:xfrm>
            <a:off x="1456689" y="3075057"/>
            <a:ext cx="2772181" cy="707886"/>
          </a:xfrm>
          <a:prstGeom prst="rect">
            <a:avLst/>
          </a:prstGeom>
        </p:spPr>
        <p:txBody>
          <a:bodyPr wrap="square">
            <a:spAutoFit/>
          </a:bodyPr>
          <a:lstStyle/>
          <a:p>
            <a:pPr algn="ctr"/>
            <a:r>
              <a:rPr lang="en-US" sz="4000" dirty="0">
                <a:solidFill>
                  <a:srgbClr val="FF0000"/>
                </a:solidFill>
                <a:latin typeface="Helvetica" pitchFamily="2" charset="0"/>
                <a:sym typeface="Symbol" pitchFamily="2" charset="2"/>
              </a:rPr>
              <a:t></a:t>
            </a:r>
            <a:r>
              <a:rPr lang="en-US" sz="3200" dirty="0">
                <a:solidFill>
                  <a:srgbClr val="000000"/>
                </a:solidFill>
                <a:effectLst/>
                <a:latin typeface="Helvetica Light" panose="020B0403020202020204" pitchFamily="34" charset="0"/>
              </a:rPr>
              <a:t>=N</a:t>
            </a:r>
            <a:r>
              <a:rPr lang="en-US" sz="3200" baseline="-25000" dirty="0">
                <a:solidFill>
                  <a:srgbClr val="000000"/>
                </a:solidFill>
                <a:effectLst/>
                <a:latin typeface="Helvetica Light" panose="020B0403020202020204" pitchFamily="34" charset="0"/>
              </a:rPr>
              <a:t>t+1</a:t>
            </a:r>
            <a:r>
              <a:rPr lang="en-US" sz="3200" dirty="0">
                <a:solidFill>
                  <a:srgbClr val="000000"/>
                </a:solidFill>
                <a:effectLst/>
                <a:latin typeface="Helvetica Light" panose="020B0403020202020204" pitchFamily="34" charset="0"/>
              </a:rPr>
              <a:t>/</a:t>
            </a:r>
            <a:r>
              <a:rPr lang="en-US" sz="3200" dirty="0" err="1">
                <a:solidFill>
                  <a:srgbClr val="000000"/>
                </a:solidFill>
                <a:effectLst/>
                <a:latin typeface="Helvetica Light" panose="020B0403020202020204" pitchFamily="34" charset="0"/>
              </a:rPr>
              <a:t>N</a:t>
            </a:r>
            <a:r>
              <a:rPr lang="en-US" sz="3200" baseline="-25000" dirty="0" err="1">
                <a:solidFill>
                  <a:srgbClr val="000000"/>
                </a:solidFill>
                <a:effectLst/>
                <a:latin typeface="Helvetica Light" panose="020B0403020202020204" pitchFamily="34" charset="0"/>
              </a:rPr>
              <a:t>t</a:t>
            </a:r>
            <a:endParaRPr lang="en-US" sz="3200" dirty="0">
              <a:solidFill>
                <a:srgbClr val="000000"/>
              </a:solidFill>
              <a:effectLst/>
              <a:latin typeface="Helvetica Light" panose="020B0403020202020204" pitchFamily="34" charset="0"/>
            </a:endParaRPr>
          </a:p>
        </p:txBody>
      </p:sp>
      <p:pic>
        <p:nvPicPr>
          <p:cNvPr id="6" name="Picture 5">
            <a:extLst>
              <a:ext uri="{FF2B5EF4-FFF2-40B4-BE49-F238E27FC236}">
                <a16:creationId xmlns:a16="http://schemas.microsoft.com/office/drawing/2014/main" id="{0D143C0F-C187-D82C-2009-64ABE54AA95C}"/>
              </a:ext>
            </a:extLst>
          </p:cNvPr>
          <p:cNvPicPr>
            <a:picLocks noChangeAspect="1"/>
          </p:cNvPicPr>
          <p:nvPr/>
        </p:nvPicPr>
        <p:blipFill>
          <a:blip r:embed="rId2"/>
          <a:stretch>
            <a:fillRect/>
          </a:stretch>
        </p:blipFill>
        <p:spPr>
          <a:xfrm>
            <a:off x="141975" y="1786867"/>
            <a:ext cx="2049911" cy="3284266"/>
          </a:xfrm>
          <a:prstGeom prst="rect">
            <a:avLst/>
          </a:prstGeom>
        </p:spPr>
      </p:pic>
      <p:sp>
        <p:nvSpPr>
          <p:cNvPr id="7" name="Rectangle 6">
            <a:extLst>
              <a:ext uri="{FF2B5EF4-FFF2-40B4-BE49-F238E27FC236}">
                <a16:creationId xmlns:a16="http://schemas.microsoft.com/office/drawing/2014/main" id="{65106391-0D5D-4FB4-B1DD-1ED93402DAFD}"/>
              </a:ext>
            </a:extLst>
          </p:cNvPr>
          <p:cNvSpPr/>
          <p:nvPr/>
        </p:nvSpPr>
        <p:spPr>
          <a:xfrm>
            <a:off x="292577" y="5343696"/>
            <a:ext cx="4572000" cy="1200329"/>
          </a:xfrm>
          <a:prstGeom prst="rect">
            <a:avLst/>
          </a:prstGeom>
        </p:spPr>
        <p:txBody>
          <a:bodyPr>
            <a:spAutoFit/>
          </a:bodyPr>
          <a:lstStyle/>
          <a:p>
            <a:r>
              <a:rPr lang="en-US" dirty="0">
                <a:solidFill>
                  <a:srgbClr val="000000"/>
                </a:solidFill>
                <a:effectLst/>
                <a:latin typeface="Gill Sans" panose="020B0502020104020203" pitchFamily="34" charset="-79"/>
                <a:cs typeface="Gill Sans" panose="020B0502020104020203" pitchFamily="34" charset="-79"/>
              </a:rPr>
              <a:t>N</a:t>
            </a:r>
            <a:r>
              <a:rPr lang="en-US" baseline="-25000" dirty="0">
                <a:solidFill>
                  <a:srgbClr val="000000"/>
                </a:solidFill>
                <a:effectLst/>
                <a:latin typeface="Gill Sans" panose="020B0502020104020203" pitchFamily="34" charset="-79"/>
                <a:cs typeface="Gill Sans" panose="020B0502020104020203" pitchFamily="34" charset="-79"/>
              </a:rPr>
              <a:t>1</a:t>
            </a:r>
            <a:r>
              <a:rPr lang="en-US" dirty="0">
                <a:solidFill>
                  <a:srgbClr val="000000"/>
                </a:solidFill>
                <a:effectLst/>
                <a:latin typeface="Gill Sans" panose="020B0502020104020203" pitchFamily="34" charset="-79"/>
                <a:cs typeface="Gill Sans" panose="020B0502020104020203" pitchFamily="34" charset="-79"/>
              </a:rPr>
              <a:t>= </a:t>
            </a:r>
            <a:r>
              <a:rPr lang="en-US" dirty="0">
                <a:solidFill>
                  <a:srgbClr val="000000"/>
                </a:solidFill>
                <a:effectLst/>
                <a:latin typeface="STIXGeneral" pitchFamily="2" charset="2"/>
                <a:cs typeface="Gill Sans" panose="020B0502020104020203" pitchFamily="34" charset="-79"/>
              </a:rPr>
              <a:t>𝜆</a:t>
            </a:r>
            <a:r>
              <a:rPr lang="en-US" dirty="0">
                <a:solidFill>
                  <a:srgbClr val="000000"/>
                </a:solidFill>
                <a:effectLst/>
                <a:latin typeface="Gill Sans" panose="020B0502020104020203" pitchFamily="34" charset="-79"/>
                <a:cs typeface="Gill Sans" panose="020B0502020104020203" pitchFamily="34" charset="-79"/>
              </a:rPr>
              <a:t>N</a:t>
            </a:r>
            <a:r>
              <a:rPr lang="en-US" baseline="-25000" dirty="0">
                <a:solidFill>
                  <a:srgbClr val="000000"/>
                </a:solidFill>
                <a:effectLst/>
                <a:latin typeface="Gill Sans" panose="020B0502020104020203" pitchFamily="34" charset="-79"/>
                <a:cs typeface="Gill Sans" panose="020B0502020104020203" pitchFamily="34" charset="-79"/>
              </a:rPr>
              <a:t>0</a:t>
            </a:r>
            <a:endParaRPr lang="en-US" dirty="0">
              <a:solidFill>
                <a:srgbClr val="000000"/>
              </a:solidFill>
              <a:effectLst/>
              <a:latin typeface="Gill Sans" panose="020B0502020104020203" pitchFamily="34" charset="-79"/>
              <a:cs typeface="Gill Sans" panose="020B0502020104020203" pitchFamily="34" charset="-79"/>
            </a:endParaRPr>
          </a:p>
          <a:p>
            <a:r>
              <a:rPr lang="en-US" dirty="0">
                <a:solidFill>
                  <a:srgbClr val="000000"/>
                </a:solidFill>
                <a:effectLst/>
                <a:latin typeface="Gill Sans" panose="020B0502020104020203" pitchFamily="34" charset="-79"/>
                <a:cs typeface="Gill Sans" panose="020B0502020104020203" pitchFamily="34" charset="-79"/>
              </a:rPr>
              <a:t>N</a:t>
            </a:r>
            <a:r>
              <a:rPr lang="en-US" baseline="-25000" dirty="0">
                <a:solidFill>
                  <a:srgbClr val="000000"/>
                </a:solidFill>
                <a:effectLst/>
                <a:latin typeface="Gill Sans" panose="020B0502020104020203" pitchFamily="34" charset="-79"/>
                <a:cs typeface="Gill Sans" panose="020B0502020104020203" pitchFamily="34" charset="-79"/>
              </a:rPr>
              <a:t>2</a:t>
            </a:r>
            <a:r>
              <a:rPr lang="en-US" dirty="0">
                <a:solidFill>
                  <a:srgbClr val="000000"/>
                </a:solidFill>
                <a:effectLst/>
                <a:latin typeface="Gill Sans" panose="020B0502020104020203" pitchFamily="34" charset="-79"/>
                <a:cs typeface="Gill Sans" panose="020B0502020104020203" pitchFamily="34" charset="-79"/>
              </a:rPr>
              <a:t>= </a:t>
            </a:r>
            <a:r>
              <a:rPr lang="en-US" dirty="0">
                <a:solidFill>
                  <a:srgbClr val="000000"/>
                </a:solidFill>
                <a:effectLst/>
                <a:latin typeface="STIXGeneral" pitchFamily="2" charset="2"/>
                <a:cs typeface="Gill Sans" panose="020B0502020104020203" pitchFamily="34" charset="-79"/>
              </a:rPr>
              <a:t>𝜆</a:t>
            </a:r>
            <a:r>
              <a:rPr lang="en-US" dirty="0">
                <a:solidFill>
                  <a:srgbClr val="000000"/>
                </a:solidFill>
                <a:effectLst/>
                <a:latin typeface="Gill Sans" panose="020B0502020104020203" pitchFamily="34" charset="-79"/>
                <a:cs typeface="Gill Sans" panose="020B0502020104020203" pitchFamily="34" charset="-79"/>
              </a:rPr>
              <a:t>[</a:t>
            </a:r>
            <a:r>
              <a:rPr lang="en-US" dirty="0">
                <a:solidFill>
                  <a:srgbClr val="000000"/>
                </a:solidFill>
                <a:effectLst/>
                <a:latin typeface="STIXGeneral" pitchFamily="2" charset="2"/>
                <a:cs typeface="Gill Sans" panose="020B0502020104020203" pitchFamily="34" charset="-79"/>
              </a:rPr>
              <a:t>𝜆</a:t>
            </a:r>
            <a:r>
              <a:rPr lang="en-US" dirty="0">
                <a:solidFill>
                  <a:srgbClr val="000000"/>
                </a:solidFill>
                <a:effectLst/>
                <a:latin typeface="Gill Sans" panose="020B0502020104020203" pitchFamily="34" charset="-79"/>
                <a:cs typeface="Gill Sans" panose="020B0502020104020203" pitchFamily="34" charset="-79"/>
              </a:rPr>
              <a:t>N</a:t>
            </a:r>
            <a:r>
              <a:rPr lang="en-US" baseline="-25000" dirty="0">
                <a:solidFill>
                  <a:srgbClr val="000000"/>
                </a:solidFill>
                <a:effectLst/>
                <a:latin typeface="Gill Sans" panose="020B0502020104020203" pitchFamily="34" charset="-79"/>
                <a:cs typeface="Gill Sans" panose="020B0502020104020203" pitchFamily="34" charset="-79"/>
              </a:rPr>
              <a:t>0</a:t>
            </a:r>
            <a:r>
              <a:rPr lang="en-US" dirty="0">
                <a:solidFill>
                  <a:srgbClr val="000000"/>
                </a:solidFill>
                <a:effectLst/>
                <a:latin typeface="Gill Sans" panose="020B0502020104020203" pitchFamily="34" charset="-79"/>
                <a:cs typeface="Gill Sans" panose="020B0502020104020203" pitchFamily="34" charset="-79"/>
              </a:rPr>
              <a:t>]=</a:t>
            </a:r>
            <a:r>
              <a:rPr lang="en-US" dirty="0">
                <a:solidFill>
                  <a:srgbClr val="000000"/>
                </a:solidFill>
                <a:effectLst/>
                <a:latin typeface="STIXGeneral" pitchFamily="2" charset="2"/>
                <a:cs typeface="Gill Sans" panose="020B0502020104020203" pitchFamily="34" charset="-79"/>
              </a:rPr>
              <a:t>𝜆</a:t>
            </a:r>
            <a:r>
              <a:rPr lang="en-US" baseline="30000" dirty="0">
                <a:solidFill>
                  <a:srgbClr val="000000"/>
                </a:solidFill>
                <a:effectLst/>
                <a:latin typeface="Gill Sans" panose="020B0502020104020203" pitchFamily="34" charset="-79"/>
                <a:cs typeface="Gill Sans" panose="020B0502020104020203" pitchFamily="34" charset="-79"/>
              </a:rPr>
              <a:t>2</a:t>
            </a:r>
            <a:r>
              <a:rPr lang="en-US" dirty="0">
                <a:solidFill>
                  <a:srgbClr val="000000"/>
                </a:solidFill>
                <a:effectLst/>
                <a:latin typeface="Gill Sans" panose="020B0502020104020203" pitchFamily="34" charset="-79"/>
                <a:cs typeface="Gill Sans" panose="020B0502020104020203" pitchFamily="34" charset="-79"/>
              </a:rPr>
              <a:t>N</a:t>
            </a:r>
            <a:r>
              <a:rPr lang="en-US" baseline="-25000" dirty="0">
                <a:solidFill>
                  <a:srgbClr val="000000"/>
                </a:solidFill>
                <a:effectLst/>
                <a:latin typeface="Gill Sans" panose="020B0502020104020203" pitchFamily="34" charset="-79"/>
                <a:cs typeface="Gill Sans" panose="020B0502020104020203" pitchFamily="34" charset="-79"/>
              </a:rPr>
              <a:t>0</a:t>
            </a:r>
            <a:endParaRPr lang="en-US" dirty="0">
              <a:solidFill>
                <a:srgbClr val="000000"/>
              </a:solidFill>
              <a:effectLst/>
              <a:latin typeface="Gill Sans" panose="020B0502020104020203" pitchFamily="34" charset="-79"/>
              <a:cs typeface="Gill Sans" panose="020B0502020104020203" pitchFamily="34" charset="-79"/>
            </a:endParaRPr>
          </a:p>
          <a:p>
            <a:r>
              <a:rPr lang="en-US" dirty="0">
                <a:solidFill>
                  <a:srgbClr val="000000"/>
                </a:solidFill>
                <a:effectLst/>
                <a:latin typeface="Gill Sans" panose="020B0502020104020203" pitchFamily="34" charset="-79"/>
                <a:cs typeface="Gill Sans" panose="020B0502020104020203" pitchFamily="34" charset="-79"/>
              </a:rPr>
              <a:t>N</a:t>
            </a:r>
            <a:r>
              <a:rPr lang="en-US" baseline="-25000" dirty="0">
                <a:solidFill>
                  <a:srgbClr val="000000"/>
                </a:solidFill>
                <a:effectLst/>
                <a:latin typeface="Gill Sans" panose="020B0502020104020203" pitchFamily="34" charset="-79"/>
                <a:cs typeface="Gill Sans" panose="020B0502020104020203" pitchFamily="34" charset="-79"/>
              </a:rPr>
              <a:t>3</a:t>
            </a:r>
            <a:r>
              <a:rPr lang="en-US" dirty="0">
                <a:solidFill>
                  <a:srgbClr val="000000"/>
                </a:solidFill>
                <a:effectLst/>
                <a:latin typeface="Gill Sans" panose="020B0502020104020203" pitchFamily="34" charset="-79"/>
                <a:cs typeface="Gill Sans" panose="020B0502020104020203" pitchFamily="34" charset="-79"/>
              </a:rPr>
              <a:t>= </a:t>
            </a:r>
            <a:r>
              <a:rPr lang="en-US" dirty="0">
                <a:solidFill>
                  <a:srgbClr val="000000"/>
                </a:solidFill>
                <a:effectLst/>
                <a:latin typeface="STIXGeneral" pitchFamily="2" charset="2"/>
                <a:cs typeface="Gill Sans" panose="020B0502020104020203" pitchFamily="34" charset="-79"/>
              </a:rPr>
              <a:t>𝜆</a:t>
            </a:r>
            <a:r>
              <a:rPr lang="en-US" baseline="30000" dirty="0">
                <a:solidFill>
                  <a:srgbClr val="000000"/>
                </a:solidFill>
                <a:effectLst/>
                <a:latin typeface="Gill Sans" panose="020B0502020104020203" pitchFamily="34" charset="-79"/>
                <a:cs typeface="Gill Sans" panose="020B0502020104020203" pitchFamily="34" charset="-79"/>
              </a:rPr>
              <a:t>3</a:t>
            </a:r>
            <a:r>
              <a:rPr lang="en-US" dirty="0">
                <a:solidFill>
                  <a:srgbClr val="000000"/>
                </a:solidFill>
                <a:effectLst/>
                <a:latin typeface="Gill Sans" panose="020B0502020104020203" pitchFamily="34" charset="-79"/>
                <a:cs typeface="Gill Sans" panose="020B0502020104020203" pitchFamily="34" charset="-79"/>
              </a:rPr>
              <a:t>N</a:t>
            </a:r>
            <a:r>
              <a:rPr lang="en-US" baseline="-25000" dirty="0">
                <a:solidFill>
                  <a:srgbClr val="000000"/>
                </a:solidFill>
                <a:effectLst/>
                <a:latin typeface="Gill Sans" panose="020B0502020104020203" pitchFamily="34" charset="-79"/>
                <a:cs typeface="Gill Sans" panose="020B0502020104020203" pitchFamily="34" charset="-79"/>
              </a:rPr>
              <a:t>0</a:t>
            </a:r>
            <a:endParaRPr lang="en-US" dirty="0">
              <a:solidFill>
                <a:srgbClr val="000000"/>
              </a:solidFill>
              <a:effectLst/>
              <a:latin typeface="Gill Sans" panose="020B0502020104020203" pitchFamily="34" charset="-79"/>
              <a:cs typeface="Gill Sans" panose="020B0502020104020203" pitchFamily="34" charset="-79"/>
            </a:endParaRPr>
          </a:p>
          <a:p>
            <a:r>
              <a:rPr lang="en-US" dirty="0" err="1">
                <a:solidFill>
                  <a:srgbClr val="FF0000"/>
                </a:solidFill>
                <a:effectLst/>
                <a:latin typeface="Gill Sans" panose="020B0502020104020203" pitchFamily="34" charset="-79"/>
                <a:cs typeface="Gill Sans" panose="020B0502020104020203" pitchFamily="34" charset="-79"/>
              </a:rPr>
              <a:t>N</a:t>
            </a:r>
            <a:r>
              <a:rPr lang="en-US" baseline="-25000" dirty="0" err="1">
                <a:solidFill>
                  <a:srgbClr val="FF0000"/>
                </a:solidFill>
                <a:effectLst/>
                <a:latin typeface="Gill Sans" panose="020B0502020104020203" pitchFamily="34" charset="-79"/>
                <a:cs typeface="Gill Sans" panose="020B0502020104020203" pitchFamily="34" charset="-79"/>
              </a:rPr>
              <a:t>t</a:t>
            </a:r>
            <a:r>
              <a:rPr lang="en-US" dirty="0">
                <a:solidFill>
                  <a:srgbClr val="FF0000"/>
                </a:solidFill>
                <a:effectLst/>
                <a:latin typeface="Gill Sans" panose="020B0502020104020203" pitchFamily="34" charset="-79"/>
                <a:cs typeface="Gill Sans" panose="020B0502020104020203" pitchFamily="34" charset="-79"/>
              </a:rPr>
              <a:t>= </a:t>
            </a:r>
            <a:r>
              <a:rPr lang="en-US" dirty="0">
                <a:solidFill>
                  <a:srgbClr val="FF0000"/>
                </a:solidFill>
                <a:effectLst/>
                <a:latin typeface="STIXGeneral" pitchFamily="2" charset="2"/>
                <a:cs typeface="Gill Sans" panose="020B0502020104020203" pitchFamily="34" charset="-79"/>
              </a:rPr>
              <a:t>𝜆</a:t>
            </a:r>
            <a:r>
              <a:rPr lang="en-US" baseline="30000" dirty="0">
                <a:solidFill>
                  <a:srgbClr val="FF0000"/>
                </a:solidFill>
                <a:effectLst/>
                <a:latin typeface="Gill Sans" panose="020B0502020104020203" pitchFamily="34" charset="-79"/>
                <a:cs typeface="Gill Sans" panose="020B0502020104020203" pitchFamily="34" charset="-79"/>
              </a:rPr>
              <a:t>t</a:t>
            </a:r>
            <a:r>
              <a:rPr lang="en-US" dirty="0">
                <a:solidFill>
                  <a:srgbClr val="FF0000"/>
                </a:solidFill>
                <a:effectLst/>
                <a:latin typeface="Gill Sans" panose="020B0502020104020203" pitchFamily="34" charset="-79"/>
                <a:cs typeface="Gill Sans" panose="020B0502020104020203" pitchFamily="34" charset="-79"/>
              </a:rPr>
              <a:t>N</a:t>
            </a:r>
            <a:r>
              <a:rPr lang="en-US" baseline="-25000" dirty="0">
                <a:solidFill>
                  <a:srgbClr val="FF0000"/>
                </a:solidFill>
                <a:effectLst/>
                <a:latin typeface="Gill Sans" panose="020B0502020104020203" pitchFamily="34" charset="-79"/>
                <a:cs typeface="Gill Sans" panose="020B0502020104020203" pitchFamily="34" charset="-79"/>
              </a:rPr>
              <a:t>0</a:t>
            </a:r>
            <a:endParaRPr lang="en-US" dirty="0">
              <a:solidFill>
                <a:srgbClr val="FF0000"/>
              </a:solidFill>
              <a:effectLst/>
              <a:latin typeface="Gill Sans" panose="020B0502020104020203" pitchFamily="34" charset="-79"/>
              <a:cs typeface="Gill Sans" panose="020B0502020104020203" pitchFamily="34" charset="-79"/>
            </a:endParaRPr>
          </a:p>
        </p:txBody>
      </p:sp>
      <p:sp>
        <p:nvSpPr>
          <p:cNvPr id="8" name="Rectangle 7">
            <a:extLst>
              <a:ext uri="{FF2B5EF4-FFF2-40B4-BE49-F238E27FC236}">
                <a16:creationId xmlns:a16="http://schemas.microsoft.com/office/drawing/2014/main" id="{30541644-2690-C7A8-77A8-6DBA35B86CD9}"/>
              </a:ext>
            </a:extLst>
          </p:cNvPr>
          <p:cNvSpPr/>
          <p:nvPr/>
        </p:nvSpPr>
        <p:spPr>
          <a:xfrm>
            <a:off x="141975" y="1364792"/>
            <a:ext cx="5352747" cy="369332"/>
          </a:xfrm>
          <a:prstGeom prst="rect">
            <a:avLst/>
          </a:prstGeom>
        </p:spPr>
        <p:txBody>
          <a:bodyPr wrap="none">
            <a:spAutoFit/>
          </a:bodyPr>
          <a:lstStyle/>
          <a:p>
            <a:r>
              <a:rPr lang="en-US" b="1" dirty="0">
                <a:effectLst/>
                <a:latin typeface="Helvetica" pitchFamily="2" charset="0"/>
              </a:rPr>
              <a:t>Geometric growth is measured in </a:t>
            </a:r>
            <a:r>
              <a:rPr lang="en-US" b="1" u="sng" dirty="0">
                <a:effectLst/>
                <a:latin typeface="Helvetica" pitchFamily="2" charset="0"/>
              </a:rPr>
              <a:t>discrete</a:t>
            </a:r>
            <a:r>
              <a:rPr lang="en-US" b="1" dirty="0">
                <a:effectLst/>
                <a:latin typeface="Helvetica" pitchFamily="2" charset="0"/>
              </a:rPr>
              <a:t> time</a:t>
            </a:r>
          </a:p>
        </p:txBody>
      </p:sp>
      <p:sp>
        <p:nvSpPr>
          <p:cNvPr id="9" name="Rectangle 8">
            <a:extLst>
              <a:ext uri="{FF2B5EF4-FFF2-40B4-BE49-F238E27FC236}">
                <a16:creationId xmlns:a16="http://schemas.microsoft.com/office/drawing/2014/main" id="{8712BB9A-9225-0AD9-B9E9-C04AD2B2646C}"/>
              </a:ext>
            </a:extLst>
          </p:cNvPr>
          <p:cNvSpPr/>
          <p:nvPr/>
        </p:nvSpPr>
        <p:spPr>
          <a:xfrm>
            <a:off x="492171" y="6108702"/>
            <a:ext cx="6077354" cy="707886"/>
          </a:xfrm>
          <a:prstGeom prst="rect">
            <a:avLst/>
          </a:prstGeom>
        </p:spPr>
        <p:txBody>
          <a:bodyPr wrap="square">
            <a:spAutoFit/>
          </a:bodyPr>
          <a:lstStyle/>
          <a:p>
            <a:pPr algn="ctr"/>
            <a:r>
              <a:rPr lang="en-US" sz="4000" dirty="0">
                <a:solidFill>
                  <a:srgbClr val="FF0000"/>
                </a:solidFill>
                <a:latin typeface="Helvetica" pitchFamily="2" charset="0"/>
                <a:sym typeface="Symbol" pitchFamily="2" charset="2"/>
              </a:rPr>
              <a:t></a:t>
            </a:r>
            <a:r>
              <a:rPr lang="en-US" sz="2000" dirty="0">
                <a:solidFill>
                  <a:srgbClr val="000000"/>
                </a:solidFill>
                <a:effectLst/>
                <a:latin typeface="Helvetica Light" panose="020B0403020202020204" pitchFamily="34" charset="0"/>
              </a:rPr>
              <a:t>=population rate of increase</a:t>
            </a:r>
          </a:p>
        </p:txBody>
      </p:sp>
      <p:grpSp>
        <p:nvGrpSpPr>
          <p:cNvPr id="10" name="Group 9">
            <a:extLst>
              <a:ext uri="{FF2B5EF4-FFF2-40B4-BE49-F238E27FC236}">
                <a16:creationId xmlns:a16="http://schemas.microsoft.com/office/drawing/2014/main" id="{CE54ECBF-FC8C-1D96-F554-DD98F35AE6AF}"/>
              </a:ext>
            </a:extLst>
          </p:cNvPr>
          <p:cNvGrpSpPr/>
          <p:nvPr/>
        </p:nvGrpSpPr>
        <p:grpSpPr>
          <a:xfrm>
            <a:off x="8918018" y="293005"/>
            <a:ext cx="2986577" cy="1200329"/>
            <a:chOff x="1634042" y="2454642"/>
            <a:chExt cx="5894468" cy="2542201"/>
          </a:xfrm>
        </p:grpSpPr>
        <p:sp>
          <p:nvSpPr>
            <p:cNvPr id="11" name="Rectangle 10">
              <a:extLst>
                <a:ext uri="{FF2B5EF4-FFF2-40B4-BE49-F238E27FC236}">
                  <a16:creationId xmlns:a16="http://schemas.microsoft.com/office/drawing/2014/main" id="{BF2ABDB3-750E-B4B2-6939-FB98DE4A3ED9}"/>
                </a:ext>
              </a:extLst>
            </p:cNvPr>
            <p:cNvSpPr/>
            <p:nvPr/>
          </p:nvSpPr>
          <p:spPr>
            <a:xfrm>
              <a:off x="3333403" y="2896988"/>
              <a:ext cx="2477193" cy="2099855"/>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latin typeface="Helvetica" pitchFamily="2" charset="0"/>
                </a:rPr>
                <a:t>Madagascar</a:t>
              </a:r>
            </a:p>
            <a:p>
              <a:pPr algn="ctr"/>
              <a:r>
                <a:rPr lang="en-US" sz="1500" dirty="0">
                  <a:latin typeface="Helvetica" pitchFamily="2" charset="0"/>
                </a:rPr>
                <a:t>(N)</a:t>
              </a:r>
            </a:p>
          </p:txBody>
        </p:sp>
        <p:cxnSp>
          <p:nvCxnSpPr>
            <p:cNvPr id="12" name="Curved Connector 11">
              <a:extLst>
                <a:ext uri="{FF2B5EF4-FFF2-40B4-BE49-F238E27FC236}">
                  <a16:creationId xmlns:a16="http://schemas.microsoft.com/office/drawing/2014/main" id="{E835B4A7-C980-74F9-1A7B-89CD7AB3D4E5}"/>
                </a:ext>
              </a:extLst>
            </p:cNvPr>
            <p:cNvCxnSpPr>
              <a:cxnSpLocks/>
            </p:cNvCxnSpPr>
            <p:nvPr/>
          </p:nvCxnSpPr>
          <p:spPr>
            <a:xfrm rot="16200000" flipH="1" flipV="1">
              <a:off x="3344608" y="2852529"/>
              <a:ext cx="1049928" cy="1238597"/>
            </a:xfrm>
            <a:prstGeom prst="curvedConnector4">
              <a:avLst>
                <a:gd name="adj1" fmla="val -42358"/>
                <a:gd name="adj2" fmla="val 13322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54C1BE06-0BD1-C539-6B10-DC883DC93E0C}"/>
                </a:ext>
              </a:extLst>
            </p:cNvPr>
            <p:cNvSpPr/>
            <p:nvPr/>
          </p:nvSpPr>
          <p:spPr>
            <a:xfrm>
              <a:off x="1634042" y="2454642"/>
              <a:ext cx="1510622" cy="548953"/>
            </a:xfrm>
            <a:prstGeom prst="rect">
              <a:avLst/>
            </a:prstGeom>
          </p:spPr>
          <p:txBody>
            <a:bodyPr wrap="none">
              <a:spAutoFit/>
            </a:bodyPr>
            <a:lstStyle/>
            <a:p>
              <a:pPr algn="ctr"/>
              <a:r>
                <a:rPr lang="en-US" sz="1600" b="1" dirty="0">
                  <a:effectLst/>
                  <a:latin typeface="Helvetica" pitchFamily="2" charset="0"/>
                </a:rPr>
                <a:t>births</a:t>
              </a:r>
              <a:endParaRPr lang="en-US" sz="1600" dirty="0">
                <a:effectLst/>
                <a:latin typeface="Helvetica" pitchFamily="2" charset="0"/>
              </a:endParaRPr>
            </a:p>
          </p:txBody>
        </p:sp>
        <p:cxnSp>
          <p:nvCxnSpPr>
            <p:cNvPr id="14" name="Curved Connector 13">
              <a:extLst>
                <a:ext uri="{FF2B5EF4-FFF2-40B4-BE49-F238E27FC236}">
                  <a16:creationId xmlns:a16="http://schemas.microsoft.com/office/drawing/2014/main" id="{A4B7B31E-F162-AFE0-001F-C7E83456D947}"/>
                </a:ext>
              </a:extLst>
            </p:cNvPr>
            <p:cNvCxnSpPr>
              <a:cxnSpLocks/>
              <a:stCxn id="11" idx="3"/>
            </p:cNvCxnSpPr>
            <p:nvPr/>
          </p:nvCxnSpPr>
          <p:spPr>
            <a:xfrm flipV="1">
              <a:off x="5810596" y="3946915"/>
              <a:ext cx="872837" cy="1"/>
            </a:xfrm>
            <a:prstGeom prst="curvedConnector3">
              <a:avLst>
                <a:gd name="adj1" fmla="val 50000"/>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14327BF3-7ED1-BBDC-93EA-2178C873F23D}"/>
                </a:ext>
              </a:extLst>
            </p:cNvPr>
            <p:cNvSpPr/>
            <p:nvPr/>
          </p:nvSpPr>
          <p:spPr>
            <a:xfrm>
              <a:off x="5838357" y="3251264"/>
              <a:ext cx="1690153" cy="548953"/>
            </a:xfrm>
            <a:prstGeom prst="rect">
              <a:avLst/>
            </a:prstGeom>
          </p:spPr>
          <p:txBody>
            <a:bodyPr wrap="none">
              <a:spAutoFit/>
            </a:bodyPr>
            <a:lstStyle/>
            <a:p>
              <a:pPr algn="ctr"/>
              <a:r>
                <a:rPr lang="en-US" sz="1600" b="1" dirty="0">
                  <a:effectLst/>
                  <a:latin typeface="Helvetica" pitchFamily="2" charset="0"/>
                </a:rPr>
                <a:t>deaths</a:t>
              </a:r>
              <a:endParaRPr lang="en-US" sz="1600" dirty="0">
                <a:effectLst/>
                <a:latin typeface="Helvetica" pitchFamily="2" charset="0"/>
              </a:endParaRPr>
            </a:p>
          </p:txBody>
        </p:sp>
      </p:grpSp>
    </p:spTree>
    <p:extLst>
      <p:ext uri="{BB962C8B-B14F-4D97-AF65-F5344CB8AC3E}">
        <p14:creationId xmlns:p14="http://schemas.microsoft.com/office/powerpoint/2010/main" val="212412921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B636CF-78B8-4CE0-4355-41E92A0B5BD8}"/>
              </a:ext>
            </a:extLst>
          </p:cNvPr>
          <p:cNvSpPr>
            <a:spLocks noGrp="1"/>
          </p:cNvSpPr>
          <p:nvPr>
            <p:ph type="title"/>
          </p:nvPr>
        </p:nvSpPr>
        <p:spPr>
          <a:xfrm>
            <a:off x="369651" y="365125"/>
            <a:ext cx="10984149" cy="1325563"/>
          </a:xfrm>
        </p:spPr>
        <p:txBody>
          <a:bodyPr/>
          <a:lstStyle/>
          <a:p>
            <a:r>
              <a:rPr lang="en-US" dirty="0"/>
              <a:t>Is discrete time realistic for population growth?</a:t>
            </a:r>
          </a:p>
        </p:txBody>
      </p:sp>
    </p:spTree>
    <p:extLst>
      <p:ext uri="{BB962C8B-B14F-4D97-AF65-F5344CB8AC3E}">
        <p14:creationId xmlns:p14="http://schemas.microsoft.com/office/powerpoint/2010/main" val="152217492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9FC6560-694E-7A49-6F9E-C46294026A86}"/>
              </a:ext>
            </a:extLst>
          </p:cNvPr>
          <p:cNvSpPr/>
          <p:nvPr/>
        </p:nvSpPr>
        <p:spPr>
          <a:xfrm>
            <a:off x="7918314" y="6387685"/>
            <a:ext cx="4296791" cy="430887"/>
          </a:xfrm>
          <a:prstGeom prst="rect">
            <a:avLst/>
          </a:prstGeom>
        </p:spPr>
        <p:txBody>
          <a:bodyPr wrap="square">
            <a:spAutoFit/>
          </a:bodyPr>
          <a:lstStyle/>
          <a:p>
            <a:pPr algn="ctr"/>
            <a:r>
              <a:rPr lang="en-US" sz="2200" dirty="0"/>
              <a:t>Wright 1999. </a:t>
            </a:r>
            <a:r>
              <a:rPr lang="en-US" sz="2200" i="1" dirty="0"/>
              <a:t>Am J of Phys </a:t>
            </a:r>
            <a:r>
              <a:rPr lang="en-US" sz="2200" i="1" dirty="0" err="1"/>
              <a:t>Anthr</a:t>
            </a:r>
            <a:r>
              <a:rPr lang="en-US" sz="2200" i="1" dirty="0"/>
              <a:t>.</a:t>
            </a:r>
          </a:p>
        </p:txBody>
      </p:sp>
      <p:pic>
        <p:nvPicPr>
          <p:cNvPr id="7" name="Picture 6" descr="Chart, bar chart&#10;&#10;Description automatically generated">
            <a:extLst>
              <a:ext uri="{FF2B5EF4-FFF2-40B4-BE49-F238E27FC236}">
                <a16:creationId xmlns:a16="http://schemas.microsoft.com/office/drawing/2014/main" id="{61D79923-C3A0-286B-FB00-9C0ACF0857F0}"/>
              </a:ext>
            </a:extLst>
          </p:cNvPr>
          <p:cNvPicPr>
            <a:picLocks noChangeAspect="1"/>
          </p:cNvPicPr>
          <p:nvPr/>
        </p:nvPicPr>
        <p:blipFill>
          <a:blip r:embed="rId3"/>
          <a:stretch>
            <a:fillRect/>
          </a:stretch>
        </p:blipFill>
        <p:spPr>
          <a:xfrm>
            <a:off x="1517515" y="2069964"/>
            <a:ext cx="8086040" cy="4097372"/>
          </a:xfrm>
          <a:prstGeom prst="rect">
            <a:avLst/>
          </a:prstGeom>
        </p:spPr>
      </p:pic>
      <p:pic>
        <p:nvPicPr>
          <p:cNvPr id="8" name="Picture 7">
            <a:extLst>
              <a:ext uri="{FF2B5EF4-FFF2-40B4-BE49-F238E27FC236}">
                <a16:creationId xmlns:a16="http://schemas.microsoft.com/office/drawing/2014/main" id="{478352E5-B402-1B03-F9A6-528DC3AFD95B}"/>
              </a:ext>
            </a:extLst>
          </p:cNvPr>
          <p:cNvPicPr>
            <a:picLocks noChangeAspect="1"/>
          </p:cNvPicPr>
          <p:nvPr/>
        </p:nvPicPr>
        <p:blipFill rotWithShape="1">
          <a:blip r:embed="rId4"/>
          <a:srcRect l="20388" t="6368" r="23208" b="49665"/>
          <a:stretch/>
        </p:blipFill>
        <p:spPr>
          <a:xfrm>
            <a:off x="-17522" y="5737848"/>
            <a:ext cx="850636" cy="657675"/>
          </a:xfrm>
          <a:prstGeom prst="rect">
            <a:avLst/>
          </a:prstGeom>
          <a:ln>
            <a:noFill/>
          </a:ln>
          <a:effectLst>
            <a:softEdge rad="112500"/>
          </a:effectLst>
        </p:spPr>
      </p:pic>
      <p:pic>
        <p:nvPicPr>
          <p:cNvPr id="9" name="Picture 8">
            <a:extLst>
              <a:ext uri="{FF2B5EF4-FFF2-40B4-BE49-F238E27FC236}">
                <a16:creationId xmlns:a16="http://schemas.microsoft.com/office/drawing/2014/main" id="{9B72C22B-3B88-9A7D-C76A-64D68E99F153}"/>
              </a:ext>
            </a:extLst>
          </p:cNvPr>
          <p:cNvPicPr>
            <a:picLocks noChangeAspect="1"/>
          </p:cNvPicPr>
          <p:nvPr/>
        </p:nvPicPr>
        <p:blipFill rotWithShape="1">
          <a:blip r:embed="rId5"/>
          <a:srcRect l="13813" r="14819" b="-2001"/>
          <a:stretch/>
        </p:blipFill>
        <p:spPr>
          <a:xfrm>
            <a:off x="646" y="6259316"/>
            <a:ext cx="774176" cy="698015"/>
          </a:xfrm>
          <a:prstGeom prst="rect">
            <a:avLst/>
          </a:prstGeom>
          <a:ln>
            <a:noFill/>
          </a:ln>
          <a:effectLst>
            <a:softEdge rad="112500"/>
          </a:effectLst>
        </p:spPr>
      </p:pic>
      <p:pic>
        <p:nvPicPr>
          <p:cNvPr id="10" name="Picture 9">
            <a:extLst>
              <a:ext uri="{FF2B5EF4-FFF2-40B4-BE49-F238E27FC236}">
                <a16:creationId xmlns:a16="http://schemas.microsoft.com/office/drawing/2014/main" id="{5692DA49-8BD5-D809-E9F8-509FFD5B067B}"/>
              </a:ext>
            </a:extLst>
          </p:cNvPr>
          <p:cNvPicPr>
            <a:picLocks noChangeAspect="1"/>
          </p:cNvPicPr>
          <p:nvPr/>
        </p:nvPicPr>
        <p:blipFill rotWithShape="1">
          <a:blip r:embed="rId6"/>
          <a:srcRect l="-1" t="10740" r="41742" b="54974"/>
          <a:stretch/>
        </p:blipFill>
        <p:spPr>
          <a:xfrm>
            <a:off x="19455" y="5134564"/>
            <a:ext cx="808480" cy="697934"/>
          </a:xfrm>
          <a:prstGeom prst="rect">
            <a:avLst/>
          </a:prstGeom>
          <a:ln>
            <a:noFill/>
          </a:ln>
          <a:effectLst>
            <a:softEdge rad="112500"/>
          </a:effectLst>
        </p:spPr>
      </p:pic>
      <p:pic>
        <p:nvPicPr>
          <p:cNvPr id="11" name="Picture 10">
            <a:extLst>
              <a:ext uri="{FF2B5EF4-FFF2-40B4-BE49-F238E27FC236}">
                <a16:creationId xmlns:a16="http://schemas.microsoft.com/office/drawing/2014/main" id="{2908374C-8406-6653-77E7-9E89603835BA}"/>
              </a:ext>
            </a:extLst>
          </p:cNvPr>
          <p:cNvPicPr>
            <a:picLocks noChangeAspect="1"/>
          </p:cNvPicPr>
          <p:nvPr/>
        </p:nvPicPr>
        <p:blipFill rotWithShape="1">
          <a:blip r:embed="rId7"/>
          <a:srcRect r="31131" b="30619"/>
          <a:stretch/>
        </p:blipFill>
        <p:spPr>
          <a:xfrm>
            <a:off x="17222" y="562910"/>
            <a:ext cx="852920" cy="694245"/>
          </a:xfrm>
          <a:prstGeom prst="rect">
            <a:avLst/>
          </a:prstGeom>
          <a:ln>
            <a:noFill/>
          </a:ln>
          <a:effectLst>
            <a:softEdge rad="112500"/>
          </a:effectLst>
        </p:spPr>
      </p:pic>
      <p:pic>
        <p:nvPicPr>
          <p:cNvPr id="12" name="Picture 11">
            <a:extLst>
              <a:ext uri="{FF2B5EF4-FFF2-40B4-BE49-F238E27FC236}">
                <a16:creationId xmlns:a16="http://schemas.microsoft.com/office/drawing/2014/main" id="{34A8E744-F30F-2F53-5009-68AFA2B4D20F}"/>
              </a:ext>
            </a:extLst>
          </p:cNvPr>
          <p:cNvPicPr>
            <a:picLocks noChangeAspect="1"/>
          </p:cNvPicPr>
          <p:nvPr/>
        </p:nvPicPr>
        <p:blipFill rotWithShape="1">
          <a:blip r:embed="rId8"/>
          <a:srcRect l="14000" r="27174" b="25759"/>
          <a:stretch/>
        </p:blipFill>
        <p:spPr>
          <a:xfrm>
            <a:off x="-2568" y="1144662"/>
            <a:ext cx="892501" cy="663033"/>
          </a:xfrm>
          <a:prstGeom prst="rect">
            <a:avLst/>
          </a:prstGeom>
          <a:ln>
            <a:noFill/>
          </a:ln>
          <a:effectLst>
            <a:softEdge rad="112500"/>
          </a:effectLst>
        </p:spPr>
      </p:pic>
      <p:pic>
        <p:nvPicPr>
          <p:cNvPr id="13" name="Picture 12">
            <a:extLst>
              <a:ext uri="{FF2B5EF4-FFF2-40B4-BE49-F238E27FC236}">
                <a16:creationId xmlns:a16="http://schemas.microsoft.com/office/drawing/2014/main" id="{5B790B5F-E34F-C184-3DFC-3523B2B0C5F4}"/>
              </a:ext>
            </a:extLst>
          </p:cNvPr>
          <p:cNvPicPr>
            <a:picLocks noChangeAspect="1"/>
          </p:cNvPicPr>
          <p:nvPr/>
        </p:nvPicPr>
        <p:blipFill rotWithShape="1">
          <a:blip r:embed="rId9"/>
          <a:srcRect l="43109" t="1" r="13599" b="42253"/>
          <a:stretch/>
        </p:blipFill>
        <p:spPr>
          <a:xfrm>
            <a:off x="19454" y="2829218"/>
            <a:ext cx="808481" cy="697935"/>
          </a:xfrm>
          <a:prstGeom prst="rect">
            <a:avLst/>
          </a:prstGeom>
          <a:ln>
            <a:noFill/>
          </a:ln>
          <a:effectLst>
            <a:softEdge rad="112500"/>
          </a:effectLst>
        </p:spPr>
      </p:pic>
      <p:pic>
        <p:nvPicPr>
          <p:cNvPr id="14" name="Picture 13">
            <a:extLst>
              <a:ext uri="{FF2B5EF4-FFF2-40B4-BE49-F238E27FC236}">
                <a16:creationId xmlns:a16="http://schemas.microsoft.com/office/drawing/2014/main" id="{6E23B1D8-2E92-AA92-1502-FE855E62BC27}"/>
              </a:ext>
            </a:extLst>
          </p:cNvPr>
          <p:cNvPicPr>
            <a:picLocks noChangeAspect="1"/>
          </p:cNvPicPr>
          <p:nvPr/>
        </p:nvPicPr>
        <p:blipFill rotWithShape="1">
          <a:blip r:embed="rId10"/>
          <a:srcRect l="26679" t="25356" r="14900" b="40808"/>
          <a:stretch/>
        </p:blipFill>
        <p:spPr>
          <a:xfrm>
            <a:off x="25559" y="4008514"/>
            <a:ext cx="774176" cy="657675"/>
          </a:xfrm>
          <a:prstGeom prst="rect">
            <a:avLst/>
          </a:prstGeom>
          <a:ln>
            <a:noFill/>
          </a:ln>
          <a:effectLst>
            <a:softEdge rad="112500"/>
          </a:effectLst>
        </p:spPr>
      </p:pic>
      <p:pic>
        <p:nvPicPr>
          <p:cNvPr id="15" name="Picture 14">
            <a:extLst>
              <a:ext uri="{FF2B5EF4-FFF2-40B4-BE49-F238E27FC236}">
                <a16:creationId xmlns:a16="http://schemas.microsoft.com/office/drawing/2014/main" id="{FEEC4D48-B0C0-C9F8-E416-2CE44A7B8714}"/>
              </a:ext>
            </a:extLst>
          </p:cNvPr>
          <p:cNvPicPr>
            <a:picLocks noChangeAspect="1"/>
          </p:cNvPicPr>
          <p:nvPr/>
        </p:nvPicPr>
        <p:blipFill rotWithShape="1">
          <a:blip r:embed="rId11"/>
          <a:srcRect l="15925" t="5321" r="17485" b="60660"/>
          <a:stretch/>
        </p:blipFill>
        <p:spPr>
          <a:xfrm>
            <a:off x="-1628" y="4594968"/>
            <a:ext cx="818848" cy="657676"/>
          </a:xfrm>
          <a:prstGeom prst="rect">
            <a:avLst/>
          </a:prstGeom>
          <a:ln>
            <a:noFill/>
          </a:ln>
          <a:effectLst>
            <a:softEdge rad="112500"/>
          </a:effectLst>
        </p:spPr>
      </p:pic>
      <p:pic>
        <p:nvPicPr>
          <p:cNvPr id="23556" name="Picture 4" descr="Golden Bamboo Lemur (Hapalemur aureus) · iNaturalist Guatemala">
            <a:extLst>
              <a:ext uri="{FF2B5EF4-FFF2-40B4-BE49-F238E27FC236}">
                <a16:creationId xmlns:a16="http://schemas.microsoft.com/office/drawing/2014/main" id="{F91E0CAC-43A8-7220-F1DA-A87134D4036B}"/>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32519" t="22411" r="46216" b="48029"/>
          <a:stretch/>
        </p:blipFill>
        <p:spPr bwMode="auto">
          <a:xfrm>
            <a:off x="17223" y="3464502"/>
            <a:ext cx="774176" cy="661207"/>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23558" name="Picture 6" descr="Common brown lemur - Wikipedia">
            <a:extLst>
              <a:ext uri="{FF2B5EF4-FFF2-40B4-BE49-F238E27FC236}">
                <a16:creationId xmlns:a16="http://schemas.microsoft.com/office/drawing/2014/main" id="{2E7284C7-E9FA-5547-6F28-DA6838FFB4BE}"/>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24608" t="4778" r="41908" b="74650"/>
          <a:stretch/>
        </p:blipFill>
        <p:spPr bwMode="auto">
          <a:xfrm>
            <a:off x="21522" y="2235390"/>
            <a:ext cx="778213" cy="718487"/>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23560" name="Picture 8" descr="Greater Bamboo Lemur (Prolemur simus) | Rêve Découverte de Madagascar">
            <a:extLst>
              <a:ext uri="{FF2B5EF4-FFF2-40B4-BE49-F238E27FC236}">
                <a16:creationId xmlns:a16="http://schemas.microsoft.com/office/drawing/2014/main" id="{68E1F6D5-F6DD-FFC0-E14E-D5D509C3FBAF}"/>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l="47100" r="9095" b="44660"/>
          <a:stretch/>
        </p:blipFill>
        <p:spPr bwMode="auto">
          <a:xfrm>
            <a:off x="16055" y="1648714"/>
            <a:ext cx="803176" cy="676452"/>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23562" name="Picture 10" descr="Milne-Edwards's sifaka - Wikipedia">
            <a:extLst>
              <a:ext uri="{FF2B5EF4-FFF2-40B4-BE49-F238E27FC236}">
                <a16:creationId xmlns:a16="http://schemas.microsoft.com/office/drawing/2014/main" id="{7BDC67FA-0BA9-71B3-FBD0-6CB00827ADFC}"/>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l="34586" t="5324" r="33640" b="66241"/>
          <a:stretch/>
        </p:blipFill>
        <p:spPr bwMode="auto">
          <a:xfrm>
            <a:off x="17222" y="-102739"/>
            <a:ext cx="852920" cy="763308"/>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18" name="Title 1">
            <a:extLst>
              <a:ext uri="{FF2B5EF4-FFF2-40B4-BE49-F238E27FC236}">
                <a16:creationId xmlns:a16="http://schemas.microsoft.com/office/drawing/2014/main" id="{75E4BAEA-7B9F-D248-6936-91A127F5E47D}"/>
              </a:ext>
            </a:extLst>
          </p:cNvPr>
          <p:cNvSpPr>
            <a:spLocks noGrp="1"/>
          </p:cNvSpPr>
          <p:nvPr>
            <p:ph type="title"/>
          </p:nvPr>
        </p:nvSpPr>
        <p:spPr>
          <a:xfrm>
            <a:off x="908556" y="323151"/>
            <a:ext cx="10984149" cy="1325563"/>
          </a:xfrm>
        </p:spPr>
        <p:txBody>
          <a:bodyPr/>
          <a:lstStyle/>
          <a:p>
            <a:r>
              <a:rPr lang="en-US" dirty="0"/>
              <a:t>Is discrete time realistic for population growth?</a:t>
            </a:r>
          </a:p>
        </p:txBody>
      </p:sp>
    </p:spTree>
    <p:extLst>
      <p:ext uri="{BB962C8B-B14F-4D97-AF65-F5344CB8AC3E}">
        <p14:creationId xmlns:p14="http://schemas.microsoft.com/office/powerpoint/2010/main" val="425098605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descr="Synchronous birth">
            <a:extLst>
              <a:ext uri="{FF2B5EF4-FFF2-40B4-BE49-F238E27FC236}">
                <a16:creationId xmlns:a16="http://schemas.microsoft.com/office/drawing/2014/main" id="{B5A1DE4F-F2C6-135B-EB8C-96011C3143FA}"/>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471048" y="1968500"/>
            <a:ext cx="5461000" cy="292100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20484" name="Picture 4">
            <a:extLst>
              <a:ext uri="{FF2B5EF4-FFF2-40B4-BE49-F238E27FC236}">
                <a16:creationId xmlns:a16="http://schemas.microsoft.com/office/drawing/2014/main" id="{CACC7DCC-4D42-D648-FC2C-85C84991882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47589" y="1968500"/>
            <a:ext cx="5106211" cy="3430042"/>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9FC6560-694E-7A49-6F9E-C46294026A86}"/>
              </a:ext>
            </a:extLst>
          </p:cNvPr>
          <p:cNvSpPr/>
          <p:nvPr/>
        </p:nvSpPr>
        <p:spPr>
          <a:xfrm>
            <a:off x="7918314" y="6387685"/>
            <a:ext cx="4296791" cy="430887"/>
          </a:xfrm>
          <a:prstGeom prst="rect">
            <a:avLst/>
          </a:prstGeom>
        </p:spPr>
        <p:txBody>
          <a:bodyPr wrap="square">
            <a:spAutoFit/>
          </a:bodyPr>
          <a:lstStyle/>
          <a:p>
            <a:pPr algn="ctr"/>
            <a:r>
              <a:rPr lang="en-US" sz="2200" dirty="0"/>
              <a:t>Hodge et al. 2011. </a:t>
            </a:r>
            <a:r>
              <a:rPr lang="en-US" sz="2200" i="1" dirty="0"/>
              <a:t>Biology Letters.</a:t>
            </a:r>
          </a:p>
        </p:txBody>
      </p:sp>
      <p:sp>
        <p:nvSpPr>
          <p:cNvPr id="5" name="Title 1">
            <a:extLst>
              <a:ext uri="{FF2B5EF4-FFF2-40B4-BE49-F238E27FC236}">
                <a16:creationId xmlns:a16="http://schemas.microsoft.com/office/drawing/2014/main" id="{E54E9050-CC3C-90A4-6980-43C47EF8A699}"/>
              </a:ext>
            </a:extLst>
          </p:cNvPr>
          <p:cNvSpPr txBox="1">
            <a:spLocks/>
          </p:cNvSpPr>
          <p:nvPr/>
        </p:nvSpPr>
        <p:spPr>
          <a:xfrm>
            <a:off x="471048" y="523033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000" dirty="0">
                <a:latin typeface="+mn-lt"/>
              </a:rPr>
              <a:t>64% of banded mongoose pups are born on the same day.</a:t>
            </a:r>
          </a:p>
        </p:txBody>
      </p:sp>
      <p:sp>
        <p:nvSpPr>
          <p:cNvPr id="7" name="Title 1">
            <a:extLst>
              <a:ext uri="{FF2B5EF4-FFF2-40B4-BE49-F238E27FC236}">
                <a16:creationId xmlns:a16="http://schemas.microsoft.com/office/drawing/2014/main" id="{112221C5-D410-C03B-A4D1-2CA6C6142367}"/>
              </a:ext>
            </a:extLst>
          </p:cNvPr>
          <p:cNvSpPr>
            <a:spLocks noGrp="1"/>
          </p:cNvSpPr>
          <p:nvPr>
            <p:ph type="title"/>
          </p:nvPr>
        </p:nvSpPr>
        <p:spPr>
          <a:xfrm>
            <a:off x="369651" y="365125"/>
            <a:ext cx="10984149" cy="1325563"/>
          </a:xfrm>
        </p:spPr>
        <p:txBody>
          <a:bodyPr/>
          <a:lstStyle/>
          <a:p>
            <a:r>
              <a:rPr lang="en-US" dirty="0"/>
              <a:t>Is discrete time realistic for population growth?</a:t>
            </a:r>
          </a:p>
        </p:txBody>
      </p:sp>
    </p:spTree>
    <p:extLst>
      <p:ext uri="{BB962C8B-B14F-4D97-AF65-F5344CB8AC3E}">
        <p14:creationId xmlns:p14="http://schemas.microsoft.com/office/powerpoint/2010/main" val="13041690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1C28E3-AD6C-7BD7-8DF9-4AEA0C05C83D}"/>
              </a:ext>
            </a:extLst>
          </p:cNvPr>
          <p:cNvSpPr>
            <a:spLocks noGrp="1"/>
          </p:cNvSpPr>
          <p:nvPr>
            <p:ph type="title"/>
          </p:nvPr>
        </p:nvSpPr>
        <p:spPr/>
        <p:txBody>
          <a:bodyPr/>
          <a:lstStyle/>
          <a:p>
            <a:r>
              <a:rPr lang="en-US" dirty="0"/>
              <a:t>Where are we headed?</a:t>
            </a:r>
          </a:p>
        </p:txBody>
      </p:sp>
      <p:pic>
        <p:nvPicPr>
          <p:cNvPr id="5" name="Content Placeholder 4">
            <a:extLst>
              <a:ext uri="{FF2B5EF4-FFF2-40B4-BE49-F238E27FC236}">
                <a16:creationId xmlns:a16="http://schemas.microsoft.com/office/drawing/2014/main" id="{81FA976E-8D2D-DF2B-DD55-E529ADDD3A0E}"/>
              </a:ext>
            </a:extLst>
          </p:cNvPr>
          <p:cNvPicPr>
            <a:picLocks noGrp="1" noChangeAspect="1"/>
          </p:cNvPicPr>
          <p:nvPr>
            <p:ph idx="1"/>
          </p:nvPr>
        </p:nvPicPr>
        <p:blipFill>
          <a:blip r:embed="rId2"/>
          <a:stretch>
            <a:fillRect/>
          </a:stretch>
        </p:blipFill>
        <p:spPr>
          <a:xfrm>
            <a:off x="2382252" y="1431441"/>
            <a:ext cx="7652475" cy="5113739"/>
          </a:xfrm>
        </p:spPr>
      </p:pic>
      <p:sp>
        <p:nvSpPr>
          <p:cNvPr id="3" name="Rectangle 2">
            <a:extLst>
              <a:ext uri="{FF2B5EF4-FFF2-40B4-BE49-F238E27FC236}">
                <a16:creationId xmlns:a16="http://schemas.microsoft.com/office/drawing/2014/main" id="{83F621BC-88D3-CE62-955F-02D43F1C09C6}"/>
              </a:ext>
            </a:extLst>
          </p:cNvPr>
          <p:cNvSpPr/>
          <p:nvPr/>
        </p:nvSpPr>
        <p:spPr>
          <a:xfrm>
            <a:off x="2478504" y="1925053"/>
            <a:ext cx="7427496" cy="1503947"/>
          </a:xfrm>
          <a:prstGeom prst="rect">
            <a:avLst/>
          </a:prstGeom>
          <a:solidFill>
            <a:schemeClr val="tx1">
              <a:lumMod val="65000"/>
              <a:lumOff val="35000"/>
              <a:alpha val="5556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BF8E3013-F53F-40BB-7F98-5B9C66C8794F}"/>
              </a:ext>
            </a:extLst>
          </p:cNvPr>
          <p:cNvSpPr/>
          <p:nvPr/>
        </p:nvSpPr>
        <p:spPr>
          <a:xfrm>
            <a:off x="2478505" y="3453064"/>
            <a:ext cx="4884822" cy="589548"/>
          </a:xfrm>
          <a:prstGeom prst="rect">
            <a:avLst/>
          </a:prstGeom>
          <a:solidFill>
            <a:schemeClr val="tx1">
              <a:lumMod val="65000"/>
              <a:lumOff val="35000"/>
              <a:alpha val="5556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F320AB68-0B0D-8181-52EE-88BF61450024}"/>
              </a:ext>
            </a:extLst>
          </p:cNvPr>
          <p:cNvSpPr/>
          <p:nvPr/>
        </p:nvSpPr>
        <p:spPr>
          <a:xfrm>
            <a:off x="4822659" y="5817268"/>
            <a:ext cx="5081336" cy="589548"/>
          </a:xfrm>
          <a:prstGeom prst="rect">
            <a:avLst/>
          </a:prstGeom>
          <a:solidFill>
            <a:schemeClr val="accent2">
              <a:alpha val="5556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2241490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Chart, scatter chart&#10;&#10;Description automatically generated">
            <a:extLst>
              <a:ext uri="{FF2B5EF4-FFF2-40B4-BE49-F238E27FC236}">
                <a16:creationId xmlns:a16="http://schemas.microsoft.com/office/drawing/2014/main" id="{82C23F34-BDBA-3836-5FCF-382B21B16ABB}"/>
              </a:ext>
            </a:extLst>
          </p:cNvPr>
          <p:cNvPicPr>
            <a:picLocks noChangeAspect="1"/>
          </p:cNvPicPr>
          <p:nvPr/>
        </p:nvPicPr>
        <p:blipFill>
          <a:blip r:embed="rId3"/>
          <a:stretch>
            <a:fillRect/>
          </a:stretch>
        </p:blipFill>
        <p:spPr>
          <a:xfrm>
            <a:off x="1934282" y="1550855"/>
            <a:ext cx="7073530" cy="5307145"/>
          </a:xfrm>
          <a:prstGeom prst="rect">
            <a:avLst/>
          </a:prstGeom>
        </p:spPr>
      </p:pic>
      <p:sp>
        <p:nvSpPr>
          <p:cNvPr id="10" name="Title 1">
            <a:extLst>
              <a:ext uri="{FF2B5EF4-FFF2-40B4-BE49-F238E27FC236}">
                <a16:creationId xmlns:a16="http://schemas.microsoft.com/office/drawing/2014/main" id="{B4E9DED2-001A-457C-6B66-8CC3E9A804A1}"/>
              </a:ext>
            </a:extLst>
          </p:cNvPr>
          <p:cNvSpPr txBox="1">
            <a:spLocks/>
          </p:cNvSpPr>
          <p:nvPr/>
        </p:nvSpPr>
        <p:spPr>
          <a:xfrm>
            <a:off x="9195881" y="2824583"/>
            <a:ext cx="2957209" cy="1325563"/>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000" dirty="0">
                <a:latin typeface="+mn-lt"/>
              </a:rPr>
              <a:t>Human births by day in the US </a:t>
            </a:r>
          </a:p>
          <a:p>
            <a:r>
              <a:rPr lang="en-US" sz="3000" dirty="0">
                <a:latin typeface="+mn-lt"/>
              </a:rPr>
              <a:t>(1969-1988)</a:t>
            </a:r>
          </a:p>
        </p:txBody>
      </p:sp>
      <p:sp>
        <p:nvSpPr>
          <p:cNvPr id="13" name="Title 1">
            <a:extLst>
              <a:ext uri="{FF2B5EF4-FFF2-40B4-BE49-F238E27FC236}">
                <a16:creationId xmlns:a16="http://schemas.microsoft.com/office/drawing/2014/main" id="{B560ACB9-5697-9D7B-9933-4298019C6403}"/>
              </a:ext>
            </a:extLst>
          </p:cNvPr>
          <p:cNvSpPr>
            <a:spLocks noGrp="1"/>
          </p:cNvSpPr>
          <p:nvPr>
            <p:ph type="title"/>
          </p:nvPr>
        </p:nvSpPr>
        <p:spPr>
          <a:xfrm>
            <a:off x="369651" y="365125"/>
            <a:ext cx="10984149" cy="1325563"/>
          </a:xfrm>
        </p:spPr>
        <p:txBody>
          <a:bodyPr/>
          <a:lstStyle/>
          <a:p>
            <a:r>
              <a:rPr lang="en-US" dirty="0"/>
              <a:t>Is discrete time realistic for population growth?</a:t>
            </a:r>
          </a:p>
        </p:txBody>
      </p:sp>
    </p:spTree>
    <p:extLst>
      <p:ext uri="{BB962C8B-B14F-4D97-AF65-F5344CB8AC3E}">
        <p14:creationId xmlns:p14="http://schemas.microsoft.com/office/powerpoint/2010/main" val="35614379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Chart, scatter chart&#10;&#10;Description automatically generated">
            <a:extLst>
              <a:ext uri="{FF2B5EF4-FFF2-40B4-BE49-F238E27FC236}">
                <a16:creationId xmlns:a16="http://schemas.microsoft.com/office/drawing/2014/main" id="{82C23F34-BDBA-3836-5FCF-382B21B16ABB}"/>
              </a:ext>
            </a:extLst>
          </p:cNvPr>
          <p:cNvPicPr>
            <a:picLocks noChangeAspect="1"/>
          </p:cNvPicPr>
          <p:nvPr/>
        </p:nvPicPr>
        <p:blipFill>
          <a:blip r:embed="rId3"/>
          <a:stretch>
            <a:fillRect/>
          </a:stretch>
        </p:blipFill>
        <p:spPr>
          <a:xfrm>
            <a:off x="1934282" y="1550855"/>
            <a:ext cx="7073530" cy="5307145"/>
          </a:xfrm>
          <a:prstGeom prst="rect">
            <a:avLst/>
          </a:prstGeom>
        </p:spPr>
      </p:pic>
      <p:sp>
        <p:nvSpPr>
          <p:cNvPr id="3" name="Title 1">
            <a:extLst>
              <a:ext uri="{FF2B5EF4-FFF2-40B4-BE49-F238E27FC236}">
                <a16:creationId xmlns:a16="http://schemas.microsoft.com/office/drawing/2014/main" id="{F1D76992-D685-BDED-204E-12CF8A119FEC}"/>
              </a:ext>
            </a:extLst>
          </p:cNvPr>
          <p:cNvSpPr txBox="1">
            <a:spLocks/>
          </p:cNvSpPr>
          <p:nvPr/>
        </p:nvSpPr>
        <p:spPr>
          <a:xfrm>
            <a:off x="9195881" y="2824583"/>
            <a:ext cx="2957209" cy="1325563"/>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000" dirty="0">
                <a:latin typeface="+mn-lt"/>
              </a:rPr>
              <a:t>Human births by day in the US </a:t>
            </a:r>
          </a:p>
          <a:p>
            <a:r>
              <a:rPr lang="en-US" sz="3000" dirty="0">
                <a:latin typeface="+mn-lt"/>
              </a:rPr>
              <a:t>(1969-1988)</a:t>
            </a:r>
          </a:p>
        </p:txBody>
      </p:sp>
      <p:pic>
        <p:nvPicPr>
          <p:cNvPr id="5" name="Picture 4" descr="Chart, scatter chart&#10;&#10;Description automatically generated">
            <a:extLst>
              <a:ext uri="{FF2B5EF4-FFF2-40B4-BE49-F238E27FC236}">
                <a16:creationId xmlns:a16="http://schemas.microsoft.com/office/drawing/2014/main" id="{53AC0FB5-41CA-F0C1-AD35-358A79662296}"/>
              </a:ext>
            </a:extLst>
          </p:cNvPr>
          <p:cNvPicPr>
            <a:picLocks noChangeAspect="1"/>
          </p:cNvPicPr>
          <p:nvPr/>
        </p:nvPicPr>
        <p:blipFill>
          <a:blip r:embed="rId4"/>
          <a:stretch>
            <a:fillRect/>
          </a:stretch>
        </p:blipFill>
        <p:spPr>
          <a:xfrm>
            <a:off x="1940766" y="1496573"/>
            <a:ext cx="7073530" cy="5307145"/>
          </a:xfrm>
          <a:prstGeom prst="rect">
            <a:avLst/>
          </a:prstGeom>
        </p:spPr>
      </p:pic>
      <p:sp>
        <p:nvSpPr>
          <p:cNvPr id="12" name="Title 1">
            <a:extLst>
              <a:ext uri="{FF2B5EF4-FFF2-40B4-BE49-F238E27FC236}">
                <a16:creationId xmlns:a16="http://schemas.microsoft.com/office/drawing/2014/main" id="{F338A0BF-CC3F-E4EF-67BA-4217CD0B11CD}"/>
              </a:ext>
            </a:extLst>
          </p:cNvPr>
          <p:cNvSpPr>
            <a:spLocks noGrp="1"/>
          </p:cNvSpPr>
          <p:nvPr>
            <p:ph type="title"/>
          </p:nvPr>
        </p:nvSpPr>
        <p:spPr>
          <a:xfrm>
            <a:off x="369651" y="365125"/>
            <a:ext cx="10984149" cy="1325563"/>
          </a:xfrm>
        </p:spPr>
        <p:txBody>
          <a:bodyPr/>
          <a:lstStyle/>
          <a:p>
            <a:r>
              <a:rPr lang="en-US" dirty="0"/>
              <a:t>Is discrete time realistic for population growth?</a:t>
            </a:r>
          </a:p>
        </p:txBody>
      </p:sp>
    </p:spTree>
    <p:extLst>
      <p:ext uri="{BB962C8B-B14F-4D97-AF65-F5344CB8AC3E}">
        <p14:creationId xmlns:p14="http://schemas.microsoft.com/office/powerpoint/2010/main" val="297894587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9FC6560-694E-7A49-6F9E-C46294026A86}"/>
              </a:ext>
            </a:extLst>
          </p:cNvPr>
          <p:cNvSpPr/>
          <p:nvPr/>
        </p:nvSpPr>
        <p:spPr>
          <a:xfrm>
            <a:off x="6926094" y="6387685"/>
            <a:ext cx="5289011" cy="430887"/>
          </a:xfrm>
          <a:prstGeom prst="rect">
            <a:avLst/>
          </a:prstGeom>
        </p:spPr>
        <p:txBody>
          <a:bodyPr wrap="square">
            <a:spAutoFit/>
          </a:bodyPr>
          <a:lstStyle/>
          <a:p>
            <a:pPr algn="ctr"/>
            <a:r>
              <a:rPr lang="en-US" sz="2200" dirty="0"/>
              <a:t>Martinez-Bakker et al. 2014. </a:t>
            </a:r>
            <a:r>
              <a:rPr lang="en-US" sz="2200" i="1" dirty="0"/>
              <a:t>Proc Roy Soc B.</a:t>
            </a:r>
          </a:p>
        </p:txBody>
      </p:sp>
      <p:pic>
        <p:nvPicPr>
          <p:cNvPr id="7" name="Main graphic">
            <a:extLst>
              <a:ext uri="{FF2B5EF4-FFF2-40B4-BE49-F238E27FC236}">
                <a16:creationId xmlns:a16="http://schemas.microsoft.com/office/drawing/2014/main" id="{794CAF15-990D-7973-3EA7-8AD87881E702}"/>
              </a:ext>
            </a:extLst>
          </p:cNvPr>
          <p:cNvPicPr/>
          <p:nvPr/>
        </p:nvPicPr>
        <p:blipFill>
          <a:blip r:embed="rId3"/>
          <a:stretch/>
        </p:blipFill>
        <p:spPr>
          <a:xfrm>
            <a:off x="1309888" y="1690688"/>
            <a:ext cx="5014864" cy="4838343"/>
          </a:xfrm>
          <a:prstGeom prst="rect">
            <a:avLst/>
          </a:prstGeom>
          <a:ln>
            <a:noFill/>
          </a:ln>
        </p:spPr>
      </p:pic>
      <p:sp>
        <p:nvSpPr>
          <p:cNvPr id="5" name="Title 1">
            <a:extLst>
              <a:ext uri="{FF2B5EF4-FFF2-40B4-BE49-F238E27FC236}">
                <a16:creationId xmlns:a16="http://schemas.microsoft.com/office/drawing/2014/main" id="{36ACD522-6952-E74D-2AF9-4AB7842BC590}"/>
              </a:ext>
            </a:extLst>
          </p:cNvPr>
          <p:cNvSpPr txBox="1">
            <a:spLocks/>
          </p:cNvSpPr>
          <p:nvPr/>
        </p:nvSpPr>
        <p:spPr>
          <a:xfrm>
            <a:off x="7704307" y="2175913"/>
            <a:ext cx="4098588" cy="250617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000" dirty="0">
                <a:latin typeface="+mn-lt"/>
              </a:rPr>
              <a:t>Many populations (including human) are better approximated by an assumption of a continuous birth rate</a:t>
            </a:r>
          </a:p>
        </p:txBody>
      </p:sp>
      <p:sp>
        <p:nvSpPr>
          <p:cNvPr id="9" name="Title 1">
            <a:extLst>
              <a:ext uri="{FF2B5EF4-FFF2-40B4-BE49-F238E27FC236}">
                <a16:creationId xmlns:a16="http://schemas.microsoft.com/office/drawing/2014/main" id="{EFFDC329-7F59-CF8A-71C4-33C41BE73617}"/>
              </a:ext>
            </a:extLst>
          </p:cNvPr>
          <p:cNvSpPr>
            <a:spLocks noGrp="1"/>
          </p:cNvSpPr>
          <p:nvPr>
            <p:ph type="title"/>
          </p:nvPr>
        </p:nvSpPr>
        <p:spPr>
          <a:xfrm>
            <a:off x="369651" y="365125"/>
            <a:ext cx="10984149" cy="1325563"/>
          </a:xfrm>
        </p:spPr>
        <p:txBody>
          <a:bodyPr/>
          <a:lstStyle/>
          <a:p>
            <a:r>
              <a:rPr lang="en-US" dirty="0"/>
              <a:t>Is discrete time realistic for population growth?</a:t>
            </a:r>
          </a:p>
        </p:txBody>
      </p:sp>
    </p:spTree>
    <p:extLst>
      <p:ext uri="{BB962C8B-B14F-4D97-AF65-F5344CB8AC3E}">
        <p14:creationId xmlns:p14="http://schemas.microsoft.com/office/powerpoint/2010/main" val="25316389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15362B2-40B3-7BDA-1122-4DF57E87393A}"/>
              </a:ext>
            </a:extLst>
          </p:cNvPr>
          <p:cNvSpPr txBox="1">
            <a:spLocks/>
          </p:cNvSpPr>
          <p:nvPr/>
        </p:nvSpPr>
        <p:spPr>
          <a:xfrm>
            <a:off x="825138" y="20755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Geometric vs. exponential growth</a:t>
            </a:r>
          </a:p>
        </p:txBody>
      </p:sp>
      <p:sp>
        <p:nvSpPr>
          <p:cNvPr id="5" name="Rectangle 4">
            <a:extLst>
              <a:ext uri="{FF2B5EF4-FFF2-40B4-BE49-F238E27FC236}">
                <a16:creationId xmlns:a16="http://schemas.microsoft.com/office/drawing/2014/main" id="{526505F3-ECE5-EA20-E7BC-BB254D8864F7}"/>
              </a:ext>
            </a:extLst>
          </p:cNvPr>
          <p:cNvSpPr/>
          <p:nvPr/>
        </p:nvSpPr>
        <p:spPr>
          <a:xfrm>
            <a:off x="1456689" y="3075057"/>
            <a:ext cx="2772181" cy="707886"/>
          </a:xfrm>
          <a:prstGeom prst="rect">
            <a:avLst/>
          </a:prstGeom>
        </p:spPr>
        <p:txBody>
          <a:bodyPr wrap="square">
            <a:spAutoFit/>
          </a:bodyPr>
          <a:lstStyle/>
          <a:p>
            <a:pPr algn="ctr"/>
            <a:r>
              <a:rPr lang="en-US" sz="4000" dirty="0">
                <a:solidFill>
                  <a:srgbClr val="FF0000"/>
                </a:solidFill>
                <a:latin typeface="Helvetica" pitchFamily="2" charset="0"/>
                <a:sym typeface="Symbol" pitchFamily="2" charset="2"/>
              </a:rPr>
              <a:t></a:t>
            </a:r>
            <a:r>
              <a:rPr lang="en-US" sz="3200" dirty="0">
                <a:solidFill>
                  <a:srgbClr val="000000"/>
                </a:solidFill>
                <a:effectLst/>
                <a:latin typeface="Helvetica Light" panose="020B0403020202020204" pitchFamily="34" charset="0"/>
              </a:rPr>
              <a:t>=N</a:t>
            </a:r>
            <a:r>
              <a:rPr lang="en-US" sz="3200" baseline="-25000" dirty="0">
                <a:solidFill>
                  <a:srgbClr val="000000"/>
                </a:solidFill>
                <a:effectLst/>
                <a:latin typeface="Helvetica Light" panose="020B0403020202020204" pitchFamily="34" charset="0"/>
              </a:rPr>
              <a:t>t+1</a:t>
            </a:r>
            <a:r>
              <a:rPr lang="en-US" sz="3200" dirty="0">
                <a:solidFill>
                  <a:srgbClr val="000000"/>
                </a:solidFill>
                <a:effectLst/>
                <a:latin typeface="Helvetica Light" panose="020B0403020202020204" pitchFamily="34" charset="0"/>
              </a:rPr>
              <a:t>/</a:t>
            </a:r>
            <a:r>
              <a:rPr lang="en-US" sz="3200" dirty="0" err="1">
                <a:solidFill>
                  <a:srgbClr val="000000"/>
                </a:solidFill>
                <a:effectLst/>
                <a:latin typeface="Helvetica Light" panose="020B0403020202020204" pitchFamily="34" charset="0"/>
              </a:rPr>
              <a:t>N</a:t>
            </a:r>
            <a:r>
              <a:rPr lang="en-US" sz="3200" baseline="-25000" dirty="0" err="1">
                <a:solidFill>
                  <a:srgbClr val="000000"/>
                </a:solidFill>
                <a:effectLst/>
                <a:latin typeface="Helvetica Light" panose="020B0403020202020204" pitchFamily="34" charset="0"/>
              </a:rPr>
              <a:t>t</a:t>
            </a:r>
            <a:endParaRPr lang="en-US" sz="3200" dirty="0">
              <a:solidFill>
                <a:srgbClr val="000000"/>
              </a:solidFill>
              <a:effectLst/>
              <a:latin typeface="Helvetica Light" panose="020B0403020202020204" pitchFamily="34" charset="0"/>
            </a:endParaRPr>
          </a:p>
        </p:txBody>
      </p:sp>
      <p:pic>
        <p:nvPicPr>
          <p:cNvPr id="6" name="Picture 5">
            <a:extLst>
              <a:ext uri="{FF2B5EF4-FFF2-40B4-BE49-F238E27FC236}">
                <a16:creationId xmlns:a16="http://schemas.microsoft.com/office/drawing/2014/main" id="{0D143C0F-C187-D82C-2009-64ABE54AA95C}"/>
              </a:ext>
            </a:extLst>
          </p:cNvPr>
          <p:cNvPicPr>
            <a:picLocks noChangeAspect="1"/>
          </p:cNvPicPr>
          <p:nvPr/>
        </p:nvPicPr>
        <p:blipFill>
          <a:blip r:embed="rId2"/>
          <a:stretch>
            <a:fillRect/>
          </a:stretch>
        </p:blipFill>
        <p:spPr>
          <a:xfrm>
            <a:off x="141975" y="1786867"/>
            <a:ext cx="2049911" cy="3284266"/>
          </a:xfrm>
          <a:prstGeom prst="rect">
            <a:avLst/>
          </a:prstGeom>
        </p:spPr>
      </p:pic>
      <p:sp>
        <p:nvSpPr>
          <p:cNvPr id="7" name="Rectangle 6">
            <a:extLst>
              <a:ext uri="{FF2B5EF4-FFF2-40B4-BE49-F238E27FC236}">
                <a16:creationId xmlns:a16="http://schemas.microsoft.com/office/drawing/2014/main" id="{65106391-0D5D-4FB4-B1DD-1ED93402DAFD}"/>
              </a:ext>
            </a:extLst>
          </p:cNvPr>
          <p:cNvSpPr/>
          <p:nvPr/>
        </p:nvSpPr>
        <p:spPr>
          <a:xfrm>
            <a:off x="292577" y="5343696"/>
            <a:ext cx="4572000" cy="1200329"/>
          </a:xfrm>
          <a:prstGeom prst="rect">
            <a:avLst/>
          </a:prstGeom>
        </p:spPr>
        <p:txBody>
          <a:bodyPr>
            <a:spAutoFit/>
          </a:bodyPr>
          <a:lstStyle/>
          <a:p>
            <a:r>
              <a:rPr lang="en-US" dirty="0">
                <a:solidFill>
                  <a:srgbClr val="000000"/>
                </a:solidFill>
                <a:effectLst/>
                <a:latin typeface="Gill Sans" panose="020B0502020104020203" pitchFamily="34" charset="-79"/>
                <a:cs typeface="Gill Sans" panose="020B0502020104020203" pitchFamily="34" charset="-79"/>
              </a:rPr>
              <a:t>N</a:t>
            </a:r>
            <a:r>
              <a:rPr lang="en-US" baseline="-25000" dirty="0">
                <a:solidFill>
                  <a:srgbClr val="000000"/>
                </a:solidFill>
                <a:effectLst/>
                <a:latin typeface="Gill Sans" panose="020B0502020104020203" pitchFamily="34" charset="-79"/>
                <a:cs typeface="Gill Sans" panose="020B0502020104020203" pitchFamily="34" charset="-79"/>
              </a:rPr>
              <a:t>1</a:t>
            </a:r>
            <a:r>
              <a:rPr lang="en-US" dirty="0">
                <a:solidFill>
                  <a:srgbClr val="000000"/>
                </a:solidFill>
                <a:effectLst/>
                <a:latin typeface="Gill Sans" panose="020B0502020104020203" pitchFamily="34" charset="-79"/>
                <a:cs typeface="Gill Sans" panose="020B0502020104020203" pitchFamily="34" charset="-79"/>
              </a:rPr>
              <a:t>= </a:t>
            </a:r>
            <a:r>
              <a:rPr lang="en-US" dirty="0">
                <a:solidFill>
                  <a:srgbClr val="000000"/>
                </a:solidFill>
                <a:effectLst/>
                <a:latin typeface="STIXGeneral" pitchFamily="2" charset="2"/>
                <a:cs typeface="Gill Sans" panose="020B0502020104020203" pitchFamily="34" charset="-79"/>
              </a:rPr>
              <a:t>𝜆</a:t>
            </a:r>
            <a:r>
              <a:rPr lang="en-US" dirty="0">
                <a:solidFill>
                  <a:srgbClr val="000000"/>
                </a:solidFill>
                <a:effectLst/>
                <a:latin typeface="Gill Sans" panose="020B0502020104020203" pitchFamily="34" charset="-79"/>
                <a:cs typeface="Gill Sans" panose="020B0502020104020203" pitchFamily="34" charset="-79"/>
              </a:rPr>
              <a:t>N</a:t>
            </a:r>
            <a:r>
              <a:rPr lang="en-US" baseline="-25000" dirty="0">
                <a:solidFill>
                  <a:srgbClr val="000000"/>
                </a:solidFill>
                <a:effectLst/>
                <a:latin typeface="Gill Sans" panose="020B0502020104020203" pitchFamily="34" charset="-79"/>
                <a:cs typeface="Gill Sans" panose="020B0502020104020203" pitchFamily="34" charset="-79"/>
              </a:rPr>
              <a:t>0</a:t>
            </a:r>
            <a:endParaRPr lang="en-US" dirty="0">
              <a:solidFill>
                <a:srgbClr val="000000"/>
              </a:solidFill>
              <a:effectLst/>
              <a:latin typeface="Gill Sans" panose="020B0502020104020203" pitchFamily="34" charset="-79"/>
              <a:cs typeface="Gill Sans" panose="020B0502020104020203" pitchFamily="34" charset="-79"/>
            </a:endParaRPr>
          </a:p>
          <a:p>
            <a:r>
              <a:rPr lang="en-US" dirty="0">
                <a:solidFill>
                  <a:srgbClr val="000000"/>
                </a:solidFill>
                <a:effectLst/>
                <a:latin typeface="Gill Sans" panose="020B0502020104020203" pitchFamily="34" charset="-79"/>
                <a:cs typeface="Gill Sans" panose="020B0502020104020203" pitchFamily="34" charset="-79"/>
              </a:rPr>
              <a:t>N</a:t>
            </a:r>
            <a:r>
              <a:rPr lang="en-US" baseline="-25000" dirty="0">
                <a:solidFill>
                  <a:srgbClr val="000000"/>
                </a:solidFill>
                <a:effectLst/>
                <a:latin typeface="Gill Sans" panose="020B0502020104020203" pitchFamily="34" charset="-79"/>
                <a:cs typeface="Gill Sans" panose="020B0502020104020203" pitchFamily="34" charset="-79"/>
              </a:rPr>
              <a:t>2</a:t>
            </a:r>
            <a:r>
              <a:rPr lang="en-US" dirty="0">
                <a:solidFill>
                  <a:srgbClr val="000000"/>
                </a:solidFill>
                <a:effectLst/>
                <a:latin typeface="Gill Sans" panose="020B0502020104020203" pitchFamily="34" charset="-79"/>
                <a:cs typeface="Gill Sans" panose="020B0502020104020203" pitchFamily="34" charset="-79"/>
              </a:rPr>
              <a:t>= </a:t>
            </a:r>
            <a:r>
              <a:rPr lang="en-US" dirty="0">
                <a:solidFill>
                  <a:srgbClr val="000000"/>
                </a:solidFill>
                <a:effectLst/>
                <a:latin typeface="STIXGeneral" pitchFamily="2" charset="2"/>
                <a:cs typeface="Gill Sans" panose="020B0502020104020203" pitchFamily="34" charset="-79"/>
              </a:rPr>
              <a:t>𝜆</a:t>
            </a:r>
            <a:r>
              <a:rPr lang="en-US" dirty="0">
                <a:solidFill>
                  <a:srgbClr val="000000"/>
                </a:solidFill>
                <a:effectLst/>
                <a:latin typeface="Gill Sans" panose="020B0502020104020203" pitchFamily="34" charset="-79"/>
                <a:cs typeface="Gill Sans" panose="020B0502020104020203" pitchFamily="34" charset="-79"/>
              </a:rPr>
              <a:t>[</a:t>
            </a:r>
            <a:r>
              <a:rPr lang="en-US" dirty="0">
                <a:solidFill>
                  <a:srgbClr val="000000"/>
                </a:solidFill>
                <a:effectLst/>
                <a:latin typeface="STIXGeneral" pitchFamily="2" charset="2"/>
                <a:cs typeface="Gill Sans" panose="020B0502020104020203" pitchFamily="34" charset="-79"/>
              </a:rPr>
              <a:t>𝜆</a:t>
            </a:r>
            <a:r>
              <a:rPr lang="en-US" dirty="0">
                <a:solidFill>
                  <a:srgbClr val="000000"/>
                </a:solidFill>
                <a:effectLst/>
                <a:latin typeface="Gill Sans" panose="020B0502020104020203" pitchFamily="34" charset="-79"/>
                <a:cs typeface="Gill Sans" panose="020B0502020104020203" pitchFamily="34" charset="-79"/>
              </a:rPr>
              <a:t>N</a:t>
            </a:r>
            <a:r>
              <a:rPr lang="en-US" baseline="-25000" dirty="0">
                <a:solidFill>
                  <a:srgbClr val="000000"/>
                </a:solidFill>
                <a:effectLst/>
                <a:latin typeface="Gill Sans" panose="020B0502020104020203" pitchFamily="34" charset="-79"/>
                <a:cs typeface="Gill Sans" panose="020B0502020104020203" pitchFamily="34" charset="-79"/>
              </a:rPr>
              <a:t>0</a:t>
            </a:r>
            <a:r>
              <a:rPr lang="en-US" dirty="0">
                <a:solidFill>
                  <a:srgbClr val="000000"/>
                </a:solidFill>
                <a:effectLst/>
                <a:latin typeface="Gill Sans" panose="020B0502020104020203" pitchFamily="34" charset="-79"/>
                <a:cs typeface="Gill Sans" panose="020B0502020104020203" pitchFamily="34" charset="-79"/>
              </a:rPr>
              <a:t>]=</a:t>
            </a:r>
            <a:r>
              <a:rPr lang="en-US" dirty="0">
                <a:solidFill>
                  <a:srgbClr val="000000"/>
                </a:solidFill>
                <a:effectLst/>
                <a:latin typeface="STIXGeneral" pitchFamily="2" charset="2"/>
                <a:cs typeface="Gill Sans" panose="020B0502020104020203" pitchFamily="34" charset="-79"/>
              </a:rPr>
              <a:t>𝜆</a:t>
            </a:r>
            <a:r>
              <a:rPr lang="en-US" baseline="30000" dirty="0">
                <a:solidFill>
                  <a:srgbClr val="000000"/>
                </a:solidFill>
                <a:effectLst/>
                <a:latin typeface="Gill Sans" panose="020B0502020104020203" pitchFamily="34" charset="-79"/>
                <a:cs typeface="Gill Sans" panose="020B0502020104020203" pitchFamily="34" charset="-79"/>
              </a:rPr>
              <a:t>2</a:t>
            </a:r>
            <a:r>
              <a:rPr lang="en-US" dirty="0">
                <a:solidFill>
                  <a:srgbClr val="000000"/>
                </a:solidFill>
                <a:effectLst/>
                <a:latin typeface="Gill Sans" panose="020B0502020104020203" pitchFamily="34" charset="-79"/>
                <a:cs typeface="Gill Sans" panose="020B0502020104020203" pitchFamily="34" charset="-79"/>
              </a:rPr>
              <a:t>N</a:t>
            </a:r>
            <a:r>
              <a:rPr lang="en-US" baseline="-25000" dirty="0">
                <a:solidFill>
                  <a:srgbClr val="000000"/>
                </a:solidFill>
                <a:effectLst/>
                <a:latin typeface="Gill Sans" panose="020B0502020104020203" pitchFamily="34" charset="-79"/>
                <a:cs typeface="Gill Sans" panose="020B0502020104020203" pitchFamily="34" charset="-79"/>
              </a:rPr>
              <a:t>0</a:t>
            </a:r>
            <a:endParaRPr lang="en-US" dirty="0">
              <a:solidFill>
                <a:srgbClr val="000000"/>
              </a:solidFill>
              <a:effectLst/>
              <a:latin typeface="Gill Sans" panose="020B0502020104020203" pitchFamily="34" charset="-79"/>
              <a:cs typeface="Gill Sans" panose="020B0502020104020203" pitchFamily="34" charset="-79"/>
            </a:endParaRPr>
          </a:p>
          <a:p>
            <a:r>
              <a:rPr lang="en-US" dirty="0">
                <a:solidFill>
                  <a:srgbClr val="000000"/>
                </a:solidFill>
                <a:effectLst/>
                <a:latin typeface="Gill Sans" panose="020B0502020104020203" pitchFamily="34" charset="-79"/>
                <a:cs typeface="Gill Sans" panose="020B0502020104020203" pitchFamily="34" charset="-79"/>
              </a:rPr>
              <a:t>N</a:t>
            </a:r>
            <a:r>
              <a:rPr lang="en-US" baseline="-25000" dirty="0">
                <a:solidFill>
                  <a:srgbClr val="000000"/>
                </a:solidFill>
                <a:effectLst/>
                <a:latin typeface="Gill Sans" panose="020B0502020104020203" pitchFamily="34" charset="-79"/>
                <a:cs typeface="Gill Sans" panose="020B0502020104020203" pitchFamily="34" charset="-79"/>
              </a:rPr>
              <a:t>3</a:t>
            </a:r>
            <a:r>
              <a:rPr lang="en-US" dirty="0">
                <a:solidFill>
                  <a:srgbClr val="000000"/>
                </a:solidFill>
                <a:effectLst/>
                <a:latin typeface="Gill Sans" panose="020B0502020104020203" pitchFamily="34" charset="-79"/>
                <a:cs typeface="Gill Sans" panose="020B0502020104020203" pitchFamily="34" charset="-79"/>
              </a:rPr>
              <a:t>= </a:t>
            </a:r>
            <a:r>
              <a:rPr lang="en-US" dirty="0">
                <a:solidFill>
                  <a:srgbClr val="000000"/>
                </a:solidFill>
                <a:effectLst/>
                <a:latin typeface="STIXGeneral" pitchFamily="2" charset="2"/>
                <a:cs typeface="Gill Sans" panose="020B0502020104020203" pitchFamily="34" charset="-79"/>
              </a:rPr>
              <a:t>𝜆</a:t>
            </a:r>
            <a:r>
              <a:rPr lang="en-US" baseline="30000" dirty="0">
                <a:solidFill>
                  <a:srgbClr val="000000"/>
                </a:solidFill>
                <a:effectLst/>
                <a:latin typeface="Gill Sans" panose="020B0502020104020203" pitchFamily="34" charset="-79"/>
                <a:cs typeface="Gill Sans" panose="020B0502020104020203" pitchFamily="34" charset="-79"/>
              </a:rPr>
              <a:t>3</a:t>
            </a:r>
            <a:r>
              <a:rPr lang="en-US" dirty="0">
                <a:solidFill>
                  <a:srgbClr val="000000"/>
                </a:solidFill>
                <a:effectLst/>
                <a:latin typeface="Gill Sans" panose="020B0502020104020203" pitchFamily="34" charset="-79"/>
                <a:cs typeface="Gill Sans" panose="020B0502020104020203" pitchFamily="34" charset="-79"/>
              </a:rPr>
              <a:t>N</a:t>
            </a:r>
            <a:r>
              <a:rPr lang="en-US" baseline="-25000" dirty="0">
                <a:solidFill>
                  <a:srgbClr val="000000"/>
                </a:solidFill>
                <a:effectLst/>
                <a:latin typeface="Gill Sans" panose="020B0502020104020203" pitchFamily="34" charset="-79"/>
                <a:cs typeface="Gill Sans" panose="020B0502020104020203" pitchFamily="34" charset="-79"/>
              </a:rPr>
              <a:t>0</a:t>
            </a:r>
            <a:endParaRPr lang="en-US" dirty="0">
              <a:solidFill>
                <a:srgbClr val="000000"/>
              </a:solidFill>
              <a:effectLst/>
              <a:latin typeface="Gill Sans" panose="020B0502020104020203" pitchFamily="34" charset="-79"/>
              <a:cs typeface="Gill Sans" panose="020B0502020104020203" pitchFamily="34" charset="-79"/>
            </a:endParaRPr>
          </a:p>
          <a:p>
            <a:r>
              <a:rPr lang="en-US" dirty="0" err="1">
                <a:solidFill>
                  <a:srgbClr val="FF0000"/>
                </a:solidFill>
                <a:effectLst/>
                <a:latin typeface="Gill Sans" panose="020B0502020104020203" pitchFamily="34" charset="-79"/>
                <a:cs typeface="Gill Sans" panose="020B0502020104020203" pitchFamily="34" charset="-79"/>
              </a:rPr>
              <a:t>N</a:t>
            </a:r>
            <a:r>
              <a:rPr lang="en-US" baseline="-25000" dirty="0" err="1">
                <a:solidFill>
                  <a:srgbClr val="FF0000"/>
                </a:solidFill>
                <a:effectLst/>
                <a:latin typeface="Gill Sans" panose="020B0502020104020203" pitchFamily="34" charset="-79"/>
                <a:cs typeface="Gill Sans" panose="020B0502020104020203" pitchFamily="34" charset="-79"/>
              </a:rPr>
              <a:t>t</a:t>
            </a:r>
            <a:r>
              <a:rPr lang="en-US" dirty="0">
                <a:solidFill>
                  <a:srgbClr val="FF0000"/>
                </a:solidFill>
                <a:effectLst/>
                <a:latin typeface="Gill Sans" panose="020B0502020104020203" pitchFamily="34" charset="-79"/>
                <a:cs typeface="Gill Sans" panose="020B0502020104020203" pitchFamily="34" charset="-79"/>
              </a:rPr>
              <a:t>= </a:t>
            </a:r>
            <a:r>
              <a:rPr lang="en-US" dirty="0">
                <a:solidFill>
                  <a:srgbClr val="FF0000"/>
                </a:solidFill>
                <a:effectLst/>
                <a:latin typeface="STIXGeneral" pitchFamily="2" charset="2"/>
                <a:cs typeface="Gill Sans" panose="020B0502020104020203" pitchFamily="34" charset="-79"/>
              </a:rPr>
              <a:t>𝜆</a:t>
            </a:r>
            <a:r>
              <a:rPr lang="en-US" baseline="30000" dirty="0">
                <a:solidFill>
                  <a:srgbClr val="FF0000"/>
                </a:solidFill>
                <a:effectLst/>
                <a:latin typeface="Gill Sans" panose="020B0502020104020203" pitchFamily="34" charset="-79"/>
                <a:cs typeface="Gill Sans" panose="020B0502020104020203" pitchFamily="34" charset="-79"/>
              </a:rPr>
              <a:t>t</a:t>
            </a:r>
            <a:r>
              <a:rPr lang="en-US" dirty="0">
                <a:solidFill>
                  <a:srgbClr val="FF0000"/>
                </a:solidFill>
                <a:effectLst/>
                <a:latin typeface="Gill Sans" panose="020B0502020104020203" pitchFamily="34" charset="-79"/>
                <a:cs typeface="Gill Sans" panose="020B0502020104020203" pitchFamily="34" charset="-79"/>
              </a:rPr>
              <a:t>N</a:t>
            </a:r>
            <a:r>
              <a:rPr lang="en-US" baseline="-25000" dirty="0">
                <a:solidFill>
                  <a:srgbClr val="FF0000"/>
                </a:solidFill>
                <a:effectLst/>
                <a:latin typeface="Gill Sans" panose="020B0502020104020203" pitchFamily="34" charset="-79"/>
                <a:cs typeface="Gill Sans" panose="020B0502020104020203" pitchFamily="34" charset="-79"/>
              </a:rPr>
              <a:t>0</a:t>
            </a:r>
            <a:endParaRPr lang="en-US" dirty="0">
              <a:solidFill>
                <a:srgbClr val="FF0000"/>
              </a:solidFill>
              <a:effectLst/>
              <a:latin typeface="Gill Sans" panose="020B0502020104020203" pitchFamily="34" charset="-79"/>
              <a:cs typeface="Gill Sans" panose="020B0502020104020203" pitchFamily="34" charset="-79"/>
            </a:endParaRPr>
          </a:p>
        </p:txBody>
      </p:sp>
      <p:sp>
        <p:nvSpPr>
          <p:cNvPr id="8" name="Rectangle 7">
            <a:extLst>
              <a:ext uri="{FF2B5EF4-FFF2-40B4-BE49-F238E27FC236}">
                <a16:creationId xmlns:a16="http://schemas.microsoft.com/office/drawing/2014/main" id="{30541644-2690-C7A8-77A8-6DBA35B86CD9}"/>
              </a:ext>
            </a:extLst>
          </p:cNvPr>
          <p:cNvSpPr/>
          <p:nvPr/>
        </p:nvSpPr>
        <p:spPr>
          <a:xfrm>
            <a:off x="141975" y="1364792"/>
            <a:ext cx="2159566" cy="369332"/>
          </a:xfrm>
          <a:prstGeom prst="rect">
            <a:avLst/>
          </a:prstGeom>
        </p:spPr>
        <p:txBody>
          <a:bodyPr wrap="none">
            <a:spAutoFit/>
          </a:bodyPr>
          <a:lstStyle/>
          <a:p>
            <a:r>
              <a:rPr lang="en-US" b="1" dirty="0">
                <a:effectLst/>
                <a:latin typeface="Helvetica" pitchFamily="2" charset="0"/>
              </a:rPr>
              <a:t>Geometric growth</a:t>
            </a:r>
          </a:p>
        </p:txBody>
      </p:sp>
      <p:sp>
        <p:nvSpPr>
          <p:cNvPr id="9" name="Rectangle 8">
            <a:extLst>
              <a:ext uri="{FF2B5EF4-FFF2-40B4-BE49-F238E27FC236}">
                <a16:creationId xmlns:a16="http://schemas.microsoft.com/office/drawing/2014/main" id="{8712BB9A-9225-0AD9-B9E9-C04AD2B2646C}"/>
              </a:ext>
            </a:extLst>
          </p:cNvPr>
          <p:cNvSpPr/>
          <p:nvPr/>
        </p:nvSpPr>
        <p:spPr>
          <a:xfrm>
            <a:off x="492171" y="6108702"/>
            <a:ext cx="6077354" cy="707886"/>
          </a:xfrm>
          <a:prstGeom prst="rect">
            <a:avLst/>
          </a:prstGeom>
        </p:spPr>
        <p:txBody>
          <a:bodyPr wrap="square">
            <a:spAutoFit/>
          </a:bodyPr>
          <a:lstStyle/>
          <a:p>
            <a:pPr algn="ctr"/>
            <a:r>
              <a:rPr lang="en-US" sz="4000" dirty="0">
                <a:solidFill>
                  <a:srgbClr val="FF0000"/>
                </a:solidFill>
                <a:latin typeface="Helvetica" pitchFamily="2" charset="0"/>
                <a:sym typeface="Symbol" pitchFamily="2" charset="2"/>
              </a:rPr>
              <a:t></a:t>
            </a:r>
            <a:r>
              <a:rPr lang="en-US" sz="2000" dirty="0">
                <a:solidFill>
                  <a:srgbClr val="000000"/>
                </a:solidFill>
                <a:effectLst/>
                <a:latin typeface="Helvetica Light" panose="020B0403020202020204" pitchFamily="34" charset="0"/>
              </a:rPr>
              <a:t>=population rate of increase</a:t>
            </a:r>
          </a:p>
        </p:txBody>
      </p:sp>
      <p:grpSp>
        <p:nvGrpSpPr>
          <p:cNvPr id="2" name="Group 1">
            <a:extLst>
              <a:ext uri="{FF2B5EF4-FFF2-40B4-BE49-F238E27FC236}">
                <a16:creationId xmlns:a16="http://schemas.microsoft.com/office/drawing/2014/main" id="{D65FEDB5-2C23-5E34-0B32-9E7B35677B71}"/>
              </a:ext>
            </a:extLst>
          </p:cNvPr>
          <p:cNvGrpSpPr/>
          <p:nvPr/>
        </p:nvGrpSpPr>
        <p:grpSpPr>
          <a:xfrm>
            <a:off x="8918018" y="293005"/>
            <a:ext cx="2986577" cy="1200329"/>
            <a:chOff x="1634042" y="2454642"/>
            <a:chExt cx="5894468" cy="2542201"/>
          </a:xfrm>
        </p:grpSpPr>
        <p:sp>
          <p:nvSpPr>
            <p:cNvPr id="3" name="Rectangle 2">
              <a:extLst>
                <a:ext uri="{FF2B5EF4-FFF2-40B4-BE49-F238E27FC236}">
                  <a16:creationId xmlns:a16="http://schemas.microsoft.com/office/drawing/2014/main" id="{2217229A-3BBF-2B07-C77A-434BD1A797B5}"/>
                </a:ext>
              </a:extLst>
            </p:cNvPr>
            <p:cNvSpPr/>
            <p:nvPr/>
          </p:nvSpPr>
          <p:spPr>
            <a:xfrm>
              <a:off x="3333403" y="2896988"/>
              <a:ext cx="2477193" cy="2099855"/>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latin typeface="Helvetica" pitchFamily="2" charset="0"/>
                </a:rPr>
                <a:t>Madagascar</a:t>
              </a:r>
            </a:p>
            <a:p>
              <a:pPr algn="ctr"/>
              <a:r>
                <a:rPr lang="en-US" sz="1500" dirty="0">
                  <a:latin typeface="Helvetica" pitchFamily="2" charset="0"/>
                </a:rPr>
                <a:t>(N)</a:t>
              </a:r>
            </a:p>
          </p:txBody>
        </p:sp>
        <p:cxnSp>
          <p:nvCxnSpPr>
            <p:cNvPr id="10" name="Curved Connector 9">
              <a:extLst>
                <a:ext uri="{FF2B5EF4-FFF2-40B4-BE49-F238E27FC236}">
                  <a16:creationId xmlns:a16="http://schemas.microsoft.com/office/drawing/2014/main" id="{11BB53BF-E4CB-4F1D-CB25-2768E22291AA}"/>
                </a:ext>
              </a:extLst>
            </p:cNvPr>
            <p:cNvCxnSpPr>
              <a:cxnSpLocks/>
            </p:cNvCxnSpPr>
            <p:nvPr/>
          </p:nvCxnSpPr>
          <p:spPr>
            <a:xfrm rot="16200000" flipH="1" flipV="1">
              <a:off x="3344608" y="2852529"/>
              <a:ext cx="1049928" cy="1238597"/>
            </a:xfrm>
            <a:prstGeom prst="curvedConnector4">
              <a:avLst>
                <a:gd name="adj1" fmla="val -42358"/>
                <a:gd name="adj2" fmla="val 13322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6702D01-DB9C-B4E3-A671-AEDD74147225}"/>
                </a:ext>
              </a:extLst>
            </p:cNvPr>
            <p:cNvSpPr/>
            <p:nvPr/>
          </p:nvSpPr>
          <p:spPr>
            <a:xfrm>
              <a:off x="1634042" y="2454642"/>
              <a:ext cx="1510622" cy="548953"/>
            </a:xfrm>
            <a:prstGeom prst="rect">
              <a:avLst/>
            </a:prstGeom>
          </p:spPr>
          <p:txBody>
            <a:bodyPr wrap="none">
              <a:spAutoFit/>
            </a:bodyPr>
            <a:lstStyle/>
            <a:p>
              <a:pPr algn="ctr"/>
              <a:r>
                <a:rPr lang="en-US" sz="1600" b="1" dirty="0">
                  <a:effectLst/>
                  <a:latin typeface="Helvetica" pitchFamily="2" charset="0"/>
                </a:rPr>
                <a:t>births</a:t>
              </a:r>
              <a:endParaRPr lang="en-US" sz="1600" dirty="0">
                <a:effectLst/>
                <a:latin typeface="Helvetica" pitchFamily="2" charset="0"/>
              </a:endParaRPr>
            </a:p>
          </p:txBody>
        </p:sp>
        <p:cxnSp>
          <p:nvCxnSpPr>
            <p:cNvPr id="12" name="Curved Connector 11">
              <a:extLst>
                <a:ext uri="{FF2B5EF4-FFF2-40B4-BE49-F238E27FC236}">
                  <a16:creationId xmlns:a16="http://schemas.microsoft.com/office/drawing/2014/main" id="{319E684D-1932-67DA-C6D8-B0FB75A6C1E1}"/>
                </a:ext>
              </a:extLst>
            </p:cNvPr>
            <p:cNvCxnSpPr>
              <a:cxnSpLocks/>
              <a:stCxn id="3" idx="3"/>
            </p:cNvCxnSpPr>
            <p:nvPr/>
          </p:nvCxnSpPr>
          <p:spPr>
            <a:xfrm flipV="1">
              <a:off x="5810596" y="3946915"/>
              <a:ext cx="872837" cy="1"/>
            </a:xfrm>
            <a:prstGeom prst="curvedConnector3">
              <a:avLst>
                <a:gd name="adj1" fmla="val 50000"/>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699A2D6-3943-E480-06B5-D6FD127ECD37}"/>
                </a:ext>
              </a:extLst>
            </p:cNvPr>
            <p:cNvSpPr/>
            <p:nvPr/>
          </p:nvSpPr>
          <p:spPr>
            <a:xfrm>
              <a:off x="5838357" y="3251264"/>
              <a:ext cx="1690153" cy="548953"/>
            </a:xfrm>
            <a:prstGeom prst="rect">
              <a:avLst/>
            </a:prstGeom>
          </p:spPr>
          <p:txBody>
            <a:bodyPr wrap="none">
              <a:spAutoFit/>
            </a:bodyPr>
            <a:lstStyle/>
            <a:p>
              <a:pPr algn="ctr"/>
              <a:r>
                <a:rPr lang="en-US" sz="1600" b="1" dirty="0">
                  <a:effectLst/>
                  <a:latin typeface="Helvetica" pitchFamily="2" charset="0"/>
                </a:rPr>
                <a:t>deaths</a:t>
              </a:r>
              <a:endParaRPr lang="en-US" sz="1600" dirty="0">
                <a:effectLst/>
                <a:latin typeface="Helvetica" pitchFamily="2" charset="0"/>
              </a:endParaRPr>
            </a:p>
          </p:txBody>
        </p:sp>
      </p:grpSp>
      <p:pic>
        <p:nvPicPr>
          <p:cNvPr id="14" name="Picture 13">
            <a:extLst>
              <a:ext uri="{FF2B5EF4-FFF2-40B4-BE49-F238E27FC236}">
                <a16:creationId xmlns:a16="http://schemas.microsoft.com/office/drawing/2014/main" id="{3A545A98-DC19-65E0-0237-EF416DA5542C}"/>
              </a:ext>
            </a:extLst>
          </p:cNvPr>
          <p:cNvPicPr>
            <a:picLocks noChangeAspect="1"/>
          </p:cNvPicPr>
          <p:nvPr/>
        </p:nvPicPr>
        <p:blipFill>
          <a:blip r:embed="rId3"/>
          <a:stretch>
            <a:fillRect/>
          </a:stretch>
        </p:blipFill>
        <p:spPr>
          <a:xfrm>
            <a:off x="4336598" y="1915647"/>
            <a:ext cx="2049911" cy="3169418"/>
          </a:xfrm>
          <a:prstGeom prst="rect">
            <a:avLst/>
          </a:prstGeom>
        </p:spPr>
      </p:pic>
      <p:sp>
        <p:nvSpPr>
          <p:cNvPr id="16" name="Rectangle 15">
            <a:extLst>
              <a:ext uri="{FF2B5EF4-FFF2-40B4-BE49-F238E27FC236}">
                <a16:creationId xmlns:a16="http://schemas.microsoft.com/office/drawing/2014/main" id="{78750101-D9B5-F4B6-183B-F554DC426CFB}"/>
              </a:ext>
            </a:extLst>
          </p:cNvPr>
          <p:cNvSpPr/>
          <p:nvPr/>
        </p:nvSpPr>
        <p:spPr>
          <a:xfrm rot="16200000">
            <a:off x="3271331" y="3267464"/>
            <a:ext cx="1915076"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population size, </a:t>
            </a:r>
            <a:r>
              <a:rPr lang="en-US" dirty="0" err="1">
                <a:solidFill>
                  <a:srgbClr val="000000"/>
                </a:solidFill>
                <a:effectLst/>
                <a:latin typeface="Gill Sans" panose="020B0502020104020203" pitchFamily="34" charset="-79"/>
                <a:cs typeface="Gill Sans" panose="020B0502020104020203" pitchFamily="34" charset="-79"/>
              </a:rPr>
              <a:t>N</a:t>
            </a:r>
            <a:r>
              <a:rPr lang="en-US" baseline="-25000" dirty="0" err="1">
                <a:solidFill>
                  <a:srgbClr val="000000"/>
                </a:solidFill>
                <a:effectLst/>
                <a:latin typeface="Gill Sans" panose="020B0502020104020203" pitchFamily="34" charset="-79"/>
                <a:cs typeface="Gill Sans" panose="020B0502020104020203" pitchFamily="34" charset="-79"/>
              </a:rPr>
              <a:t>t</a:t>
            </a:r>
            <a:endParaRPr lang="en-US" dirty="0">
              <a:solidFill>
                <a:srgbClr val="000000"/>
              </a:solidFill>
              <a:effectLst/>
              <a:latin typeface="Gill Sans" panose="020B0502020104020203" pitchFamily="34" charset="-79"/>
              <a:cs typeface="Gill Sans" panose="020B0502020104020203" pitchFamily="34" charset="-79"/>
            </a:endParaRPr>
          </a:p>
        </p:txBody>
      </p:sp>
      <p:sp>
        <p:nvSpPr>
          <p:cNvPr id="17" name="Rectangle 16">
            <a:extLst>
              <a:ext uri="{FF2B5EF4-FFF2-40B4-BE49-F238E27FC236}">
                <a16:creationId xmlns:a16="http://schemas.microsoft.com/office/drawing/2014/main" id="{350A2FC6-5173-C0DE-BD30-04B455BC4FE2}"/>
              </a:ext>
            </a:extLst>
          </p:cNvPr>
          <p:cNvSpPr/>
          <p:nvPr/>
        </p:nvSpPr>
        <p:spPr>
          <a:xfrm>
            <a:off x="6359342" y="4723616"/>
            <a:ext cx="920445" cy="369332"/>
          </a:xfrm>
          <a:prstGeom prst="rect">
            <a:avLst/>
          </a:prstGeom>
        </p:spPr>
        <p:txBody>
          <a:bodyPr wrap="none">
            <a:spAutoFit/>
          </a:bodyPr>
          <a:lstStyle/>
          <a:p>
            <a:pPr algn="ctr"/>
            <a:r>
              <a:rPr lang="en-US" dirty="0">
                <a:solidFill>
                  <a:srgbClr val="C82506"/>
                </a:solidFill>
                <a:effectLst/>
                <a:latin typeface="Gill Sans" panose="020B0502020104020203" pitchFamily="34" charset="-79"/>
                <a:cs typeface="Gill Sans" panose="020B0502020104020203" pitchFamily="34" charset="-79"/>
              </a:rPr>
              <a:t>!as t</a:t>
            </a:r>
            <a:r>
              <a:rPr lang="en-US" dirty="0">
                <a:solidFill>
                  <a:srgbClr val="C82506"/>
                </a:solidFill>
                <a:effectLst/>
                <a:latin typeface="Lucida Grande" panose="020B0600040502020204" pitchFamily="34" charset="0"/>
                <a:cs typeface="Gill Sans" panose="020B0502020104020203" pitchFamily="34" charset="-79"/>
              </a:rPr>
              <a:t>→</a:t>
            </a:r>
            <a:r>
              <a:rPr lang="en-US" dirty="0">
                <a:solidFill>
                  <a:srgbClr val="C82506"/>
                </a:solidFill>
                <a:effectLst/>
                <a:latin typeface="Gill Sans" panose="020B0502020104020203" pitchFamily="34" charset="-79"/>
                <a:cs typeface="Gill Sans" panose="020B0502020104020203" pitchFamily="34" charset="-79"/>
              </a:rPr>
              <a:t>0</a:t>
            </a:r>
          </a:p>
        </p:txBody>
      </p:sp>
      <p:sp>
        <p:nvSpPr>
          <p:cNvPr id="18" name="Rectangle 17">
            <a:extLst>
              <a:ext uri="{FF2B5EF4-FFF2-40B4-BE49-F238E27FC236}">
                <a16:creationId xmlns:a16="http://schemas.microsoft.com/office/drawing/2014/main" id="{668EBC07-58A1-8DC4-FD86-F7329D49D5B9}"/>
              </a:ext>
            </a:extLst>
          </p:cNvPr>
          <p:cNvSpPr/>
          <p:nvPr/>
        </p:nvSpPr>
        <p:spPr>
          <a:xfrm>
            <a:off x="4796376" y="5552936"/>
            <a:ext cx="4572000" cy="1200329"/>
          </a:xfrm>
          <a:prstGeom prst="rect">
            <a:avLst/>
          </a:prstGeom>
        </p:spPr>
        <p:txBody>
          <a:bodyPr>
            <a:spAutoFit/>
          </a:bodyPr>
          <a:lstStyle/>
          <a:p>
            <a:r>
              <a:rPr lang="en-US" dirty="0" err="1">
                <a:solidFill>
                  <a:srgbClr val="FF0000"/>
                </a:solidFill>
                <a:effectLst/>
                <a:latin typeface="Gill Sans" panose="020B0502020104020203" pitchFamily="34" charset="-79"/>
                <a:cs typeface="Gill Sans" panose="020B0502020104020203" pitchFamily="34" charset="-79"/>
              </a:rPr>
              <a:t>dN</a:t>
            </a:r>
            <a:r>
              <a:rPr lang="en-US" dirty="0">
                <a:solidFill>
                  <a:srgbClr val="FF0000"/>
                </a:solidFill>
                <a:effectLst/>
                <a:latin typeface="Gill Sans" panose="020B0502020104020203" pitchFamily="34" charset="-79"/>
                <a:cs typeface="Gill Sans" panose="020B0502020104020203" pitchFamily="34" charset="-79"/>
              </a:rPr>
              <a:t>(t)/dt= </a:t>
            </a:r>
            <a:r>
              <a:rPr lang="en-US" dirty="0" err="1">
                <a:solidFill>
                  <a:srgbClr val="FF0000"/>
                </a:solidFill>
                <a:effectLst/>
                <a:latin typeface="Gill Sans" panose="020B0502020104020203" pitchFamily="34" charset="-79"/>
                <a:cs typeface="Gill Sans" panose="020B0502020104020203" pitchFamily="34" charset="-79"/>
              </a:rPr>
              <a:t>rN</a:t>
            </a:r>
            <a:r>
              <a:rPr lang="en-US" dirty="0">
                <a:solidFill>
                  <a:srgbClr val="FF0000"/>
                </a:solidFill>
                <a:effectLst/>
                <a:latin typeface="Gill Sans" panose="020B0502020104020203" pitchFamily="34" charset="-79"/>
                <a:cs typeface="Gill Sans" panose="020B0502020104020203" pitchFamily="34" charset="-79"/>
              </a:rPr>
              <a:t>(t)</a:t>
            </a:r>
          </a:p>
          <a:p>
            <a:br>
              <a:rPr lang="en-US" dirty="0">
                <a:solidFill>
                  <a:srgbClr val="000000"/>
                </a:solidFill>
                <a:effectLst/>
                <a:latin typeface="Gill Sans" panose="020B0502020104020203" pitchFamily="34" charset="-79"/>
                <a:cs typeface="Gill Sans" panose="020B0502020104020203" pitchFamily="34" charset="-79"/>
              </a:rPr>
            </a:br>
            <a:endParaRPr lang="en-US" dirty="0">
              <a:solidFill>
                <a:srgbClr val="000000"/>
              </a:solidFill>
              <a:effectLst/>
              <a:latin typeface="Gill Sans" panose="020B0502020104020203" pitchFamily="34" charset="-79"/>
              <a:cs typeface="Gill Sans" panose="020B0502020104020203" pitchFamily="34" charset="-79"/>
            </a:endParaRPr>
          </a:p>
          <a:p>
            <a:r>
              <a:rPr lang="en-US" baseline="-25000" dirty="0">
                <a:solidFill>
                  <a:srgbClr val="000000"/>
                </a:solidFill>
                <a:effectLst/>
                <a:latin typeface="Gill Sans" panose="020B0502020104020203" pitchFamily="34" charset="-79"/>
                <a:cs typeface="Gill Sans" panose="020B0502020104020203" pitchFamily="34" charset="-79"/>
              </a:rPr>
              <a:t>  </a:t>
            </a:r>
            <a:endParaRPr lang="en-US" dirty="0">
              <a:solidFill>
                <a:srgbClr val="000000"/>
              </a:solidFill>
              <a:effectLst/>
              <a:latin typeface="Gill Sans" panose="020B0502020104020203" pitchFamily="34" charset="-79"/>
              <a:cs typeface="Gill Sans" panose="020B0502020104020203" pitchFamily="34" charset="-79"/>
            </a:endParaRPr>
          </a:p>
        </p:txBody>
      </p:sp>
      <p:sp>
        <p:nvSpPr>
          <p:cNvPr id="20" name="Rectangle 19">
            <a:extLst>
              <a:ext uri="{FF2B5EF4-FFF2-40B4-BE49-F238E27FC236}">
                <a16:creationId xmlns:a16="http://schemas.microsoft.com/office/drawing/2014/main" id="{08D31B53-CB24-E395-F56B-ACEF5F787705}"/>
              </a:ext>
            </a:extLst>
          </p:cNvPr>
          <p:cNvSpPr/>
          <p:nvPr/>
        </p:nvSpPr>
        <p:spPr>
          <a:xfrm>
            <a:off x="3309572" y="1380115"/>
            <a:ext cx="5852884" cy="369332"/>
          </a:xfrm>
          <a:prstGeom prst="rect">
            <a:avLst/>
          </a:prstGeom>
        </p:spPr>
        <p:txBody>
          <a:bodyPr wrap="none">
            <a:spAutoFit/>
          </a:bodyPr>
          <a:lstStyle/>
          <a:p>
            <a:r>
              <a:rPr lang="en-US" b="1" dirty="0">
                <a:effectLst/>
                <a:latin typeface="Helvetica" pitchFamily="2" charset="0"/>
              </a:rPr>
              <a:t>Exponential growth is measured in </a:t>
            </a:r>
            <a:r>
              <a:rPr lang="en-US" b="1" u="sng" dirty="0">
                <a:effectLst/>
                <a:latin typeface="Helvetica" pitchFamily="2" charset="0"/>
              </a:rPr>
              <a:t>continuous</a:t>
            </a:r>
            <a:r>
              <a:rPr lang="en-US" b="1" dirty="0">
                <a:effectLst/>
                <a:latin typeface="Helvetica" pitchFamily="2" charset="0"/>
              </a:rPr>
              <a:t> time</a:t>
            </a:r>
          </a:p>
        </p:txBody>
      </p:sp>
      <p:sp>
        <p:nvSpPr>
          <p:cNvPr id="21" name="Rectangle 20">
            <a:extLst>
              <a:ext uri="{FF2B5EF4-FFF2-40B4-BE49-F238E27FC236}">
                <a16:creationId xmlns:a16="http://schemas.microsoft.com/office/drawing/2014/main" id="{06F094E0-2416-A7F2-39BB-B266E8E54106}"/>
              </a:ext>
            </a:extLst>
          </p:cNvPr>
          <p:cNvSpPr/>
          <p:nvPr/>
        </p:nvSpPr>
        <p:spPr>
          <a:xfrm>
            <a:off x="5900725" y="6082681"/>
            <a:ext cx="6077354" cy="707886"/>
          </a:xfrm>
          <a:prstGeom prst="rect">
            <a:avLst/>
          </a:prstGeom>
        </p:spPr>
        <p:txBody>
          <a:bodyPr wrap="square">
            <a:spAutoFit/>
          </a:bodyPr>
          <a:lstStyle/>
          <a:p>
            <a:pPr algn="ctr"/>
            <a:r>
              <a:rPr lang="en-US" sz="4000" dirty="0">
                <a:solidFill>
                  <a:srgbClr val="FF0000"/>
                </a:solidFill>
                <a:latin typeface="Cambria Math" panose="02040503050406030204" pitchFamily="18" charset="0"/>
                <a:ea typeface="Cambria Math" panose="02040503050406030204" pitchFamily="18" charset="0"/>
                <a:sym typeface="Symbol" pitchFamily="2" charset="2"/>
              </a:rPr>
              <a:t>r</a:t>
            </a:r>
            <a:r>
              <a:rPr lang="en-US" sz="2000" dirty="0">
                <a:solidFill>
                  <a:srgbClr val="000000"/>
                </a:solidFill>
                <a:effectLst/>
                <a:latin typeface="Helvetica Light" panose="020B0403020202020204" pitchFamily="34" charset="0"/>
              </a:rPr>
              <a:t>=intrinsic </a:t>
            </a:r>
            <a:r>
              <a:rPr lang="en-US" sz="2000" dirty="0">
                <a:solidFill>
                  <a:srgbClr val="000000"/>
                </a:solidFill>
                <a:latin typeface="Helvetica Light" panose="020B0403020202020204" pitchFamily="34" charset="0"/>
              </a:rPr>
              <a:t>(instantaneous)</a:t>
            </a:r>
            <a:r>
              <a:rPr lang="en-US" sz="2000" dirty="0">
                <a:solidFill>
                  <a:srgbClr val="000000"/>
                </a:solidFill>
                <a:effectLst/>
                <a:latin typeface="Helvetica Light" panose="020B0403020202020204" pitchFamily="34" charset="0"/>
              </a:rPr>
              <a:t> rate </a:t>
            </a:r>
            <a:r>
              <a:rPr lang="en-US" sz="2000" dirty="0">
                <a:solidFill>
                  <a:srgbClr val="000000"/>
                </a:solidFill>
                <a:latin typeface="Helvetica Light" panose="020B0403020202020204" pitchFamily="34" charset="0"/>
              </a:rPr>
              <a:t>of increase</a:t>
            </a:r>
            <a:endParaRPr lang="en-US" sz="2000" dirty="0">
              <a:solidFill>
                <a:srgbClr val="000000"/>
              </a:solidFill>
              <a:effectLst/>
              <a:latin typeface="Helvetica Light" panose="020B0403020202020204" pitchFamily="34" charset="0"/>
            </a:endParaRPr>
          </a:p>
        </p:txBody>
      </p:sp>
      <mc:AlternateContent xmlns:mc="http://schemas.openxmlformats.org/markup-compatibility/2006">
        <mc:Choice xmlns:a14="http://schemas.microsoft.com/office/drawing/2010/main" Requires="a14">
          <p:sp>
            <p:nvSpPr>
              <p:cNvPr id="15" name="Rectangle 14">
                <a:extLst>
                  <a:ext uri="{FF2B5EF4-FFF2-40B4-BE49-F238E27FC236}">
                    <a16:creationId xmlns:a16="http://schemas.microsoft.com/office/drawing/2014/main" id="{388FD993-2C64-50BC-8BCF-A89EB4EDBF68}"/>
                  </a:ext>
                </a:extLst>
              </p:cNvPr>
              <p:cNvSpPr/>
              <p:nvPr/>
            </p:nvSpPr>
            <p:spPr>
              <a:xfrm>
                <a:off x="6897645" y="2490282"/>
                <a:ext cx="2272353" cy="1423210"/>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m:rPr>
                          <m:sty m:val="p"/>
                        </m:rPr>
                        <a:rPr lang="en-US" sz="3200" b="0" i="0" smtClean="0">
                          <a:solidFill>
                            <a:srgbClr val="FF0000"/>
                          </a:solidFill>
                          <a:latin typeface="Cambria Math" panose="02040503050406030204" pitchFamily="18" charset="0"/>
                          <a:cs typeface="Gill Sans" panose="020B0502020104020203" pitchFamily="34" charset="-79"/>
                        </a:rPr>
                        <m:t>r</m:t>
                      </m:r>
                      <m:r>
                        <a:rPr lang="en-US" sz="3200" b="0" i="0" smtClean="0">
                          <a:solidFill>
                            <a:srgbClr val="000000"/>
                          </a:solidFill>
                          <a:latin typeface="Cambria Math" panose="02040503050406030204" pitchFamily="18" charset="0"/>
                          <a:cs typeface="Gill Sans" panose="020B0502020104020203" pitchFamily="34" charset="-79"/>
                        </a:rPr>
                        <m:t>=</m:t>
                      </m:r>
                      <m:f>
                        <m:fPr>
                          <m:ctrlPr>
                            <a:rPr lang="en-US" sz="3200" i="1" smtClean="0">
                              <a:solidFill>
                                <a:srgbClr val="000000"/>
                              </a:solidFill>
                              <a:latin typeface="Cambria Math" panose="02040503050406030204" pitchFamily="18" charset="0"/>
                              <a:cs typeface="Gill Sans" panose="020B0502020104020203" pitchFamily="34" charset="-79"/>
                            </a:rPr>
                          </m:ctrlPr>
                        </m:fPr>
                        <m:num>
                          <m:func>
                            <m:funcPr>
                              <m:ctrlPr>
                                <a:rPr lang="en-US" sz="3200" i="1" smtClean="0">
                                  <a:solidFill>
                                    <a:srgbClr val="000000"/>
                                  </a:solidFill>
                                  <a:latin typeface="Cambria Math" panose="02040503050406030204" pitchFamily="18" charset="0"/>
                                  <a:cs typeface="Gill Sans" panose="020B0502020104020203" pitchFamily="34" charset="-79"/>
                                </a:rPr>
                              </m:ctrlPr>
                            </m:funcPr>
                            <m:fName>
                              <m:r>
                                <m:rPr>
                                  <m:sty m:val="p"/>
                                </m:rPr>
                                <a:rPr lang="en-US" sz="3200" i="0" smtClean="0">
                                  <a:solidFill>
                                    <a:srgbClr val="000000"/>
                                  </a:solidFill>
                                  <a:latin typeface="Cambria Math" panose="02040503050406030204" pitchFamily="18" charset="0"/>
                                  <a:cs typeface="Gill Sans" panose="020B0502020104020203" pitchFamily="34" charset="-79"/>
                                </a:rPr>
                                <m:t>ln</m:t>
                              </m:r>
                            </m:fName>
                            <m:e>
                              <m:d>
                                <m:dPr>
                                  <m:ctrlPr>
                                    <a:rPr lang="en-US" sz="3200" i="1" smtClean="0">
                                      <a:solidFill>
                                        <a:srgbClr val="000000"/>
                                      </a:solidFill>
                                      <a:latin typeface="Cambria Math" panose="02040503050406030204" pitchFamily="18" charset="0"/>
                                      <a:cs typeface="Gill Sans" panose="020B0502020104020203" pitchFamily="34" charset="-79"/>
                                    </a:rPr>
                                  </m:ctrlPr>
                                </m:dPr>
                                <m:e>
                                  <m:f>
                                    <m:fPr>
                                      <m:ctrlPr>
                                        <a:rPr lang="en-US" sz="3200" i="1">
                                          <a:solidFill>
                                            <a:srgbClr val="000000"/>
                                          </a:solidFill>
                                          <a:latin typeface="Cambria Math" panose="02040503050406030204" pitchFamily="18" charset="0"/>
                                          <a:cs typeface="Gill Sans" panose="020B0502020104020203" pitchFamily="34" charset="-79"/>
                                        </a:rPr>
                                      </m:ctrlPr>
                                    </m:fPr>
                                    <m:num>
                                      <m:sSub>
                                        <m:sSubPr>
                                          <m:ctrlPr>
                                            <a:rPr lang="en-US" sz="3200" i="1">
                                              <a:solidFill>
                                                <a:srgbClr val="000000"/>
                                              </a:solidFill>
                                              <a:latin typeface="Cambria Math" panose="02040503050406030204" pitchFamily="18" charset="0"/>
                                              <a:cs typeface="Gill Sans" panose="020B0502020104020203" pitchFamily="34" charset="-79"/>
                                            </a:rPr>
                                          </m:ctrlPr>
                                        </m:sSubPr>
                                        <m:e>
                                          <m:r>
                                            <a:rPr lang="en-US" sz="3200" i="1">
                                              <a:solidFill>
                                                <a:srgbClr val="000000"/>
                                              </a:solidFill>
                                              <a:latin typeface="Cambria Math" panose="02040503050406030204" pitchFamily="18" charset="0"/>
                                              <a:cs typeface="Gill Sans" panose="020B0502020104020203" pitchFamily="34" charset="-79"/>
                                            </a:rPr>
                                            <m:t>𝑁</m:t>
                                          </m:r>
                                        </m:e>
                                        <m:sub>
                                          <m:r>
                                            <a:rPr lang="en-US" sz="3200" i="1">
                                              <a:solidFill>
                                                <a:srgbClr val="000000"/>
                                              </a:solidFill>
                                              <a:latin typeface="Cambria Math" panose="02040503050406030204" pitchFamily="18" charset="0"/>
                                              <a:cs typeface="Gill Sans" panose="020B0502020104020203" pitchFamily="34" charset="-79"/>
                                            </a:rPr>
                                            <m:t>𝑡</m:t>
                                          </m:r>
                                        </m:sub>
                                      </m:sSub>
                                    </m:num>
                                    <m:den>
                                      <m:sSub>
                                        <m:sSubPr>
                                          <m:ctrlPr>
                                            <a:rPr lang="en-US" sz="3200" i="1">
                                              <a:solidFill>
                                                <a:srgbClr val="000000"/>
                                              </a:solidFill>
                                              <a:latin typeface="Cambria Math" panose="02040503050406030204" pitchFamily="18" charset="0"/>
                                              <a:cs typeface="Gill Sans" panose="020B0502020104020203" pitchFamily="34" charset="-79"/>
                                            </a:rPr>
                                          </m:ctrlPr>
                                        </m:sSubPr>
                                        <m:e>
                                          <m:r>
                                            <a:rPr lang="en-US" sz="3200" i="1">
                                              <a:solidFill>
                                                <a:srgbClr val="000000"/>
                                              </a:solidFill>
                                              <a:latin typeface="Cambria Math" panose="02040503050406030204" pitchFamily="18" charset="0"/>
                                              <a:cs typeface="Gill Sans" panose="020B0502020104020203" pitchFamily="34" charset="-79"/>
                                            </a:rPr>
                                            <m:t>𝑁</m:t>
                                          </m:r>
                                        </m:e>
                                        <m:sub>
                                          <m:r>
                                            <a:rPr lang="en-US" sz="3200" i="1">
                                              <a:solidFill>
                                                <a:srgbClr val="000000"/>
                                              </a:solidFill>
                                              <a:latin typeface="Cambria Math" panose="02040503050406030204" pitchFamily="18" charset="0"/>
                                              <a:cs typeface="Gill Sans" panose="020B0502020104020203" pitchFamily="34" charset="-79"/>
                                            </a:rPr>
                                            <m:t>0</m:t>
                                          </m:r>
                                        </m:sub>
                                      </m:sSub>
                                    </m:den>
                                  </m:f>
                                </m:e>
                              </m:d>
                            </m:e>
                          </m:func>
                        </m:num>
                        <m:den>
                          <m:r>
                            <a:rPr lang="en-US" sz="3200" b="0" i="1" smtClean="0">
                              <a:solidFill>
                                <a:srgbClr val="000000"/>
                              </a:solidFill>
                              <a:latin typeface="Cambria Math" panose="02040503050406030204" pitchFamily="18" charset="0"/>
                              <a:cs typeface="Gill Sans" panose="020B0502020104020203" pitchFamily="34" charset="-79"/>
                            </a:rPr>
                            <m:t>𝑡</m:t>
                          </m:r>
                        </m:den>
                      </m:f>
                    </m:oMath>
                  </m:oMathPara>
                </a14:m>
                <a:endParaRPr lang="en-US" sz="3200" dirty="0">
                  <a:solidFill>
                    <a:srgbClr val="000000"/>
                  </a:solidFill>
                  <a:effectLst/>
                  <a:latin typeface="Helvetica" pitchFamily="2" charset="0"/>
                  <a:cs typeface="Gill Sans" panose="020B0502020104020203" pitchFamily="34" charset="-79"/>
                </a:endParaRPr>
              </a:p>
            </p:txBody>
          </p:sp>
        </mc:Choice>
        <mc:Fallback>
          <p:sp>
            <p:nvSpPr>
              <p:cNvPr id="15" name="Rectangle 14">
                <a:extLst>
                  <a:ext uri="{FF2B5EF4-FFF2-40B4-BE49-F238E27FC236}">
                    <a16:creationId xmlns:a16="http://schemas.microsoft.com/office/drawing/2014/main" id="{388FD993-2C64-50BC-8BCF-A89EB4EDBF68}"/>
                  </a:ext>
                </a:extLst>
              </p:cNvPr>
              <p:cNvSpPr>
                <a:spLocks noRot="1" noChangeAspect="1" noMove="1" noResize="1" noEditPoints="1" noAdjustHandles="1" noChangeArrowheads="1" noChangeShapeType="1" noTextEdit="1"/>
              </p:cNvSpPr>
              <p:nvPr/>
            </p:nvSpPr>
            <p:spPr>
              <a:xfrm>
                <a:off x="6897645" y="2490282"/>
                <a:ext cx="2272353" cy="1423210"/>
              </a:xfrm>
              <a:prstGeom prst="rect">
                <a:avLst/>
              </a:prstGeom>
              <a:blipFill>
                <a:blip r:embed="rId4"/>
                <a:stretch>
                  <a:fillRect b="-3540"/>
                </a:stretch>
              </a:blipFill>
            </p:spPr>
            <p:txBody>
              <a:bodyPr/>
              <a:lstStyle/>
              <a:p>
                <a:r>
                  <a:rPr lang="en-US">
                    <a:noFill/>
                  </a:rPr>
                  <a:t> </a:t>
                </a:r>
              </a:p>
            </p:txBody>
          </p:sp>
        </mc:Fallback>
      </mc:AlternateContent>
    </p:spTree>
    <p:extLst>
      <p:ext uri="{BB962C8B-B14F-4D97-AF65-F5344CB8AC3E}">
        <p14:creationId xmlns:p14="http://schemas.microsoft.com/office/powerpoint/2010/main" val="393236808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4F670D7-7669-E39D-71E1-B181CBDD8E4E}"/>
              </a:ext>
            </a:extLst>
          </p:cNvPr>
          <p:cNvSpPr/>
          <p:nvPr/>
        </p:nvSpPr>
        <p:spPr>
          <a:xfrm>
            <a:off x="1456689" y="3075057"/>
            <a:ext cx="2772181" cy="707886"/>
          </a:xfrm>
          <a:prstGeom prst="rect">
            <a:avLst/>
          </a:prstGeom>
        </p:spPr>
        <p:txBody>
          <a:bodyPr wrap="square">
            <a:spAutoFit/>
          </a:bodyPr>
          <a:lstStyle/>
          <a:p>
            <a:pPr algn="ctr"/>
            <a:r>
              <a:rPr lang="en-US" sz="4000" dirty="0">
                <a:solidFill>
                  <a:srgbClr val="FF0000"/>
                </a:solidFill>
                <a:latin typeface="Helvetica" pitchFamily="2" charset="0"/>
                <a:sym typeface="Symbol" pitchFamily="2" charset="2"/>
              </a:rPr>
              <a:t></a:t>
            </a:r>
            <a:r>
              <a:rPr lang="en-US" sz="3200" dirty="0">
                <a:solidFill>
                  <a:srgbClr val="000000"/>
                </a:solidFill>
                <a:effectLst/>
                <a:latin typeface="Helvetica Light" panose="020B0403020202020204" pitchFamily="34" charset="0"/>
              </a:rPr>
              <a:t>=N</a:t>
            </a:r>
            <a:r>
              <a:rPr lang="en-US" sz="3200" baseline="-25000" dirty="0">
                <a:solidFill>
                  <a:srgbClr val="000000"/>
                </a:solidFill>
                <a:effectLst/>
                <a:latin typeface="Helvetica Light" panose="020B0403020202020204" pitchFamily="34" charset="0"/>
              </a:rPr>
              <a:t>t+1</a:t>
            </a:r>
            <a:r>
              <a:rPr lang="en-US" sz="3200" dirty="0">
                <a:solidFill>
                  <a:srgbClr val="000000"/>
                </a:solidFill>
                <a:effectLst/>
                <a:latin typeface="Helvetica Light" panose="020B0403020202020204" pitchFamily="34" charset="0"/>
              </a:rPr>
              <a:t>/</a:t>
            </a:r>
            <a:r>
              <a:rPr lang="en-US" sz="3200" dirty="0" err="1">
                <a:solidFill>
                  <a:srgbClr val="000000"/>
                </a:solidFill>
                <a:effectLst/>
                <a:latin typeface="Helvetica Light" panose="020B0403020202020204" pitchFamily="34" charset="0"/>
              </a:rPr>
              <a:t>N</a:t>
            </a:r>
            <a:r>
              <a:rPr lang="en-US" sz="3200" baseline="-25000" dirty="0" err="1">
                <a:solidFill>
                  <a:srgbClr val="000000"/>
                </a:solidFill>
                <a:effectLst/>
                <a:latin typeface="Helvetica Light" panose="020B0403020202020204" pitchFamily="34" charset="0"/>
              </a:rPr>
              <a:t>t</a:t>
            </a:r>
            <a:endParaRPr lang="en-US" sz="3200" dirty="0">
              <a:solidFill>
                <a:srgbClr val="000000"/>
              </a:solidFill>
              <a:effectLst/>
              <a:latin typeface="Helvetica Light" panose="020B0403020202020204" pitchFamily="34" charset="0"/>
            </a:endParaRPr>
          </a:p>
        </p:txBody>
      </p:sp>
      <p:grpSp>
        <p:nvGrpSpPr>
          <p:cNvPr id="5" name="Group 4">
            <a:extLst>
              <a:ext uri="{FF2B5EF4-FFF2-40B4-BE49-F238E27FC236}">
                <a16:creationId xmlns:a16="http://schemas.microsoft.com/office/drawing/2014/main" id="{A2DCE062-A637-AA58-6AB2-AA3B674C55E7}"/>
              </a:ext>
            </a:extLst>
          </p:cNvPr>
          <p:cNvGrpSpPr/>
          <p:nvPr/>
        </p:nvGrpSpPr>
        <p:grpSpPr>
          <a:xfrm>
            <a:off x="8918018" y="293005"/>
            <a:ext cx="2986577" cy="1200329"/>
            <a:chOff x="1634042" y="2454642"/>
            <a:chExt cx="5894468" cy="2542201"/>
          </a:xfrm>
        </p:grpSpPr>
        <p:sp>
          <p:nvSpPr>
            <p:cNvPr id="6" name="Rectangle 5">
              <a:extLst>
                <a:ext uri="{FF2B5EF4-FFF2-40B4-BE49-F238E27FC236}">
                  <a16:creationId xmlns:a16="http://schemas.microsoft.com/office/drawing/2014/main" id="{B06584C8-CEC7-1842-A9FF-A3659F561B97}"/>
                </a:ext>
              </a:extLst>
            </p:cNvPr>
            <p:cNvSpPr/>
            <p:nvPr/>
          </p:nvSpPr>
          <p:spPr>
            <a:xfrm>
              <a:off x="3333403" y="2896988"/>
              <a:ext cx="2477193" cy="2099855"/>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latin typeface="Helvetica" pitchFamily="2" charset="0"/>
                </a:rPr>
                <a:t>Madagascar</a:t>
              </a:r>
            </a:p>
            <a:p>
              <a:pPr algn="ctr"/>
              <a:r>
                <a:rPr lang="en-US" sz="1500" dirty="0">
                  <a:latin typeface="Helvetica" pitchFamily="2" charset="0"/>
                </a:rPr>
                <a:t>(N)</a:t>
              </a:r>
            </a:p>
          </p:txBody>
        </p:sp>
        <p:cxnSp>
          <p:nvCxnSpPr>
            <p:cNvPr id="7" name="Curved Connector 6">
              <a:extLst>
                <a:ext uri="{FF2B5EF4-FFF2-40B4-BE49-F238E27FC236}">
                  <a16:creationId xmlns:a16="http://schemas.microsoft.com/office/drawing/2014/main" id="{7C605694-1C10-454A-ECD1-A515D37079C7}"/>
                </a:ext>
              </a:extLst>
            </p:cNvPr>
            <p:cNvCxnSpPr>
              <a:cxnSpLocks/>
            </p:cNvCxnSpPr>
            <p:nvPr/>
          </p:nvCxnSpPr>
          <p:spPr>
            <a:xfrm rot="16200000" flipH="1" flipV="1">
              <a:off x="3344608" y="2852529"/>
              <a:ext cx="1049928" cy="1238597"/>
            </a:xfrm>
            <a:prstGeom prst="curvedConnector4">
              <a:avLst>
                <a:gd name="adj1" fmla="val -42358"/>
                <a:gd name="adj2" fmla="val 13322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C59FE05E-EAAA-BDE3-2F32-3CDBE3B7AA58}"/>
                </a:ext>
              </a:extLst>
            </p:cNvPr>
            <p:cNvSpPr/>
            <p:nvPr/>
          </p:nvSpPr>
          <p:spPr>
            <a:xfrm>
              <a:off x="1634042" y="2454642"/>
              <a:ext cx="1510622" cy="548953"/>
            </a:xfrm>
            <a:prstGeom prst="rect">
              <a:avLst/>
            </a:prstGeom>
          </p:spPr>
          <p:txBody>
            <a:bodyPr wrap="none">
              <a:spAutoFit/>
            </a:bodyPr>
            <a:lstStyle/>
            <a:p>
              <a:pPr algn="ctr"/>
              <a:r>
                <a:rPr lang="en-US" sz="1600" b="1" dirty="0">
                  <a:effectLst/>
                  <a:latin typeface="Helvetica" pitchFamily="2" charset="0"/>
                </a:rPr>
                <a:t>births</a:t>
              </a:r>
              <a:endParaRPr lang="en-US" sz="1600" dirty="0">
                <a:effectLst/>
                <a:latin typeface="Helvetica" pitchFamily="2" charset="0"/>
              </a:endParaRPr>
            </a:p>
          </p:txBody>
        </p:sp>
        <p:cxnSp>
          <p:nvCxnSpPr>
            <p:cNvPr id="9" name="Curved Connector 8">
              <a:extLst>
                <a:ext uri="{FF2B5EF4-FFF2-40B4-BE49-F238E27FC236}">
                  <a16:creationId xmlns:a16="http://schemas.microsoft.com/office/drawing/2014/main" id="{40113115-1B33-0DFC-A23B-25DB2C4ACBDC}"/>
                </a:ext>
              </a:extLst>
            </p:cNvPr>
            <p:cNvCxnSpPr>
              <a:cxnSpLocks/>
              <a:stCxn id="6" idx="3"/>
            </p:cNvCxnSpPr>
            <p:nvPr/>
          </p:nvCxnSpPr>
          <p:spPr>
            <a:xfrm flipV="1">
              <a:off x="5810596" y="3946915"/>
              <a:ext cx="872837" cy="1"/>
            </a:xfrm>
            <a:prstGeom prst="curvedConnector3">
              <a:avLst>
                <a:gd name="adj1" fmla="val 50000"/>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204D4C11-54EE-DB1F-E320-3B63CBDD987D}"/>
                </a:ext>
              </a:extLst>
            </p:cNvPr>
            <p:cNvSpPr/>
            <p:nvPr/>
          </p:nvSpPr>
          <p:spPr>
            <a:xfrm>
              <a:off x="5838357" y="3251264"/>
              <a:ext cx="1690153" cy="548953"/>
            </a:xfrm>
            <a:prstGeom prst="rect">
              <a:avLst/>
            </a:prstGeom>
          </p:spPr>
          <p:txBody>
            <a:bodyPr wrap="none">
              <a:spAutoFit/>
            </a:bodyPr>
            <a:lstStyle/>
            <a:p>
              <a:pPr algn="ctr"/>
              <a:r>
                <a:rPr lang="en-US" sz="1600" b="1" dirty="0">
                  <a:effectLst/>
                  <a:latin typeface="Helvetica" pitchFamily="2" charset="0"/>
                </a:rPr>
                <a:t>deaths</a:t>
              </a:r>
              <a:endParaRPr lang="en-US" sz="1600" dirty="0">
                <a:effectLst/>
                <a:latin typeface="Helvetica" pitchFamily="2" charset="0"/>
              </a:endParaRPr>
            </a:p>
          </p:txBody>
        </p:sp>
      </p:grpSp>
      <p:pic>
        <p:nvPicPr>
          <p:cNvPr id="11" name="Picture 10">
            <a:extLst>
              <a:ext uri="{FF2B5EF4-FFF2-40B4-BE49-F238E27FC236}">
                <a16:creationId xmlns:a16="http://schemas.microsoft.com/office/drawing/2014/main" id="{9BABB3A7-352D-4BB5-5EB5-7B0E87F5A9DE}"/>
              </a:ext>
            </a:extLst>
          </p:cNvPr>
          <p:cNvPicPr>
            <a:picLocks noChangeAspect="1"/>
          </p:cNvPicPr>
          <p:nvPr/>
        </p:nvPicPr>
        <p:blipFill>
          <a:blip r:embed="rId2"/>
          <a:stretch>
            <a:fillRect/>
          </a:stretch>
        </p:blipFill>
        <p:spPr>
          <a:xfrm>
            <a:off x="141975" y="1786867"/>
            <a:ext cx="2049911" cy="3284266"/>
          </a:xfrm>
          <a:prstGeom prst="rect">
            <a:avLst/>
          </a:prstGeom>
        </p:spPr>
      </p:pic>
      <p:sp>
        <p:nvSpPr>
          <p:cNvPr id="12" name="Rectangle 11">
            <a:extLst>
              <a:ext uri="{FF2B5EF4-FFF2-40B4-BE49-F238E27FC236}">
                <a16:creationId xmlns:a16="http://schemas.microsoft.com/office/drawing/2014/main" id="{2415F543-10D8-EA8E-E999-EA2E605C8ACF}"/>
              </a:ext>
            </a:extLst>
          </p:cNvPr>
          <p:cNvSpPr/>
          <p:nvPr/>
        </p:nvSpPr>
        <p:spPr>
          <a:xfrm>
            <a:off x="292577" y="5343696"/>
            <a:ext cx="4572000" cy="1200329"/>
          </a:xfrm>
          <a:prstGeom prst="rect">
            <a:avLst/>
          </a:prstGeom>
        </p:spPr>
        <p:txBody>
          <a:bodyPr>
            <a:spAutoFit/>
          </a:bodyPr>
          <a:lstStyle/>
          <a:p>
            <a:r>
              <a:rPr lang="en-US" dirty="0">
                <a:solidFill>
                  <a:srgbClr val="000000"/>
                </a:solidFill>
                <a:effectLst/>
                <a:latin typeface="Gill Sans" panose="020B0502020104020203" pitchFamily="34" charset="-79"/>
                <a:cs typeface="Gill Sans" panose="020B0502020104020203" pitchFamily="34" charset="-79"/>
              </a:rPr>
              <a:t>N</a:t>
            </a:r>
            <a:r>
              <a:rPr lang="en-US" baseline="-25000" dirty="0">
                <a:solidFill>
                  <a:srgbClr val="000000"/>
                </a:solidFill>
                <a:effectLst/>
                <a:latin typeface="Gill Sans" panose="020B0502020104020203" pitchFamily="34" charset="-79"/>
                <a:cs typeface="Gill Sans" panose="020B0502020104020203" pitchFamily="34" charset="-79"/>
              </a:rPr>
              <a:t>1</a:t>
            </a:r>
            <a:r>
              <a:rPr lang="en-US" dirty="0">
                <a:solidFill>
                  <a:srgbClr val="000000"/>
                </a:solidFill>
                <a:effectLst/>
                <a:latin typeface="Gill Sans" panose="020B0502020104020203" pitchFamily="34" charset="-79"/>
                <a:cs typeface="Gill Sans" panose="020B0502020104020203" pitchFamily="34" charset="-79"/>
              </a:rPr>
              <a:t>= </a:t>
            </a:r>
            <a:r>
              <a:rPr lang="en-US" dirty="0">
                <a:solidFill>
                  <a:srgbClr val="000000"/>
                </a:solidFill>
                <a:effectLst/>
                <a:latin typeface="STIXGeneral" pitchFamily="2" charset="2"/>
                <a:cs typeface="Gill Sans" panose="020B0502020104020203" pitchFamily="34" charset="-79"/>
              </a:rPr>
              <a:t>𝜆</a:t>
            </a:r>
            <a:r>
              <a:rPr lang="en-US" dirty="0">
                <a:solidFill>
                  <a:srgbClr val="000000"/>
                </a:solidFill>
                <a:effectLst/>
                <a:latin typeface="Gill Sans" panose="020B0502020104020203" pitchFamily="34" charset="-79"/>
                <a:cs typeface="Gill Sans" panose="020B0502020104020203" pitchFamily="34" charset="-79"/>
              </a:rPr>
              <a:t>N</a:t>
            </a:r>
            <a:r>
              <a:rPr lang="en-US" baseline="-25000" dirty="0">
                <a:solidFill>
                  <a:srgbClr val="000000"/>
                </a:solidFill>
                <a:effectLst/>
                <a:latin typeface="Gill Sans" panose="020B0502020104020203" pitchFamily="34" charset="-79"/>
                <a:cs typeface="Gill Sans" panose="020B0502020104020203" pitchFamily="34" charset="-79"/>
              </a:rPr>
              <a:t>0</a:t>
            </a:r>
            <a:endParaRPr lang="en-US" dirty="0">
              <a:solidFill>
                <a:srgbClr val="000000"/>
              </a:solidFill>
              <a:effectLst/>
              <a:latin typeface="Gill Sans" panose="020B0502020104020203" pitchFamily="34" charset="-79"/>
              <a:cs typeface="Gill Sans" panose="020B0502020104020203" pitchFamily="34" charset="-79"/>
            </a:endParaRPr>
          </a:p>
          <a:p>
            <a:r>
              <a:rPr lang="en-US" dirty="0">
                <a:solidFill>
                  <a:srgbClr val="000000"/>
                </a:solidFill>
                <a:effectLst/>
                <a:latin typeface="Gill Sans" panose="020B0502020104020203" pitchFamily="34" charset="-79"/>
                <a:cs typeface="Gill Sans" panose="020B0502020104020203" pitchFamily="34" charset="-79"/>
              </a:rPr>
              <a:t>N</a:t>
            </a:r>
            <a:r>
              <a:rPr lang="en-US" baseline="-25000" dirty="0">
                <a:solidFill>
                  <a:srgbClr val="000000"/>
                </a:solidFill>
                <a:effectLst/>
                <a:latin typeface="Gill Sans" panose="020B0502020104020203" pitchFamily="34" charset="-79"/>
                <a:cs typeface="Gill Sans" panose="020B0502020104020203" pitchFamily="34" charset="-79"/>
              </a:rPr>
              <a:t>2</a:t>
            </a:r>
            <a:r>
              <a:rPr lang="en-US" dirty="0">
                <a:solidFill>
                  <a:srgbClr val="000000"/>
                </a:solidFill>
                <a:effectLst/>
                <a:latin typeface="Gill Sans" panose="020B0502020104020203" pitchFamily="34" charset="-79"/>
                <a:cs typeface="Gill Sans" panose="020B0502020104020203" pitchFamily="34" charset="-79"/>
              </a:rPr>
              <a:t>= </a:t>
            </a:r>
            <a:r>
              <a:rPr lang="en-US" dirty="0">
                <a:solidFill>
                  <a:srgbClr val="000000"/>
                </a:solidFill>
                <a:effectLst/>
                <a:latin typeface="STIXGeneral" pitchFamily="2" charset="2"/>
                <a:cs typeface="Gill Sans" panose="020B0502020104020203" pitchFamily="34" charset="-79"/>
              </a:rPr>
              <a:t>𝜆</a:t>
            </a:r>
            <a:r>
              <a:rPr lang="en-US" dirty="0">
                <a:solidFill>
                  <a:srgbClr val="000000"/>
                </a:solidFill>
                <a:effectLst/>
                <a:latin typeface="Gill Sans" panose="020B0502020104020203" pitchFamily="34" charset="-79"/>
                <a:cs typeface="Gill Sans" panose="020B0502020104020203" pitchFamily="34" charset="-79"/>
              </a:rPr>
              <a:t>[</a:t>
            </a:r>
            <a:r>
              <a:rPr lang="en-US" dirty="0">
                <a:solidFill>
                  <a:srgbClr val="000000"/>
                </a:solidFill>
                <a:effectLst/>
                <a:latin typeface="STIXGeneral" pitchFamily="2" charset="2"/>
                <a:cs typeface="Gill Sans" panose="020B0502020104020203" pitchFamily="34" charset="-79"/>
              </a:rPr>
              <a:t>𝜆</a:t>
            </a:r>
            <a:r>
              <a:rPr lang="en-US" dirty="0">
                <a:solidFill>
                  <a:srgbClr val="000000"/>
                </a:solidFill>
                <a:effectLst/>
                <a:latin typeface="Gill Sans" panose="020B0502020104020203" pitchFamily="34" charset="-79"/>
                <a:cs typeface="Gill Sans" panose="020B0502020104020203" pitchFamily="34" charset="-79"/>
              </a:rPr>
              <a:t>N</a:t>
            </a:r>
            <a:r>
              <a:rPr lang="en-US" baseline="-25000" dirty="0">
                <a:solidFill>
                  <a:srgbClr val="000000"/>
                </a:solidFill>
                <a:effectLst/>
                <a:latin typeface="Gill Sans" panose="020B0502020104020203" pitchFamily="34" charset="-79"/>
                <a:cs typeface="Gill Sans" panose="020B0502020104020203" pitchFamily="34" charset="-79"/>
              </a:rPr>
              <a:t>0</a:t>
            </a:r>
            <a:r>
              <a:rPr lang="en-US" dirty="0">
                <a:solidFill>
                  <a:srgbClr val="000000"/>
                </a:solidFill>
                <a:effectLst/>
                <a:latin typeface="Gill Sans" panose="020B0502020104020203" pitchFamily="34" charset="-79"/>
                <a:cs typeface="Gill Sans" panose="020B0502020104020203" pitchFamily="34" charset="-79"/>
              </a:rPr>
              <a:t>]=</a:t>
            </a:r>
            <a:r>
              <a:rPr lang="en-US" dirty="0">
                <a:solidFill>
                  <a:srgbClr val="000000"/>
                </a:solidFill>
                <a:effectLst/>
                <a:latin typeface="STIXGeneral" pitchFamily="2" charset="2"/>
                <a:cs typeface="Gill Sans" panose="020B0502020104020203" pitchFamily="34" charset="-79"/>
              </a:rPr>
              <a:t>𝜆</a:t>
            </a:r>
            <a:r>
              <a:rPr lang="en-US" baseline="30000" dirty="0">
                <a:solidFill>
                  <a:srgbClr val="000000"/>
                </a:solidFill>
                <a:effectLst/>
                <a:latin typeface="Gill Sans" panose="020B0502020104020203" pitchFamily="34" charset="-79"/>
                <a:cs typeface="Gill Sans" panose="020B0502020104020203" pitchFamily="34" charset="-79"/>
              </a:rPr>
              <a:t>2</a:t>
            </a:r>
            <a:r>
              <a:rPr lang="en-US" dirty="0">
                <a:solidFill>
                  <a:srgbClr val="000000"/>
                </a:solidFill>
                <a:effectLst/>
                <a:latin typeface="Gill Sans" panose="020B0502020104020203" pitchFamily="34" charset="-79"/>
                <a:cs typeface="Gill Sans" panose="020B0502020104020203" pitchFamily="34" charset="-79"/>
              </a:rPr>
              <a:t>N</a:t>
            </a:r>
            <a:r>
              <a:rPr lang="en-US" baseline="-25000" dirty="0">
                <a:solidFill>
                  <a:srgbClr val="000000"/>
                </a:solidFill>
                <a:effectLst/>
                <a:latin typeface="Gill Sans" panose="020B0502020104020203" pitchFamily="34" charset="-79"/>
                <a:cs typeface="Gill Sans" panose="020B0502020104020203" pitchFamily="34" charset="-79"/>
              </a:rPr>
              <a:t>0</a:t>
            </a:r>
            <a:endParaRPr lang="en-US" dirty="0">
              <a:solidFill>
                <a:srgbClr val="000000"/>
              </a:solidFill>
              <a:effectLst/>
              <a:latin typeface="Gill Sans" panose="020B0502020104020203" pitchFamily="34" charset="-79"/>
              <a:cs typeface="Gill Sans" panose="020B0502020104020203" pitchFamily="34" charset="-79"/>
            </a:endParaRPr>
          </a:p>
          <a:p>
            <a:r>
              <a:rPr lang="en-US" dirty="0">
                <a:solidFill>
                  <a:srgbClr val="000000"/>
                </a:solidFill>
                <a:effectLst/>
                <a:latin typeface="Gill Sans" panose="020B0502020104020203" pitchFamily="34" charset="-79"/>
                <a:cs typeface="Gill Sans" panose="020B0502020104020203" pitchFamily="34" charset="-79"/>
              </a:rPr>
              <a:t>N</a:t>
            </a:r>
            <a:r>
              <a:rPr lang="en-US" baseline="-25000" dirty="0">
                <a:solidFill>
                  <a:srgbClr val="000000"/>
                </a:solidFill>
                <a:effectLst/>
                <a:latin typeface="Gill Sans" panose="020B0502020104020203" pitchFamily="34" charset="-79"/>
                <a:cs typeface="Gill Sans" panose="020B0502020104020203" pitchFamily="34" charset="-79"/>
              </a:rPr>
              <a:t>3</a:t>
            </a:r>
            <a:r>
              <a:rPr lang="en-US" dirty="0">
                <a:solidFill>
                  <a:srgbClr val="000000"/>
                </a:solidFill>
                <a:effectLst/>
                <a:latin typeface="Gill Sans" panose="020B0502020104020203" pitchFamily="34" charset="-79"/>
                <a:cs typeface="Gill Sans" panose="020B0502020104020203" pitchFamily="34" charset="-79"/>
              </a:rPr>
              <a:t>= </a:t>
            </a:r>
            <a:r>
              <a:rPr lang="en-US" dirty="0">
                <a:solidFill>
                  <a:srgbClr val="000000"/>
                </a:solidFill>
                <a:effectLst/>
                <a:latin typeface="STIXGeneral" pitchFamily="2" charset="2"/>
                <a:cs typeface="Gill Sans" panose="020B0502020104020203" pitchFamily="34" charset="-79"/>
              </a:rPr>
              <a:t>𝜆</a:t>
            </a:r>
            <a:r>
              <a:rPr lang="en-US" baseline="30000" dirty="0">
                <a:solidFill>
                  <a:srgbClr val="000000"/>
                </a:solidFill>
                <a:effectLst/>
                <a:latin typeface="Gill Sans" panose="020B0502020104020203" pitchFamily="34" charset="-79"/>
                <a:cs typeface="Gill Sans" panose="020B0502020104020203" pitchFamily="34" charset="-79"/>
              </a:rPr>
              <a:t>3</a:t>
            </a:r>
            <a:r>
              <a:rPr lang="en-US" dirty="0">
                <a:solidFill>
                  <a:srgbClr val="000000"/>
                </a:solidFill>
                <a:effectLst/>
                <a:latin typeface="Gill Sans" panose="020B0502020104020203" pitchFamily="34" charset="-79"/>
                <a:cs typeface="Gill Sans" panose="020B0502020104020203" pitchFamily="34" charset="-79"/>
              </a:rPr>
              <a:t>N</a:t>
            </a:r>
            <a:r>
              <a:rPr lang="en-US" baseline="-25000" dirty="0">
                <a:solidFill>
                  <a:srgbClr val="000000"/>
                </a:solidFill>
                <a:effectLst/>
                <a:latin typeface="Gill Sans" panose="020B0502020104020203" pitchFamily="34" charset="-79"/>
                <a:cs typeface="Gill Sans" panose="020B0502020104020203" pitchFamily="34" charset="-79"/>
              </a:rPr>
              <a:t>0</a:t>
            </a:r>
            <a:endParaRPr lang="en-US" dirty="0">
              <a:solidFill>
                <a:srgbClr val="000000"/>
              </a:solidFill>
              <a:effectLst/>
              <a:latin typeface="Gill Sans" panose="020B0502020104020203" pitchFamily="34" charset="-79"/>
              <a:cs typeface="Gill Sans" panose="020B0502020104020203" pitchFamily="34" charset="-79"/>
            </a:endParaRPr>
          </a:p>
          <a:p>
            <a:r>
              <a:rPr lang="en-US" dirty="0" err="1">
                <a:solidFill>
                  <a:srgbClr val="FF0000"/>
                </a:solidFill>
                <a:effectLst/>
                <a:latin typeface="Gill Sans" panose="020B0502020104020203" pitchFamily="34" charset="-79"/>
                <a:cs typeface="Gill Sans" panose="020B0502020104020203" pitchFamily="34" charset="-79"/>
              </a:rPr>
              <a:t>N</a:t>
            </a:r>
            <a:r>
              <a:rPr lang="en-US" baseline="-25000" dirty="0" err="1">
                <a:solidFill>
                  <a:srgbClr val="FF0000"/>
                </a:solidFill>
                <a:effectLst/>
                <a:latin typeface="Gill Sans" panose="020B0502020104020203" pitchFamily="34" charset="-79"/>
                <a:cs typeface="Gill Sans" panose="020B0502020104020203" pitchFamily="34" charset="-79"/>
              </a:rPr>
              <a:t>t</a:t>
            </a:r>
            <a:r>
              <a:rPr lang="en-US" dirty="0">
                <a:solidFill>
                  <a:srgbClr val="FF0000"/>
                </a:solidFill>
                <a:effectLst/>
                <a:latin typeface="Gill Sans" panose="020B0502020104020203" pitchFamily="34" charset="-79"/>
                <a:cs typeface="Gill Sans" panose="020B0502020104020203" pitchFamily="34" charset="-79"/>
              </a:rPr>
              <a:t>= </a:t>
            </a:r>
            <a:r>
              <a:rPr lang="en-US" dirty="0">
                <a:solidFill>
                  <a:srgbClr val="FF0000"/>
                </a:solidFill>
                <a:effectLst/>
                <a:latin typeface="STIXGeneral" pitchFamily="2" charset="2"/>
                <a:cs typeface="Gill Sans" panose="020B0502020104020203" pitchFamily="34" charset="-79"/>
              </a:rPr>
              <a:t>𝜆</a:t>
            </a:r>
            <a:r>
              <a:rPr lang="en-US" baseline="30000" dirty="0">
                <a:solidFill>
                  <a:srgbClr val="FF0000"/>
                </a:solidFill>
                <a:effectLst/>
                <a:latin typeface="Gill Sans" panose="020B0502020104020203" pitchFamily="34" charset="-79"/>
                <a:cs typeface="Gill Sans" panose="020B0502020104020203" pitchFamily="34" charset="-79"/>
              </a:rPr>
              <a:t>t</a:t>
            </a:r>
            <a:r>
              <a:rPr lang="en-US" dirty="0">
                <a:solidFill>
                  <a:srgbClr val="FF0000"/>
                </a:solidFill>
                <a:effectLst/>
                <a:latin typeface="Gill Sans" panose="020B0502020104020203" pitchFamily="34" charset="-79"/>
                <a:cs typeface="Gill Sans" panose="020B0502020104020203" pitchFamily="34" charset="-79"/>
              </a:rPr>
              <a:t>N</a:t>
            </a:r>
            <a:r>
              <a:rPr lang="en-US" baseline="-25000" dirty="0">
                <a:solidFill>
                  <a:srgbClr val="FF0000"/>
                </a:solidFill>
                <a:effectLst/>
                <a:latin typeface="Gill Sans" panose="020B0502020104020203" pitchFamily="34" charset="-79"/>
                <a:cs typeface="Gill Sans" panose="020B0502020104020203" pitchFamily="34" charset="-79"/>
              </a:rPr>
              <a:t>0</a:t>
            </a:r>
            <a:endParaRPr lang="en-US" dirty="0">
              <a:solidFill>
                <a:srgbClr val="FF0000"/>
              </a:solidFill>
              <a:effectLst/>
              <a:latin typeface="Gill Sans" panose="020B0502020104020203" pitchFamily="34" charset="-79"/>
              <a:cs typeface="Gill Sans" panose="020B0502020104020203" pitchFamily="34" charset="-79"/>
            </a:endParaRPr>
          </a:p>
        </p:txBody>
      </p:sp>
      <p:sp>
        <p:nvSpPr>
          <p:cNvPr id="13" name="Rectangle 12">
            <a:extLst>
              <a:ext uri="{FF2B5EF4-FFF2-40B4-BE49-F238E27FC236}">
                <a16:creationId xmlns:a16="http://schemas.microsoft.com/office/drawing/2014/main" id="{BDB32E59-6FE2-8062-A797-66F9B9ECD4B6}"/>
              </a:ext>
            </a:extLst>
          </p:cNvPr>
          <p:cNvSpPr/>
          <p:nvPr/>
        </p:nvSpPr>
        <p:spPr>
          <a:xfrm>
            <a:off x="401336" y="1393476"/>
            <a:ext cx="1633781" cy="369332"/>
          </a:xfrm>
          <a:prstGeom prst="rect">
            <a:avLst/>
          </a:prstGeom>
        </p:spPr>
        <p:txBody>
          <a:bodyPr wrap="none">
            <a:spAutoFit/>
          </a:bodyPr>
          <a:lstStyle/>
          <a:p>
            <a:r>
              <a:rPr lang="en-US" b="1" dirty="0">
                <a:effectLst/>
                <a:latin typeface="Helvetica" pitchFamily="2" charset="0"/>
              </a:rPr>
              <a:t>Discrete time</a:t>
            </a:r>
          </a:p>
        </p:txBody>
      </p:sp>
      <p:sp>
        <p:nvSpPr>
          <p:cNvPr id="20" name="Rectangle 19">
            <a:extLst>
              <a:ext uri="{FF2B5EF4-FFF2-40B4-BE49-F238E27FC236}">
                <a16:creationId xmlns:a16="http://schemas.microsoft.com/office/drawing/2014/main" id="{C6E7EF70-772A-9B49-1C17-E61F7B95295B}"/>
              </a:ext>
            </a:extLst>
          </p:cNvPr>
          <p:cNvSpPr/>
          <p:nvPr/>
        </p:nvSpPr>
        <p:spPr>
          <a:xfrm>
            <a:off x="4336598" y="1461390"/>
            <a:ext cx="2005677" cy="369332"/>
          </a:xfrm>
          <a:prstGeom prst="rect">
            <a:avLst/>
          </a:prstGeom>
        </p:spPr>
        <p:txBody>
          <a:bodyPr wrap="none">
            <a:spAutoFit/>
          </a:bodyPr>
          <a:lstStyle/>
          <a:p>
            <a:r>
              <a:rPr lang="en-US" b="1" dirty="0">
                <a:effectLst/>
                <a:latin typeface="Helvetica" pitchFamily="2" charset="0"/>
              </a:rPr>
              <a:t>Continuous time</a:t>
            </a:r>
          </a:p>
        </p:txBody>
      </p:sp>
      <p:sp>
        <p:nvSpPr>
          <p:cNvPr id="25" name="Rectangle 24">
            <a:extLst>
              <a:ext uri="{FF2B5EF4-FFF2-40B4-BE49-F238E27FC236}">
                <a16:creationId xmlns:a16="http://schemas.microsoft.com/office/drawing/2014/main" id="{961E38A1-3935-ACEF-24D2-64C1F2D93ADD}"/>
              </a:ext>
            </a:extLst>
          </p:cNvPr>
          <p:cNvSpPr/>
          <p:nvPr/>
        </p:nvSpPr>
        <p:spPr>
          <a:xfrm>
            <a:off x="4336598" y="1461390"/>
            <a:ext cx="2005677" cy="369332"/>
          </a:xfrm>
          <a:prstGeom prst="rect">
            <a:avLst/>
          </a:prstGeom>
        </p:spPr>
        <p:txBody>
          <a:bodyPr wrap="none">
            <a:spAutoFit/>
          </a:bodyPr>
          <a:lstStyle/>
          <a:p>
            <a:r>
              <a:rPr lang="en-US" b="1" dirty="0">
                <a:effectLst/>
                <a:latin typeface="Helvetica" pitchFamily="2" charset="0"/>
              </a:rPr>
              <a:t>Continuous time</a:t>
            </a:r>
          </a:p>
        </p:txBody>
      </p:sp>
      <p:sp>
        <p:nvSpPr>
          <p:cNvPr id="26" name="Rectangle 25">
            <a:extLst>
              <a:ext uri="{FF2B5EF4-FFF2-40B4-BE49-F238E27FC236}">
                <a16:creationId xmlns:a16="http://schemas.microsoft.com/office/drawing/2014/main" id="{B61955C4-66D0-8455-2669-720C25C838A6}"/>
              </a:ext>
            </a:extLst>
          </p:cNvPr>
          <p:cNvSpPr/>
          <p:nvPr/>
        </p:nvSpPr>
        <p:spPr>
          <a:xfrm>
            <a:off x="4336598" y="1820434"/>
            <a:ext cx="2651760" cy="4401205"/>
          </a:xfrm>
          <a:prstGeom prst="rect">
            <a:avLst/>
          </a:prstGeom>
        </p:spPr>
        <p:txBody>
          <a:bodyPr wrap="square">
            <a:spAutoFit/>
          </a:bodyPr>
          <a:lstStyle/>
          <a:p>
            <a:r>
              <a:rPr lang="en-US" dirty="0" err="1">
                <a:solidFill>
                  <a:srgbClr val="000000"/>
                </a:solidFill>
                <a:effectLst/>
                <a:latin typeface="Helvetica" pitchFamily="2" charset="0"/>
                <a:cs typeface="Gill Sans" panose="020B0502020104020203" pitchFamily="34" charset="-79"/>
              </a:rPr>
              <a:t>dN</a:t>
            </a:r>
            <a:r>
              <a:rPr lang="en-US" dirty="0">
                <a:solidFill>
                  <a:srgbClr val="000000"/>
                </a:solidFill>
                <a:effectLst/>
                <a:latin typeface="Helvetica" pitchFamily="2" charset="0"/>
                <a:cs typeface="Gill Sans" panose="020B0502020104020203" pitchFamily="34" charset="-79"/>
              </a:rPr>
              <a:t>(t)/dt = </a:t>
            </a:r>
            <a:r>
              <a:rPr lang="en-US" dirty="0" err="1">
                <a:solidFill>
                  <a:srgbClr val="000000"/>
                </a:solidFill>
                <a:effectLst/>
                <a:latin typeface="Helvetica" pitchFamily="2" charset="0"/>
                <a:cs typeface="Gill Sans" panose="020B0502020104020203" pitchFamily="34" charset="-79"/>
              </a:rPr>
              <a:t>rN</a:t>
            </a:r>
            <a:r>
              <a:rPr lang="en-US" dirty="0">
                <a:solidFill>
                  <a:srgbClr val="000000"/>
                </a:solidFill>
                <a:effectLst/>
                <a:latin typeface="Helvetica" pitchFamily="2" charset="0"/>
                <a:cs typeface="Gill Sans" panose="020B0502020104020203" pitchFamily="34" charset="-79"/>
              </a:rPr>
              <a:t>(t)</a:t>
            </a:r>
          </a:p>
          <a:p>
            <a:endParaRPr lang="en-US" sz="2500" dirty="0">
              <a:solidFill>
                <a:srgbClr val="000000"/>
              </a:solidFill>
              <a:effectLst/>
              <a:latin typeface="Helvetica" pitchFamily="2" charset="0"/>
              <a:cs typeface="Gill Sans" panose="020B0502020104020203" pitchFamily="34" charset="-79"/>
            </a:endParaRPr>
          </a:p>
          <a:p>
            <a:r>
              <a:rPr lang="en-US" i="1" dirty="0">
                <a:solidFill>
                  <a:srgbClr val="000000"/>
                </a:solidFill>
                <a:effectLst/>
                <a:latin typeface="Helvetica" pitchFamily="2" charset="0"/>
                <a:cs typeface="Gill Sans" panose="020B0502020104020203" pitchFamily="34" charset="-79"/>
              </a:rPr>
              <a:t>Separation of variables: </a:t>
            </a:r>
            <a:endParaRPr lang="en-US" dirty="0">
              <a:solidFill>
                <a:srgbClr val="000000"/>
              </a:solidFill>
              <a:effectLst/>
              <a:latin typeface="Helvetica" pitchFamily="2" charset="0"/>
              <a:cs typeface="Gill Sans" panose="020B0502020104020203" pitchFamily="34" charset="-79"/>
            </a:endParaRPr>
          </a:p>
          <a:p>
            <a:r>
              <a:rPr lang="en-US" dirty="0" err="1">
                <a:solidFill>
                  <a:srgbClr val="000000"/>
                </a:solidFill>
                <a:effectLst/>
                <a:latin typeface="Helvetica" pitchFamily="2" charset="0"/>
                <a:cs typeface="Gill Sans" panose="020B0502020104020203" pitchFamily="34" charset="-79"/>
              </a:rPr>
              <a:t>dN</a:t>
            </a:r>
            <a:r>
              <a:rPr lang="en-US" dirty="0">
                <a:solidFill>
                  <a:srgbClr val="000000"/>
                </a:solidFill>
                <a:effectLst/>
                <a:latin typeface="Helvetica" pitchFamily="2" charset="0"/>
                <a:cs typeface="Gill Sans" panose="020B0502020104020203" pitchFamily="34" charset="-79"/>
              </a:rPr>
              <a:t>(t)/N(t) = r dt </a:t>
            </a:r>
          </a:p>
          <a:p>
            <a:endParaRPr lang="en-US" sz="2500" dirty="0">
              <a:solidFill>
                <a:srgbClr val="000000"/>
              </a:solidFill>
              <a:effectLst/>
              <a:latin typeface="Helvetica" pitchFamily="2" charset="0"/>
              <a:cs typeface="Gill Sans" panose="020B0502020104020203" pitchFamily="34" charset="-79"/>
            </a:endParaRPr>
          </a:p>
          <a:p>
            <a:r>
              <a:rPr lang="en-US" i="1" dirty="0">
                <a:solidFill>
                  <a:srgbClr val="000000"/>
                </a:solidFill>
                <a:effectLst/>
                <a:latin typeface="Helvetica" pitchFamily="2" charset="0"/>
                <a:cs typeface="Gill Sans" panose="020B0502020104020203" pitchFamily="34" charset="-79"/>
              </a:rPr>
              <a:t>Integrate both sides:  </a:t>
            </a:r>
            <a:endParaRPr lang="en-US" dirty="0">
              <a:solidFill>
                <a:srgbClr val="000000"/>
              </a:solidFill>
              <a:effectLst/>
              <a:latin typeface="Helvetica" pitchFamily="2" charset="0"/>
              <a:cs typeface="Gill Sans" panose="020B0502020104020203" pitchFamily="34" charset="-79"/>
            </a:endParaRPr>
          </a:p>
          <a:p>
            <a:r>
              <a:rPr lang="en-US" dirty="0">
                <a:solidFill>
                  <a:srgbClr val="000000"/>
                </a:solidFill>
                <a:effectLst/>
                <a:latin typeface="Helvetica" pitchFamily="2" charset="0"/>
                <a:cs typeface="Gill Sans" panose="020B0502020104020203" pitchFamily="34" charset="-79"/>
              </a:rPr>
              <a:t>∫ </a:t>
            </a:r>
            <a:r>
              <a:rPr lang="en-US" dirty="0" err="1">
                <a:solidFill>
                  <a:srgbClr val="000000"/>
                </a:solidFill>
                <a:effectLst/>
                <a:latin typeface="Helvetica" pitchFamily="2" charset="0"/>
                <a:cs typeface="Gill Sans" panose="020B0502020104020203" pitchFamily="34" charset="-79"/>
              </a:rPr>
              <a:t>dN</a:t>
            </a:r>
            <a:r>
              <a:rPr lang="en-US" dirty="0">
                <a:solidFill>
                  <a:srgbClr val="000000"/>
                </a:solidFill>
                <a:effectLst/>
                <a:latin typeface="Helvetica" pitchFamily="2" charset="0"/>
                <a:cs typeface="Gill Sans" panose="020B0502020104020203" pitchFamily="34" charset="-79"/>
              </a:rPr>
              <a:t>(t)/N(t) = ∫ r dt</a:t>
            </a:r>
          </a:p>
          <a:p>
            <a:endParaRPr lang="en-US" sz="2500" dirty="0">
              <a:solidFill>
                <a:srgbClr val="000000"/>
              </a:solidFill>
              <a:effectLst/>
              <a:latin typeface="Helvetica" pitchFamily="2" charset="0"/>
              <a:cs typeface="Gill Sans" panose="020B0502020104020203" pitchFamily="34" charset="-79"/>
            </a:endParaRPr>
          </a:p>
          <a:p>
            <a:r>
              <a:rPr lang="en-US" i="1" dirty="0">
                <a:solidFill>
                  <a:srgbClr val="000000"/>
                </a:solidFill>
                <a:effectLst/>
                <a:latin typeface="Helvetica" pitchFamily="2" charset="0"/>
                <a:cs typeface="Gill Sans" panose="020B0502020104020203" pitchFamily="34" charset="-79"/>
              </a:rPr>
              <a:t>By definition: </a:t>
            </a:r>
            <a:endParaRPr lang="en-US" dirty="0">
              <a:solidFill>
                <a:srgbClr val="000000"/>
              </a:solidFill>
              <a:effectLst/>
              <a:latin typeface="Helvetica" pitchFamily="2" charset="0"/>
              <a:cs typeface="Gill Sans" panose="020B0502020104020203" pitchFamily="34" charset="-79"/>
            </a:endParaRPr>
          </a:p>
          <a:p>
            <a:r>
              <a:rPr lang="en-US" dirty="0">
                <a:solidFill>
                  <a:srgbClr val="000000"/>
                </a:solidFill>
                <a:effectLst/>
                <a:latin typeface="Helvetica" pitchFamily="2" charset="0"/>
                <a:cs typeface="Gill Sans" panose="020B0502020104020203" pitchFamily="34" charset="-79"/>
              </a:rPr>
              <a:t>log(N(t)) = rt + c</a:t>
            </a:r>
          </a:p>
          <a:p>
            <a:endParaRPr lang="en-US" sz="2500" dirty="0">
              <a:solidFill>
                <a:srgbClr val="000000"/>
              </a:solidFill>
              <a:effectLst/>
              <a:latin typeface="Helvetica" pitchFamily="2" charset="0"/>
              <a:cs typeface="Gill Sans" panose="020B0502020104020203" pitchFamily="34" charset="-79"/>
            </a:endParaRPr>
          </a:p>
          <a:p>
            <a:r>
              <a:rPr lang="en-US" i="1" dirty="0">
                <a:solidFill>
                  <a:srgbClr val="000000"/>
                </a:solidFill>
                <a:effectLst/>
                <a:latin typeface="Helvetica" pitchFamily="2" charset="0"/>
                <a:cs typeface="Gill Sans" panose="020B0502020104020203" pitchFamily="34" charset="-79"/>
              </a:rPr>
              <a:t>Take exponentials: </a:t>
            </a:r>
            <a:endParaRPr lang="en-US" dirty="0">
              <a:solidFill>
                <a:srgbClr val="000000"/>
              </a:solidFill>
              <a:effectLst/>
              <a:latin typeface="Helvetica" pitchFamily="2" charset="0"/>
              <a:cs typeface="Gill Sans" panose="020B0502020104020203" pitchFamily="34" charset="-79"/>
            </a:endParaRPr>
          </a:p>
          <a:p>
            <a:r>
              <a:rPr lang="en-US" dirty="0">
                <a:solidFill>
                  <a:srgbClr val="000000"/>
                </a:solidFill>
                <a:effectLst/>
                <a:latin typeface="Helvetica" pitchFamily="2" charset="0"/>
                <a:cs typeface="Gill Sans" panose="020B0502020104020203" pitchFamily="34" charset="-79"/>
              </a:rPr>
              <a:t>N(t) = </a:t>
            </a:r>
            <a:r>
              <a:rPr lang="en-US" dirty="0" err="1">
                <a:solidFill>
                  <a:srgbClr val="000000"/>
                </a:solidFill>
                <a:effectLst/>
                <a:latin typeface="Helvetica" pitchFamily="2" charset="0"/>
                <a:cs typeface="Gill Sans" panose="020B0502020104020203" pitchFamily="34" charset="-79"/>
              </a:rPr>
              <a:t>e</a:t>
            </a:r>
            <a:r>
              <a:rPr lang="en-US" baseline="30000" dirty="0" err="1">
                <a:solidFill>
                  <a:srgbClr val="000000"/>
                </a:solidFill>
                <a:effectLst/>
                <a:latin typeface="Helvetica" pitchFamily="2" charset="0"/>
                <a:cs typeface="Gill Sans" panose="020B0502020104020203" pitchFamily="34" charset="-79"/>
              </a:rPr>
              <a:t>rt</a:t>
            </a:r>
            <a:r>
              <a:rPr lang="en-US" baseline="30000" dirty="0">
                <a:solidFill>
                  <a:srgbClr val="000000"/>
                </a:solidFill>
                <a:effectLst/>
                <a:latin typeface="Helvetica" pitchFamily="2" charset="0"/>
                <a:cs typeface="Gill Sans" panose="020B0502020104020203" pitchFamily="34" charset="-79"/>
              </a:rPr>
              <a:t> + c </a:t>
            </a:r>
            <a:r>
              <a:rPr lang="en-US" dirty="0">
                <a:solidFill>
                  <a:srgbClr val="000000"/>
                </a:solidFill>
                <a:effectLst/>
                <a:latin typeface="Helvetica" pitchFamily="2" charset="0"/>
                <a:cs typeface="Gill Sans" panose="020B0502020104020203" pitchFamily="34" charset="-79"/>
              </a:rPr>
              <a:t>= Ce</a:t>
            </a:r>
            <a:r>
              <a:rPr lang="en-US" baseline="30000" dirty="0">
                <a:solidFill>
                  <a:srgbClr val="000000"/>
                </a:solidFill>
                <a:effectLst/>
                <a:latin typeface="Helvetica" pitchFamily="2" charset="0"/>
                <a:cs typeface="Gill Sans" panose="020B0502020104020203" pitchFamily="34" charset="-79"/>
              </a:rPr>
              <a:t>rt </a:t>
            </a:r>
            <a:endParaRPr lang="en-US" dirty="0">
              <a:solidFill>
                <a:srgbClr val="000000"/>
              </a:solidFill>
              <a:effectLst/>
              <a:latin typeface="Helvetica" pitchFamily="2" charset="0"/>
              <a:cs typeface="Gill Sans" panose="020B0502020104020203" pitchFamily="34" charset="-79"/>
            </a:endParaRPr>
          </a:p>
          <a:p>
            <a:r>
              <a:rPr lang="en-US" dirty="0">
                <a:solidFill>
                  <a:srgbClr val="000000"/>
                </a:solidFill>
                <a:effectLst/>
                <a:latin typeface="Helvetica" pitchFamily="2" charset="0"/>
                <a:cs typeface="Gill Sans" panose="020B0502020104020203" pitchFamily="34" charset="-79"/>
              </a:rPr>
              <a:t>N(t)</a:t>
            </a:r>
            <a:r>
              <a:rPr lang="en-US" baseline="30000" dirty="0">
                <a:solidFill>
                  <a:srgbClr val="000000"/>
                </a:solidFill>
                <a:effectLst/>
                <a:latin typeface="Helvetica" pitchFamily="2" charset="0"/>
                <a:cs typeface="Gill Sans" panose="020B0502020104020203" pitchFamily="34" charset="-79"/>
              </a:rPr>
              <a:t>  </a:t>
            </a:r>
            <a:r>
              <a:rPr lang="en-US" dirty="0">
                <a:solidFill>
                  <a:srgbClr val="000000"/>
                </a:solidFill>
                <a:effectLst/>
                <a:latin typeface="Helvetica" pitchFamily="2" charset="0"/>
                <a:cs typeface="Gill Sans" panose="020B0502020104020203" pitchFamily="34" charset="-79"/>
              </a:rPr>
              <a:t>= N(0)</a:t>
            </a:r>
            <a:r>
              <a:rPr lang="en-US" dirty="0" err="1">
                <a:solidFill>
                  <a:srgbClr val="000000"/>
                </a:solidFill>
                <a:effectLst/>
                <a:latin typeface="Helvetica" pitchFamily="2" charset="0"/>
                <a:cs typeface="Gill Sans" panose="020B0502020104020203" pitchFamily="34" charset="-79"/>
              </a:rPr>
              <a:t>e</a:t>
            </a:r>
            <a:r>
              <a:rPr lang="en-US" baseline="30000" dirty="0" err="1">
                <a:solidFill>
                  <a:srgbClr val="000000"/>
                </a:solidFill>
                <a:effectLst/>
                <a:latin typeface="Helvetica" pitchFamily="2" charset="0"/>
                <a:cs typeface="Gill Sans" panose="020B0502020104020203" pitchFamily="34" charset="-79"/>
              </a:rPr>
              <a:t>rt</a:t>
            </a:r>
            <a:endParaRPr lang="en-US" dirty="0">
              <a:solidFill>
                <a:srgbClr val="000000"/>
              </a:solidFill>
              <a:effectLst/>
              <a:latin typeface="Helvetica" pitchFamily="2" charset="0"/>
              <a:cs typeface="Gill Sans" panose="020B0502020104020203" pitchFamily="34" charset="-79"/>
            </a:endParaRPr>
          </a:p>
        </p:txBody>
      </p:sp>
      <p:sp>
        <p:nvSpPr>
          <p:cNvPr id="15" name="Title 1">
            <a:extLst>
              <a:ext uri="{FF2B5EF4-FFF2-40B4-BE49-F238E27FC236}">
                <a16:creationId xmlns:a16="http://schemas.microsoft.com/office/drawing/2014/main" id="{13ADA6CF-2876-627D-A0B8-D4B238AA74CE}"/>
              </a:ext>
            </a:extLst>
          </p:cNvPr>
          <p:cNvSpPr txBox="1">
            <a:spLocks/>
          </p:cNvSpPr>
          <p:nvPr/>
        </p:nvSpPr>
        <p:spPr>
          <a:xfrm>
            <a:off x="825138" y="20755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Geometric vs. exponential growth</a:t>
            </a:r>
          </a:p>
        </p:txBody>
      </p:sp>
      <p:sp>
        <p:nvSpPr>
          <p:cNvPr id="16" name="Rectangle 15">
            <a:extLst>
              <a:ext uri="{FF2B5EF4-FFF2-40B4-BE49-F238E27FC236}">
                <a16:creationId xmlns:a16="http://schemas.microsoft.com/office/drawing/2014/main" id="{C2724AED-D22B-9898-DE18-C2E5E9946A8F}"/>
              </a:ext>
            </a:extLst>
          </p:cNvPr>
          <p:cNvSpPr/>
          <p:nvPr/>
        </p:nvSpPr>
        <p:spPr>
          <a:xfrm>
            <a:off x="4336598" y="2529191"/>
            <a:ext cx="3095334" cy="43288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9044795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4F670D7-7669-E39D-71E1-B181CBDD8E4E}"/>
              </a:ext>
            </a:extLst>
          </p:cNvPr>
          <p:cNvSpPr/>
          <p:nvPr/>
        </p:nvSpPr>
        <p:spPr>
          <a:xfrm>
            <a:off x="1456689" y="3075057"/>
            <a:ext cx="2772181" cy="707886"/>
          </a:xfrm>
          <a:prstGeom prst="rect">
            <a:avLst/>
          </a:prstGeom>
        </p:spPr>
        <p:txBody>
          <a:bodyPr wrap="square">
            <a:spAutoFit/>
          </a:bodyPr>
          <a:lstStyle/>
          <a:p>
            <a:pPr algn="ctr"/>
            <a:r>
              <a:rPr lang="en-US" sz="4000" dirty="0">
                <a:solidFill>
                  <a:srgbClr val="FF0000"/>
                </a:solidFill>
                <a:latin typeface="Helvetica" pitchFamily="2" charset="0"/>
                <a:sym typeface="Symbol" pitchFamily="2" charset="2"/>
              </a:rPr>
              <a:t></a:t>
            </a:r>
            <a:r>
              <a:rPr lang="en-US" sz="3200" dirty="0">
                <a:solidFill>
                  <a:srgbClr val="000000"/>
                </a:solidFill>
                <a:effectLst/>
                <a:latin typeface="Helvetica Light" panose="020B0403020202020204" pitchFamily="34" charset="0"/>
              </a:rPr>
              <a:t>=N</a:t>
            </a:r>
            <a:r>
              <a:rPr lang="en-US" sz="3200" baseline="-25000" dirty="0">
                <a:solidFill>
                  <a:srgbClr val="000000"/>
                </a:solidFill>
                <a:effectLst/>
                <a:latin typeface="Helvetica Light" panose="020B0403020202020204" pitchFamily="34" charset="0"/>
              </a:rPr>
              <a:t>t+1</a:t>
            </a:r>
            <a:r>
              <a:rPr lang="en-US" sz="3200" dirty="0">
                <a:solidFill>
                  <a:srgbClr val="000000"/>
                </a:solidFill>
                <a:effectLst/>
                <a:latin typeface="Helvetica Light" panose="020B0403020202020204" pitchFamily="34" charset="0"/>
              </a:rPr>
              <a:t>/</a:t>
            </a:r>
            <a:r>
              <a:rPr lang="en-US" sz="3200" dirty="0" err="1">
                <a:solidFill>
                  <a:srgbClr val="000000"/>
                </a:solidFill>
                <a:effectLst/>
                <a:latin typeface="Helvetica Light" panose="020B0403020202020204" pitchFamily="34" charset="0"/>
              </a:rPr>
              <a:t>N</a:t>
            </a:r>
            <a:r>
              <a:rPr lang="en-US" sz="3200" baseline="-25000" dirty="0" err="1">
                <a:solidFill>
                  <a:srgbClr val="000000"/>
                </a:solidFill>
                <a:effectLst/>
                <a:latin typeface="Helvetica Light" panose="020B0403020202020204" pitchFamily="34" charset="0"/>
              </a:rPr>
              <a:t>t</a:t>
            </a:r>
            <a:endParaRPr lang="en-US" sz="3200" dirty="0">
              <a:solidFill>
                <a:srgbClr val="000000"/>
              </a:solidFill>
              <a:effectLst/>
              <a:latin typeface="Helvetica Light" panose="020B0403020202020204" pitchFamily="34" charset="0"/>
            </a:endParaRPr>
          </a:p>
        </p:txBody>
      </p:sp>
      <p:grpSp>
        <p:nvGrpSpPr>
          <p:cNvPr id="5" name="Group 4">
            <a:extLst>
              <a:ext uri="{FF2B5EF4-FFF2-40B4-BE49-F238E27FC236}">
                <a16:creationId xmlns:a16="http://schemas.microsoft.com/office/drawing/2014/main" id="{A2DCE062-A637-AA58-6AB2-AA3B674C55E7}"/>
              </a:ext>
            </a:extLst>
          </p:cNvPr>
          <p:cNvGrpSpPr/>
          <p:nvPr/>
        </p:nvGrpSpPr>
        <p:grpSpPr>
          <a:xfrm>
            <a:off x="8918018" y="293005"/>
            <a:ext cx="2986577" cy="1200329"/>
            <a:chOff x="1634042" y="2454642"/>
            <a:chExt cx="5894468" cy="2542201"/>
          </a:xfrm>
        </p:grpSpPr>
        <p:sp>
          <p:nvSpPr>
            <p:cNvPr id="6" name="Rectangle 5">
              <a:extLst>
                <a:ext uri="{FF2B5EF4-FFF2-40B4-BE49-F238E27FC236}">
                  <a16:creationId xmlns:a16="http://schemas.microsoft.com/office/drawing/2014/main" id="{B06584C8-CEC7-1842-A9FF-A3659F561B97}"/>
                </a:ext>
              </a:extLst>
            </p:cNvPr>
            <p:cNvSpPr/>
            <p:nvPr/>
          </p:nvSpPr>
          <p:spPr>
            <a:xfrm>
              <a:off x="3333403" y="2896988"/>
              <a:ext cx="2477193" cy="2099855"/>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latin typeface="Helvetica" pitchFamily="2" charset="0"/>
                </a:rPr>
                <a:t>Madagascar</a:t>
              </a:r>
            </a:p>
            <a:p>
              <a:pPr algn="ctr"/>
              <a:r>
                <a:rPr lang="en-US" sz="1500" dirty="0">
                  <a:latin typeface="Helvetica" pitchFamily="2" charset="0"/>
                </a:rPr>
                <a:t>(N)</a:t>
              </a:r>
            </a:p>
          </p:txBody>
        </p:sp>
        <p:cxnSp>
          <p:nvCxnSpPr>
            <p:cNvPr id="7" name="Curved Connector 6">
              <a:extLst>
                <a:ext uri="{FF2B5EF4-FFF2-40B4-BE49-F238E27FC236}">
                  <a16:creationId xmlns:a16="http://schemas.microsoft.com/office/drawing/2014/main" id="{7C605694-1C10-454A-ECD1-A515D37079C7}"/>
                </a:ext>
              </a:extLst>
            </p:cNvPr>
            <p:cNvCxnSpPr>
              <a:cxnSpLocks/>
            </p:cNvCxnSpPr>
            <p:nvPr/>
          </p:nvCxnSpPr>
          <p:spPr>
            <a:xfrm rot="16200000" flipH="1" flipV="1">
              <a:off x="3344608" y="2852529"/>
              <a:ext cx="1049928" cy="1238597"/>
            </a:xfrm>
            <a:prstGeom prst="curvedConnector4">
              <a:avLst>
                <a:gd name="adj1" fmla="val -42358"/>
                <a:gd name="adj2" fmla="val 13322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C59FE05E-EAAA-BDE3-2F32-3CDBE3B7AA58}"/>
                </a:ext>
              </a:extLst>
            </p:cNvPr>
            <p:cNvSpPr/>
            <p:nvPr/>
          </p:nvSpPr>
          <p:spPr>
            <a:xfrm>
              <a:off x="1634042" y="2454642"/>
              <a:ext cx="1510622" cy="548953"/>
            </a:xfrm>
            <a:prstGeom prst="rect">
              <a:avLst/>
            </a:prstGeom>
          </p:spPr>
          <p:txBody>
            <a:bodyPr wrap="none">
              <a:spAutoFit/>
            </a:bodyPr>
            <a:lstStyle/>
            <a:p>
              <a:pPr algn="ctr"/>
              <a:r>
                <a:rPr lang="en-US" sz="1600" b="1" dirty="0">
                  <a:effectLst/>
                  <a:latin typeface="Helvetica" pitchFamily="2" charset="0"/>
                </a:rPr>
                <a:t>births</a:t>
              </a:r>
              <a:endParaRPr lang="en-US" sz="1600" dirty="0">
                <a:effectLst/>
                <a:latin typeface="Helvetica" pitchFamily="2" charset="0"/>
              </a:endParaRPr>
            </a:p>
          </p:txBody>
        </p:sp>
        <p:cxnSp>
          <p:nvCxnSpPr>
            <p:cNvPr id="9" name="Curved Connector 8">
              <a:extLst>
                <a:ext uri="{FF2B5EF4-FFF2-40B4-BE49-F238E27FC236}">
                  <a16:creationId xmlns:a16="http://schemas.microsoft.com/office/drawing/2014/main" id="{40113115-1B33-0DFC-A23B-25DB2C4ACBDC}"/>
                </a:ext>
              </a:extLst>
            </p:cNvPr>
            <p:cNvCxnSpPr>
              <a:cxnSpLocks/>
              <a:stCxn id="6" idx="3"/>
            </p:cNvCxnSpPr>
            <p:nvPr/>
          </p:nvCxnSpPr>
          <p:spPr>
            <a:xfrm flipV="1">
              <a:off x="5810596" y="3946915"/>
              <a:ext cx="872837" cy="1"/>
            </a:xfrm>
            <a:prstGeom prst="curvedConnector3">
              <a:avLst>
                <a:gd name="adj1" fmla="val 50000"/>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204D4C11-54EE-DB1F-E320-3B63CBDD987D}"/>
                </a:ext>
              </a:extLst>
            </p:cNvPr>
            <p:cNvSpPr/>
            <p:nvPr/>
          </p:nvSpPr>
          <p:spPr>
            <a:xfrm>
              <a:off x="5838357" y="3251264"/>
              <a:ext cx="1690153" cy="548953"/>
            </a:xfrm>
            <a:prstGeom prst="rect">
              <a:avLst/>
            </a:prstGeom>
          </p:spPr>
          <p:txBody>
            <a:bodyPr wrap="none">
              <a:spAutoFit/>
            </a:bodyPr>
            <a:lstStyle/>
            <a:p>
              <a:pPr algn="ctr"/>
              <a:r>
                <a:rPr lang="en-US" sz="1600" b="1" dirty="0">
                  <a:effectLst/>
                  <a:latin typeface="Helvetica" pitchFamily="2" charset="0"/>
                </a:rPr>
                <a:t>deaths</a:t>
              </a:r>
              <a:endParaRPr lang="en-US" sz="1600" dirty="0">
                <a:effectLst/>
                <a:latin typeface="Helvetica" pitchFamily="2" charset="0"/>
              </a:endParaRPr>
            </a:p>
          </p:txBody>
        </p:sp>
      </p:grpSp>
      <p:pic>
        <p:nvPicPr>
          <p:cNvPr id="11" name="Picture 10">
            <a:extLst>
              <a:ext uri="{FF2B5EF4-FFF2-40B4-BE49-F238E27FC236}">
                <a16:creationId xmlns:a16="http://schemas.microsoft.com/office/drawing/2014/main" id="{9BABB3A7-352D-4BB5-5EB5-7B0E87F5A9DE}"/>
              </a:ext>
            </a:extLst>
          </p:cNvPr>
          <p:cNvPicPr>
            <a:picLocks noChangeAspect="1"/>
          </p:cNvPicPr>
          <p:nvPr/>
        </p:nvPicPr>
        <p:blipFill>
          <a:blip r:embed="rId2"/>
          <a:stretch>
            <a:fillRect/>
          </a:stretch>
        </p:blipFill>
        <p:spPr>
          <a:xfrm>
            <a:off x="141975" y="1786867"/>
            <a:ext cx="2049911" cy="3284266"/>
          </a:xfrm>
          <a:prstGeom prst="rect">
            <a:avLst/>
          </a:prstGeom>
        </p:spPr>
      </p:pic>
      <p:sp>
        <p:nvSpPr>
          <p:cNvPr id="12" name="Rectangle 11">
            <a:extLst>
              <a:ext uri="{FF2B5EF4-FFF2-40B4-BE49-F238E27FC236}">
                <a16:creationId xmlns:a16="http://schemas.microsoft.com/office/drawing/2014/main" id="{2415F543-10D8-EA8E-E999-EA2E605C8ACF}"/>
              </a:ext>
            </a:extLst>
          </p:cNvPr>
          <p:cNvSpPr/>
          <p:nvPr/>
        </p:nvSpPr>
        <p:spPr>
          <a:xfrm>
            <a:off x="292577" y="5343696"/>
            <a:ext cx="4572000" cy="1200329"/>
          </a:xfrm>
          <a:prstGeom prst="rect">
            <a:avLst/>
          </a:prstGeom>
        </p:spPr>
        <p:txBody>
          <a:bodyPr>
            <a:spAutoFit/>
          </a:bodyPr>
          <a:lstStyle/>
          <a:p>
            <a:r>
              <a:rPr lang="en-US" dirty="0">
                <a:solidFill>
                  <a:srgbClr val="000000"/>
                </a:solidFill>
                <a:effectLst/>
                <a:latin typeface="Gill Sans" panose="020B0502020104020203" pitchFamily="34" charset="-79"/>
                <a:cs typeface="Gill Sans" panose="020B0502020104020203" pitchFamily="34" charset="-79"/>
              </a:rPr>
              <a:t>N</a:t>
            </a:r>
            <a:r>
              <a:rPr lang="en-US" baseline="-25000" dirty="0">
                <a:solidFill>
                  <a:srgbClr val="000000"/>
                </a:solidFill>
                <a:effectLst/>
                <a:latin typeface="Gill Sans" panose="020B0502020104020203" pitchFamily="34" charset="-79"/>
                <a:cs typeface="Gill Sans" panose="020B0502020104020203" pitchFamily="34" charset="-79"/>
              </a:rPr>
              <a:t>1</a:t>
            </a:r>
            <a:r>
              <a:rPr lang="en-US" dirty="0">
                <a:solidFill>
                  <a:srgbClr val="000000"/>
                </a:solidFill>
                <a:effectLst/>
                <a:latin typeface="Gill Sans" panose="020B0502020104020203" pitchFamily="34" charset="-79"/>
                <a:cs typeface="Gill Sans" panose="020B0502020104020203" pitchFamily="34" charset="-79"/>
              </a:rPr>
              <a:t>= </a:t>
            </a:r>
            <a:r>
              <a:rPr lang="en-US" dirty="0">
                <a:solidFill>
                  <a:srgbClr val="000000"/>
                </a:solidFill>
                <a:effectLst/>
                <a:latin typeface="STIXGeneral" pitchFamily="2" charset="2"/>
                <a:cs typeface="Gill Sans" panose="020B0502020104020203" pitchFamily="34" charset="-79"/>
              </a:rPr>
              <a:t>𝜆</a:t>
            </a:r>
            <a:r>
              <a:rPr lang="en-US" dirty="0">
                <a:solidFill>
                  <a:srgbClr val="000000"/>
                </a:solidFill>
                <a:effectLst/>
                <a:latin typeface="Gill Sans" panose="020B0502020104020203" pitchFamily="34" charset="-79"/>
                <a:cs typeface="Gill Sans" panose="020B0502020104020203" pitchFamily="34" charset="-79"/>
              </a:rPr>
              <a:t>N</a:t>
            </a:r>
            <a:r>
              <a:rPr lang="en-US" baseline="-25000" dirty="0">
                <a:solidFill>
                  <a:srgbClr val="000000"/>
                </a:solidFill>
                <a:effectLst/>
                <a:latin typeface="Gill Sans" panose="020B0502020104020203" pitchFamily="34" charset="-79"/>
                <a:cs typeface="Gill Sans" panose="020B0502020104020203" pitchFamily="34" charset="-79"/>
              </a:rPr>
              <a:t>0</a:t>
            </a:r>
            <a:endParaRPr lang="en-US" dirty="0">
              <a:solidFill>
                <a:srgbClr val="000000"/>
              </a:solidFill>
              <a:effectLst/>
              <a:latin typeface="Gill Sans" panose="020B0502020104020203" pitchFamily="34" charset="-79"/>
              <a:cs typeface="Gill Sans" panose="020B0502020104020203" pitchFamily="34" charset="-79"/>
            </a:endParaRPr>
          </a:p>
          <a:p>
            <a:r>
              <a:rPr lang="en-US" dirty="0">
                <a:solidFill>
                  <a:srgbClr val="000000"/>
                </a:solidFill>
                <a:effectLst/>
                <a:latin typeface="Gill Sans" panose="020B0502020104020203" pitchFamily="34" charset="-79"/>
                <a:cs typeface="Gill Sans" panose="020B0502020104020203" pitchFamily="34" charset="-79"/>
              </a:rPr>
              <a:t>N</a:t>
            </a:r>
            <a:r>
              <a:rPr lang="en-US" baseline="-25000" dirty="0">
                <a:solidFill>
                  <a:srgbClr val="000000"/>
                </a:solidFill>
                <a:effectLst/>
                <a:latin typeface="Gill Sans" panose="020B0502020104020203" pitchFamily="34" charset="-79"/>
                <a:cs typeface="Gill Sans" panose="020B0502020104020203" pitchFamily="34" charset="-79"/>
              </a:rPr>
              <a:t>2</a:t>
            </a:r>
            <a:r>
              <a:rPr lang="en-US" dirty="0">
                <a:solidFill>
                  <a:srgbClr val="000000"/>
                </a:solidFill>
                <a:effectLst/>
                <a:latin typeface="Gill Sans" panose="020B0502020104020203" pitchFamily="34" charset="-79"/>
                <a:cs typeface="Gill Sans" panose="020B0502020104020203" pitchFamily="34" charset="-79"/>
              </a:rPr>
              <a:t>= </a:t>
            </a:r>
            <a:r>
              <a:rPr lang="en-US" dirty="0">
                <a:solidFill>
                  <a:srgbClr val="000000"/>
                </a:solidFill>
                <a:effectLst/>
                <a:latin typeface="STIXGeneral" pitchFamily="2" charset="2"/>
                <a:cs typeface="Gill Sans" panose="020B0502020104020203" pitchFamily="34" charset="-79"/>
              </a:rPr>
              <a:t>𝜆</a:t>
            </a:r>
            <a:r>
              <a:rPr lang="en-US" dirty="0">
                <a:solidFill>
                  <a:srgbClr val="000000"/>
                </a:solidFill>
                <a:effectLst/>
                <a:latin typeface="Gill Sans" panose="020B0502020104020203" pitchFamily="34" charset="-79"/>
                <a:cs typeface="Gill Sans" panose="020B0502020104020203" pitchFamily="34" charset="-79"/>
              </a:rPr>
              <a:t>[</a:t>
            </a:r>
            <a:r>
              <a:rPr lang="en-US" dirty="0">
                <a:solidFill>
                  <a:srgbClr val="000000"/>
                </a:solidFill>
                <a:effectLst/>
                <a:latin typeface="STIXGeneral" pitchFamily="2" charset="2"/>
                <a:cs typeface="Gill Sans" panose="020B0502020104020203" pitchFamily="34" charset="-79"/>
              </a:rPr>
              <a:t>𝜆</a:t>
            </a:r>
            <a:r>
              <a:rPr lang="en-US" dirty="0">
                <a:solidFill>
                  <a:srgbClr val="000000"/>
                </a:solidFill>
                <a:effectLst/>
                <a:latin typeface="Gill Sans" panose="020B0502020104020203" pitchFamily="34" charset="-79"/>
                <a:cs typeface="Gill Sans" panose="020B0502020104020203" pitchFamily="34" charset="-79"/>
              </a:rPr>
              <a:t>N</a:t>
            </a:r>
            <a:r>
              <a:rPr lang="en-US" baseline="-25000" dirty="0">
                <a:solidFill>
                  <a:srgbClr val="000000"/>
                </a:solidFill>
                <a:effectLst/>
                <a:latin typeface="Gill Sans" panose="020B0502020104020203" pitchFamily="34" charset="-79"/>
                <a:cs typeface="Gill Sans" panose="020B0502020104020203" pitchFamily="34" charset="-79"/>
              </a:rPr>
              <a:t>0</a:t>
            </a:r>
            <a:r>
              <a:rPr lang="en-US" dirty="0">
                <a:solidFill>
                  <a:srgbClr val="000000"/>
                </a:solidFill>
                <a:effectLst/>
                <a:latin typeface="Gill Sans" panose="020B0502020104020203" pitchFamily="34" charset="-79"/>
                <a:cs typeface="Gill Sans" panose="020B0502020104020203" pitchFamily="34" charset="-79"/>
              </a:rPr>
              <a:t>]=</a:t>
            </a:r>
            <a:r>
              <a:rPr lang="en-US" dirty="0">
                <a:solidFill>
                  <a:srgbClr val="000000"/>
                </a:solidFill>
                <a:effectLst/>
                <a:latin typeface="STIXGeneral" pitchFamily="2" charset="2"/>
                <a:cs typeface="Gill Sans" panose="020B0502020104020203" pitchFamily="34" charset="-79"/>
              </a:rPr>
              <a:t>𝜆</a:t>
            </a:r>
            <a:r>
              <a:rPr lang="en-US" baseline="30000" dirty="0">
                <a:solidFill>
                  <a:srgbClr val="000000"/>
                </a:solidFill>
                <a:effectLst/>
                <a:latin typeface="Gill Sans" panose="020B0502020104020203" pitchFamily="34" charset="-79"/>
                <a:cs typeface="Gill Sans" panose="020B0502020104020203" pitchFamily="34" charset="-79"/>
              </a:rPr>
              <a:t>2</a:t>
            </a:r>
            <a:r>
              <a:rPr lang="en-US" dirty="0">
                <a:solidFill>
                  <a:srgbClr val="000000"/>
                </a:solidFill>
                <a:effectLst/>
                <a:latin typeface="Gill Sans" panose="020B0502020104020203" pitchFamily="34" charset="-79"/>
                <a:cs typeface="Gill Sans" panose="020B0502020104020203" pitchFamily="34" charset="-79"/>
              </a:rPr>
              <a:t>N</a:t>
            </a:r>
            <a:r>
              <a:rPr lang="en-US" baseline="-25000" dirty="0">
                <a:solidFill>
                  <a:srgbClr val="000000"/>
                </a:solidFill>
                <a:effectLst/>
                <a:latin typeface="Gill Sans" panose="020B0502020104020203" pitchFamily="34" charset="-79"/>
                <a:cs typeface="Gill Sans" panose="020B0502020104020203" pitchFamily="34" charset="-79"/>
              </a:rPr>
              <a:t>0</a:t>
            </a:r>
            <a:endParaRPr lang="en-US" dirty="0">
              <a:solidFill>
                <a:srgbClr val="000000"/>
              </a:solidFill>
              <a:effectLst/>
              <a:latin typeface="Gill Sans" panose="020B0502020104020203" pitchFamily="34" charset="-79"/>
              <a:cs typeface="Gill Sans" panose="020B0502020104020203" pitchFamily="34" charset="-79"/>
            </a:endParaRPr>
          </a:p>
          <a:p>
            <a:r>
              <a:rPr lang="en-US" dirty="0">
                <a:solidFill>
                  <a:srgbClr val="000000"/>
                </a:solidFill>
                <a:effectLst/>
                <a:latin typeface="Gill Sans" panose="020B0502020104020203" pitchFamily="34" charset="-79"/>
                <a:cs typeface="Gill Sans" panose="020B0502020104020203" pitchFamily="34" charset="-79"/>
              </a:rPr>
              <a:t>N</a:t>
            </a:r>
            <a:r>
              <a:rPr lang="en-US" baseline="-25000" dirty="0">
                <a:solidFill>
                  <a:srgbClr val="000000"/>
                </a:solidFill>
                <a:effectLst/>
                <a:latin typeface="Gill Sans" panose="020B0502020104020203" pitchFamily="34" charset="-79"/>
                <a:cs typeface="Gill Sans" panose="020B0502020104020203" pitchFamily="34" charset="-79"/>
              </a:rPr>
              <a:t>3</a:t>
            </a:r>
            <a:r>
              <a:rPr lang="en-US" dirty="0">
                <a:solidFill>
                  <a:srgbClr val="000000"/>
                </a:solidFill>
                <a:effectLst/>
                <a:latin typeface="Gill Sans" panose="020B0502020104020203" pitchFamily="34" charset="-79"/>
                <a:cs typeface="Gill Sans" panose="020B0502020104020203" pitchFamily="34" charset="-79"/>
              </a:rPr>
              <a:t>= </a:t>
            </a:r>
            <a:r>
              <a:rPr lang="en-US" dirty="0">
                <a:solidFill>
                  <a:srgbClr val="000000"/>
                </a:solidFill>
                <a:effectLst/>
                <a:latin typeface="STIXGeneral" pitchFamily="2" charset="2"/>
                <a:cs typeface="Gill Sans" panose="020B0502020104020203" pitchFamily="34" charset="-79"/>
              </a:rPr>
              <a:t>𝜆</a:t>
            </a:r>
            <a:r>
              <a:rPr lang="en-US" baseline="30000" dirty="0">
                <a:solidFill>
                  <a:srgbClr val="000000"/>
                </a:solidFill>
                <a:effectLst/>
                <a:latin typeface="Gill Sans" panose="020B0502020104020203" pitchFamily="34" charset="-79"/>
                <a:cs typeface="Gill Sans" panose="020B0502020104020203" pitchFamily="34" charset="-79"/>
              </a:rPr>
              <a:t>3</a:t>
            </a:r>
            <a:r>
              <a:rPr lang="en-US" dirty="0">
                <a:solidFill>
                  <a:srgbClr val="000000"/>
                </a:solidFill>
                <a:effectLst/>
                <a:latin typeface="Gill Sans" panose="020B0502020104020203" pitchFamily="34" charset="-79"/>
                <a:cs typeface="Gill Sans" panose="020B0502020104020203" pitchFamily="34" charset="-79"/>
              </a:rPr>
              <a:t>N</a:t>
            </a:r>
            <a:r>
              <a:rPr lang="en-US" baseline="-25000" dirty="0">
                <a:solidFill>
                  <a:srgbClr val="000000"/>
                </a:solidFill>
                <a:effectLst/>
                <a:latin typeface="Gill Sans" panose="020B0502020104020203" pitchFamily="34" charset="-79"/>
                <a:cs typeface="Gill Sans" panose="020B0502020104020203" pitchFamily="34" charset="-79"/>
              </a:rPr>
              <a:t>0</a:t>
            </a:r>
            <a:endParaRPr lang="en-US" dirty="0">
              <a:solidFill>
                <a:srgbClr val="000000"/>
              </a:solidFill>
              <a:effectLst/>
              <a:latin typeface="Gill Sans" panose="020B0502020104020203" pitchFamily="34" charset="-79"/>
              <a:cs typeface="Gill Sans" panose="020B0502020104020203" pitchFamily="34" charset="-79"/>
            </a:endParaRPr>
          </a:p>
          <a:p>
            <a:r>
              <a:rPr lang="en-US" dirty="0" err="1">
                <a:solidFill>
                  <a:srgbClr val="FF0000"/>
                </a:solidFill>
                <a:effectLst/>
                <a:latin typeface="Gill Sans" panose="020B0502020104020203" pitchFamily="34" charset="-79"/>
                <a:cs typeface="Gill Sans" panose="020B0502020104020203" pitchFamily="34" charset="-79"/>
              </a:rPr>
              <a:t>N</a:t>
            </a:r>
            <a:r>
              <a:rPr lang="en-US" baseline="-25000" dirty="0" err="1">
                <a:solidFill>
                  <a:srgbClr val="FF0000"/>
                </a:solidFill>
                <a:effectLst/>
                <a:latin typeface="Gill Sans" panose="020B0502020104020203" pitchFamily="34" charset="-79"/>
                <a:cs typeface="Gill Sans" panose="020B0502020104020203" pitchFamily="34" charset="-79"/>
              </a:rPr>
              <a:t>t</a:t>
            </a:r>
            <a:r>
              <a:rPr lang="en-US" dirty="0">
                <a:solidFill>
                  <a:srgbClr val="FF0000"/>
                </a:solidFill>
                <a:effectLst/>
                <a:latin typeface="Gill Sans" panose="020B0502020104020203" pitchFamily="34" charset="-79"/>
                <a:cs typeface="Gill Sans" panose="020B0502020104020203" pitchFamily="34" charset="-79"/>
              </a:rPr>
              <a:t>= </a:t>
            </a:r>
            <a:r>
              <a:rPr lang="en-US" dirty="0">
                <a:solidFill>
                  <a:srgbClr val="FF0000"/>
                </a:solidFill>
                <a:effectLst/>
                <a:latin typeface="STIXGeneral" pitchFamily="2" charset="2"/>
                <a:cs typeface="Gill Sans" panose="020B0502020104020203" pitchFamily="34" charset="-79"/>
              </a:rPr>
              <a:t>𝜆</a:t>
            </a:r>
            <a:r>
              <a:rPr lang="en-US" baseline="30000" dirty="0">
                <a:solidFill>
                  <a:srgbClr val="FF0000"/>
                </a:solidFill>
                <a:effectLst/>
                <a:latin typeface="Gill Sans" panose="020B0502020104020203" pitchFamily="34" charset="-79"/>
                <a:cs typeface="Gill Sans" panose="020B0502020104020203" pitchFamily="34" charset="-79"/>
              </a:rPr>
              <a:t>t</a:t>
            </a:r>
            <a:r>
              <a:rPr lang="en-US" dirty="0">
                <a:solidFill>
                  <a:srgbClr val="FF0000"/>
                </a:solidFill>
                <a:effectLst/>
                <a:latin typeface="Gill Sans" panose="020B0502020104020203" pitchFamily="34" charset="-79"/>
                <a:cs typeface="Gill Sans" panose="020B0502020104020203" pitchFamily="34" charset="-79"/>
              </a:rPr>
              <a:t>N</a:t>
            </a:r>
            <a:r>
              <a:rPr lang="en-US" baseline="-25000" dirty="0">
                <a:solidFill>
                  <a:srgbClr val="FF0000"/>
                </a:solidFill>
                <a:effectLst/>
                <a:latin typeface="Gill Sans" panose="020B0502020104020203" pitchFamily="34" charset="-79"/>
                <a:cs typeface="Gill Sans" panose="020B0502020104020203" pitchFamily="34" charset="-79"/>
              </a:rPr>
              <a:t>0</a:t>
            </a:r>
            <a:endParaRPr lang="en-US" dirty="0">
              <a:solidFill>
                <a:srgbClr val="FF0000"/>
              </a:solidFill>
              <a:effectLst/>
              <a:latin typeface="Gill Sans" panose="020B0502020104020203" pitchFamily="34" charset="-79"/>
              <a:cs typeface="Gill Sans" panose="020B0502020104020203" pitchFamily="34" charset="-79"/>
            </a:endParaRPr>
          </a:p>
        </p:txBody>
      </p:sp>
      <p:sp>
        <p:nvSpPr>
          <p:cNvPr id="13" name="Rectangle 12">
            <a:extLst>
              <a:ext uri="{FF2B5EF4-FFF2-40B4-BE49-F238E27FC236}">
                <a16:creationId xmlns:a16="http://schemas.microsoft.com/office/drawing/2014/main" id="{BDB32E59-6FE2-8062-A797-66F9B9ECD4B6}"/>
              </a:ext>
            </a:extLst>
          </p:cNvPr>
          <p:cNvSpPr/>
          <p:nvPr/>
        </p:nvSpPr>
        <p:spPr>
          <a:xfrm>
            <a:off x="401336" y="1393476"/>
            <a:ext cx="1633781" cy="369332"/>
          </a:xfrm>
          <a:prstGeom prst="rect">
            <a:avLst/>
          </a:prstGeom>
        </p:spPr>
        <p:txBody>
          <a:bodyPr wrap="none">
            <a:spAutoFit/>
          </a:bodyPr>
          <a:lstStyle/>
          <a:p>
            <a:r>
              <a:rPr lang="en-US" b="1" dirty="0">
                <a:effectLst/>
                <a:latin typeface="Helvetica" pitchFamily="2" charset="0"/>
              </a:rPr>
              <a:t>Discrete time</a:t>
            </a:r>
          </a:p>
        </p:txBody>
      </p:sp>
      <p:sp>
        <p:nvSpPr>
          <p:cNvPr id="20" name="Rectangle 19">
            <a:extLst>
              <a:ext uri="{FF2B5EF4-FFF2-40B4-BE49-F238E27FC236}">
                <a16:creationId xmlns:a16="http://schemas.microsoft.com/office/drawing/2014/main" id="{C6E7EF70-772A-9B49-1C17-E61F7B95295B}"/>
              </a:ext>
            </a:extLst>
          </p:cNvPr>
          <p:cNvSpPr/>
          <p:nvPr/>
        </p:nvSpPr>
        <p:spPr>
          <a:xfrm>
            <a:off x="4336598" y="1461390"/>
            <a:ext cx="2005677" cy="369332"/>
          </a:xfrm>
          <a:prstGeom prst="rect">
            <a:avLst/>
          </a:prstGeom>
        </p:spPr>
        <p:txBody>
          <a:bodyPr wrap="none">
            <a:spAutoFit/>
          </a:bodyPr>
          <a:lstStyle/>
          <a:p>
            <a:r>
              <a:rPr lang="en-US" b="1" dirty="0">
                <a:effectLst/>
                <a:latin typeface="Helvetica" pitchFamily="2" charset="0"/>
              </a:rPr>
              <a:t>Continuous time</a:t>
            </a:r>
          </a:p>
        </p:txBody>
      </p:sp>
      <p:sp>
        <p:nvSpPr>
          <p:cNvPr id="25" name="Rectangle 24">
            <a:extLst>
              <a:ext uri="{FF2B5EF4-FFF2-40B4-BE49-F238E27FC236}">
                <a16:creationId xmlns:a16="http://schemas.microsoft.com/office/drawing/2014/main" id="{961E38A1-3935-ACEF-24D2-64C1F2D93ADD}"/>
              </a:ext>
            </a:extLst>
          </p:cNvPr>
          <p:cNvSpPr/>
          <p:nvPr/>
        </p:nvSpPr>
        <p:spPr>
          <a:xfrm>
            <a:off x="4336598" y="1461390"/>
            <a:ext cx="2005677" cy="369332"/>
          </a:xfrm>
          <a:prstGeom prst="rect">
            <a:avLst/>
          </a:prstGeom>
        </p:spPr>
        <p:txBody>
          <a:bodyPr wrap="none">
            <a:spAutoFit/>
          </a:bodyPr>
          <a:lstStyle/>
          <a:p>
            <a:r>
              <a:rPr lang="en-US" b="1" dirty="0">
                <a:effectLst/>
                <a:latin typeface="Helvetica" pitchFamily="2" charset="0"/>
              </a:rPr>
              <a:t>Continuous time</a:t>
            </a:r>
          </a:p>
        </p:txBody>
      </p:sp>
      <p:sp>
        <p:nvSpPr>
          <p:cNvPr id="26" name="Rectangle 25">
            <a:extLst>
              <a:ext uri="{FF2B5EF4-FFF2-40B4-BE49-F238E27FC236}">
                <a16:creationId xmlns:a16="http://schemas.microsoft.com/office/drawing/2014/main" id="{B61955C4-66D0-8455-2669-720C25C838A6}"/>
              </a:ext>
            </a:extLst>
          </p:cNvPr>
          <p:cNvSpPr/>
          <p:nvPr/>
        </p:nvSpPr>
        <p:spPr>
          <a:xfrm>
            <a:off x="4336598" y="1820434"/>
            <a:ext cx="2651760" cy="4401205"/>
          </a:xfrm>
          <a:prstGeom prst="rect">
            <a:avLst/>
          </a:prstGeom>
        </p:spPr>
        <p:txBody>
          <a:bodyPr wrap="square">
            <a:spAutoFit/>
          </a:bodyPr>
          <a:lstStyle/>
          <a:p>
            <a:r>
              <a:rPr lang="en-US" dirty="0" err="1">
                <a:solidFill>
                  <a:srgbClr val="000000"/>
                </a:solidFill>
                <a:effectLst/>
                <a:latin typeface="Helvetica" pitchFamily="2" charset="0"/>
                <a:cs typeface="Gill Sans" panose="020B0502020104020203" pitchFamily="34" charset="-79"/>
              </a:rPr>
              <a:t>dN</a:t>
            </a:r>
            <a:r>
              <a:rPr lang="en-US" dirty="0">
                <a:solidFill>
                  <a:srgbClr val="000000"/>
                </a:solidFill>
                <a:effectLst/>
                <a:latin typeface="Helvetica" pitchFamily="2" charset="0"/>
                <a:cs typeface="Gill Sans" panose="020B0502020104020203" pitchFamily="34" charset="-79"/>
              </a:rPr>
              <a:t>(t)/dt = </a:t>
            </a:r>
            <a:r>
              <a:rPr lang="en-US" dirty="0" err="1">
                <a:solidFill>
                  <a:srgbClr val="000000"/>
                </a:solidFill>
                <a:effectLst/>
                <a:latin typeface="Helvetica" pitchFamily="2" charset="0"/>
                <a:cs typeface="Gill Sans" panose="020B0502020104020203" pitchFamily="34" charset="-79"/>
              </a:rPr>
              <a:t>rN</a:t>
            </a:r>
            <a:r>
              <a:rPr lang="en-US" dirty="0">
                <a:solidFill>
                  <a:srgbClr val="000000"/>
                </a:solidFill>
                <a:effectLst/>
                <a:latin typeface="Helvetica" pitchFamily="2" charset="0"/>
                <a:cs typeface="Gill Sans" panose="020B0502020104020203" pitchFamily="34" charset="-79"/>
              </a:rPr>
              <a:t>(t)</a:t>
            </a:r>
          </a:p>
          <a:p>
            <a:endParaRPr lang="en-US" sz="2500" dirty="0">
              <a:solidFill>
                <a:srgbClr val="000000"/>
              </a:solidFill>
              <a:effectLst/>
              <a:latin typeface="Helvetica" pitchFamily="2" charset="0"/>
              <a:cs typeface="Gill Sans" panose="020B0502020104020203" pitchFamily="34" charset="-79"/>
            </a:endParaRPr>
          </a:p>
          <a:p>
            <a:r>
              <a:rPr lang="en-US" i="1" dirty="0">
                <a:solidFill>
                  <a:srgbClr val="000000"/>
                </a:solidFill>
                <a:effectLst/>
                <a:latin typeface="Helvetica" pitchFamily="2" charset="0"/>
                <a:cs typeface="Gill Sans" panose="020B0502020104020203" pitchFamily="34" charset="-79"/>
              </a:rPr>
              <a:t>Separation of variables: </a:t>
            </a:r>
            <a:endParaRPr lang="en-US" dirty="0">
              <a:solidFill>
                <a:srgbClr val="000000"/>
              </a:solidFill>
              <a:effectLst/>
              <a:latin typeface="Helvetica" pitchFamily="2" charset="0"/>
              <a:cs typeface="Gill Sans" panose="020B0502020104020203" pitchFamily="34" charset="-79"/>
            </a:endParaRPr>
          </a:p>
          <a:p>
            <a:r>
              <a:rPr lang="en-US" dirty="0" err="1">
                <a:solidFill>
                  <a:srgbClr val="000000"/>
                </a:solidFill>
                <a:effectLst/>
                <a:latin typeface="Helvetica" pitchFamily="2" charset="0"/>
                <a:cs typeface="Gill Sans" panose="020B0502020104020203" pitchFamily="34" charset="-79"/>
              </a:rPr>
              <a:t>dN</a:t>
            </a:r>
            <a:r>
              <a:rPr lang="en-US" dirty="0">
                <a:solidFill>
                  <a:srgbClr val="000000"/>
                </a:solidFill>
                <a:effectLst/>
                <a:latin typeface="Helvetica" pitchFamily="2" charset="0"/>
                <a:cs typeface="Gill Sans" panose="020B0502020104020203" pitchFamily="34" charset="-79"/>
              </a:rPr>
              <a:t>(t)/N(t) = r dt </a:t>
            </a:r>
          </a:p>
          <a:p>
            <a:endParaRPr lang="en-US" sz="2500" dirty="0">
              <a:solidFill>
                <a:srgbClr val="000000"/>
              </a:solidFill>
              <a:effectLst/>
              <a:latin typeface="Helvetica" pitchFamily="2" charset="0"/>
              <a:cs typeface="Gill Sans" panose="020B0502020104020203" pitchFamily="34" charset="-79"/>
            </a:endParaRPr>
          </a:p>
          <a:p>
            <a:r>
              <a:rPr lang="en-US" i="1" dirty="0">
                <a:solidFill>
                  <a:srgbClr val="000000"/>
                </a:solidFill>
                <a:effectLst/>
                <a:latin typeface="Helvetica" pitchFamily="2" charset="0"/>
                <a:cs typeface="Gill Sans" panose="020B0502020104020203" pitchFamily="34" charset="-79"/>
              </a:rPr>
              <a:t>Integrate both sides:  </a:t>
            </a:r>
            <a:endParaRPr lang="en-US" dirty="0">
              <a:solidFill>
                <a:srgbClr val="000000"/>
              </a:solidFill>
              <a:effectLst/>
              <a:latin typeface="Helvetica" pitchFamily="2" charset="0"/>
              <a:cs typeface="Gill Sans" panose="020B0502020104020203" pitchFamily="34" charset="-79"/>
            </a:endParaRPr>
          </a:p>
          <a:p>
            <a:r>
              <a:rPr lang="en-US" dirty="0">
                <a:solidFill>
                  <a:srgbClr val="000000"/>
                </a:solidFill>
                <a:effectLst/>
                <a:latin typeface="Helvetica" pitchFamily="2" charset="0"/>
                <a:cs typeface="Gill Sans" panose="020B0502020104020203" pitchFamily="34" charset="-79"/>
              </a:rPr>
              <a:t>∫ </a:t>
            </a:r>
            <a:r>
              <a:rPr lang="en-US" dirty="0" err="1">
                <a:solidFill>
                  <a:srgbClr val="000000"/>
                </a:solidFill>
                <a:effectLst/>
                <a:latin typeface="Helvetica" pitchFamily="2" charset="0"/>
                <a:cs typeface="Gill Sans" panose="020B0502020104020203" pitchFamily="34" charset="-79"/>
              </a:rPr>
              <a:t>dN</a:t>
            </a:r>
            <a:r>
              <a:rPr lang="en-US" dirty="0">
                <a:solidFill>
                  <a:srgbClr val="000000"/>
                </a:solidFill>
                <a:effectLst/>
                <a:latin typeface="Helvetica" pitchFamily="2" charset="0"/>
                <a:cs typeface="Gill Sans" panose="020B0502020104020203" pitchFamily="34" charset="-79"/>
              </a:rPr>
              <a:t>(t)/N(t) = ∫ r dt</a:t>
            </a:r>
          </a:p>
          <a:p>
            <a:endParaRPr lang="en-US" sz="2500" dirty="0">
              <a:solidFill>
                <a:srgbClr val="000000"/>
              </a:solidFill>
              <a:effectLst/>
              <a:latin typeface="Helvetica" pitchFamily="2" charset="0"/>
              <a:cs typeface="Gill Sans" panose="020B0502020104020203" pitchFamily="34" charset="-79"/>
            </a:endParaRPr>
          </a:p>
          <a:p>
            <a:r>
              <a:rPr lang="en-US" i="1" dirty="0">
                <a:solidFill>
                  <a:srgbClr val="000000"/>
                </a:solidFill>
                <a:effectLst/>
                <a:latin typeface="Helvetica" pitchFamily="2" charset="0"/>
                <a:cs typeface="Gill Sans" panose="020B0502020104020203" pitchFamily="34" charset="-79"/>
              </a:rPr>
              <a:t>By definition: </a:t>
            </a:r>
            <a:endParaRPr lang="en-US" dirty="0">
              <a:solidFill>
                <a:srgbClr val="000000"/>
              </a:solidFill>
              <a:effectLst/>
              <a:latin typeface="Helvetica" pitchFamily="2" charset="0"/>
              <a:cs typeface="Gill Sans" panose="020B0502020104020203" pitchFamily="34" charset="-79"/>
            </a:endParaRPr>
          </a:p>
          <a:p>
            <a:r>
              <a:rPr lang="en-US" dirty="0">
                <a:solidFill>
                  <a:srgbClr val="000000"/>
                </a:solidFill>
                <a:effectLst/>
                <a:latin typeface="Helvetica" pitchFamily="2" charset="0"/>
                <a:cs typeface="Gill Sans" panose="020B0502020104020203" pitchFamily="34" charset="-79"/>
              </a:rPr>
              <a:t>log(N(t)) = rt + c</a:t>
            </a:r>
          </a:p>
          <a:p>
            <a:endParaRPr lang="en-US" sz="2500" dirty="0">
              <a:solidFill>
                <a:srgbClr val="000000"/>
              </a:solidFill>
              <a:effectLst/>
              <a:latin typeface="Helvetica" pitchFamily="2" charset="0"/>
              <a:cs typeface="Gill Sans" panose="020B0502020104020203" pitchFamily="34" charset="-79"/>
            </a:endParaRPr>
          </a:p>
          <a:p>
            <a:r>
              <a:rPr lang="en-US" i="1" dirty="0">
                <a:solidFill>
                  <a:srgbClr val="000000"/>
                </a:solidFill>
                <a:effectLst/>
                <a:latin typeface="Helvetica" pitchFamily="2" charset="0"/>
                <a:cs typeface="Gill Sans" panose="020B0502020104020203" pitchFamily="34" charset="-79"/>
              </a:rPr>
              <a:t>Take exponentials: </a:t>
            </a:r>
            <a:endParaRPr lang="en-US" dirty="0">
              <a:solidFill>
                <a:srgbClr val="000000"/>
              </a:solidFill>
              <a:effectLst/>
              <a:latin typeface="Helvetica" pitchFamily="2" charset="0"/>
              <a:cs typeface="Gill Sans" panose="020B0502020104020203" pitchFamily="34" charset="-79"/>
            </a:endParaRPr>
          </a:p>
          <a:p>
            <a:r>
              <a:rPr lang="en-US" dirty="0">
                <a:solidFill>
                  <a:srgbClr val="000000"/>
                </a:solidFill>
                <a:effectLst/>
                <a:latin typeface="Helvetica" pitchFamily="2" charset="0"/>
                <a:cs typeface="Gill Sans" panose="020B0502020104020203" pitchFamily="34" charset="-79"/>
              </a:rPr>
              <a:t>N(t) = </a:t>
            </a:r>
            <a:r>
              <a:rPr lang="en-US" dirty="0" err="1">
                <a:solidFill>
                  <a:srgbClr val="000000"/>
                </a:solidFill>
                <a:effectLst/>
                <a:latin typeface="Helvetica" pitchFamily="2" charset="0"/>
                <a:cs typeface="Gill Sans" panose="020B0502020104020203" pitchFamily="34" charset="-79"/>
              </a:rPr>
              <a:t>e</a:t>
            </a:r>
            <a:r>
              <a:rPr lang="en-US" baseline="30000" dirty="0" err="1">
                <a:solidFill>
                  <a:srgbClr val="000000"/>
                </a:solidFill>
                <a:effectLst/>
                <a:latin typeface="Helvetica" pitchFamily="2" charset="0"/>
                <a:cs typeface="Gill Sans" panose="020B0502020104020203" pitchFamily="34" charset="-79"/>
              </a:rPr>
              <a:t>rt</a:t>
            </a:r>
            <a:r>
              <a:rPr lang="en-US" baseline="30000" dirty="0">
                <a:solidFill>
                  <a:srgbClr val="000000"/>
                </a:solidFill>
                <a:effectLst/>
                <a:latin typeface="Helvetica" pitchFamily="2" charset="0"/>
                <a:cs typeface="Gill Sans" panose="020B0502020104020203" pitchFamily="34" charset="-79"/>
              </a:rPr>
              <a:t> + c </a:t>
            </a:r>
            <a:r>
              <a:rPr lang="en-US" dirty="0">
                <a:solidFill>
                  <a:srgbClr val="000000"/>
                </a:solidFill>
                <a:effectLst/>
                <a:latin typeface="Helvetica" pitchFamily="2" charset="0"/>
                <a:cs typeface="Gill Sans" panose="020B0502020104020203" pitchFamily="34" charset="-79"/>
              </a:rPr>
              <a:t>= Ce</a:t>
            </a:r>
            <a:r>
              <a:rPr lang="en-US" baseline="30000" dirty="0">
                <a:solidFill>
                  <a:srgbClr val="000000"/>
                </a:solidFill>
                <a:effectLst/>
                <a:latin typeface="Helvetica" pitchFamily="2" charset="0"/>
                <a:cs typeface="Gill Sans" panose="020B0502020104020203" pitchFamily="34" charset="-79"/>
              </a:rPr>
              <a:t>rt </a:t>
            </a:r>
            <a:endParaRPr lang="en-US" dirty="0">
              <a:solidFill>
                <a:srgbClr val="000000"/>
              </a:solidFill>
              <a:effectLst/>
              <a:latin typeface="Helvetica" pitchFamily="2" charset="0"/>
              <a:cs typeface="Gill Sans" panose="020B0502020104020203" pitchFamily="34" charset="-79"/>
            </a:endParaRPr>
          </a:p>
          <a:p>
            <a:r>
              <a:rPr lang="en-US" dirty="0">
                <a:solidFill>
                  <a:srgbClr val="000000"/>
                </a:solidFill>
                <a:effectLst/>
                <a:latin typeface="Helvetica" pitchFamily="2" charset="0"/>
                <a:cs typeface="Gill Sans" panose="020B0502020104020203" pitchFamily="34" charset="-79"/>
              </a:rPr>
              <a:t>N(t)</a:t>
            </a:r>
            <a:r>
              <a:rPr lang="en-US" baseline="30000" dirty="0">
                <a:solidFill>
                  <a:srgbClr val="000000"/>
                </a:solidFill>
                <a:effectLst/>
                <a:latin typeface="Helvetica" pitchFamily="2" charset="0"/>
                <a:cs typeface="Gill Sans" panose="020B0502020104020203" pitchFamily="34" charset="-79"/>
              </a:rPr>
              <a:t>  </a:t>
            </a:r>
            <a:r>
              <a:rPr lang="en-US" dirty="0">
                <a:solidFill>
                  <a:srgbClr val="000000"/>
                </a:solidFill>
                <a:effectLst/>
                <a:latin typeface="Helvetica" pitchFamily="2" charset="0"/>
                <a:cs typeface="Gill Sans" panose="020B0502020104020203" pitchFamily="34" charset="-79"/>
              </a:rPr>
              <a:t>= N(0)</a:t>
            </a:r>
            <a:r>
              <a:rPr lang="en-US" dirty="0" err="1">
                <a:solidFill>
                  <a:srgbClr val="000000"/>
                </a:solidFill>
                <a:effectLst/>
                <a:latin typeface="Helvetica" pitchFamily="2" charset="0"/>
                <a:cs typeface="Gill Sans" panose="020B0502020104020203" pitchFamily="34" charset="-79"/>
              </a:rPr>
              <a:t>e</a:t>
            </a:r>
            <a:r>
              <a:rPr lang="en-US" baseline="30000" dirty="0" err="1">
                <a:solidFill>
                  <a:srgbClr val="000000"/>
                </a:solidFill>
                <a:effectLst/>
                <a:latin typeface="Helvetica" pitchFamily="2" charset="0"/>
                <a:cs typeface="Gill Sans" panose="020B0502020104020203" pitchFamily="34" charset="-79"/>
              </a:rPr>
              <a:t>rt</a:t>
            </a:r>
            <a:endParaRPr lang="en-US" dirty="0">
              <a:solidFill>
                <a:srgbClr val="000000"/>
              </a:solidFill>
              <a:effectLst/>
              <a:latin typeface="Helvetica" pitchFamily="2" charset="0"/>
              <a:cs typeface="Gill Sans" panose="020B0502020104020203" pitchFamily="34" charset="-79"/>
            </a:endParaRPr>
          </a:p>
        </p:txBody>
      </p:sp>
      <p:sp>
        <p:nvSpPr>
          <p:cNvPr id="15" name="Title 1">
            <a:extLst>
              <a:ext uri="{FF2B5EF4-FFF2-40B4-BE49-F238E27FC236}">
                <a16:creationId xmlns:a16="http://schemas.microsoft.com/office/drawing/2014/main" id="{13ADA6CF-2876-627D-A0B8-D4B238AA74CE}"/>
              </a:ext>
            </a:extLst>
          </p:cNvPr>
          <p:cNvSpPr txBox="1">
            <a:spLocks/>
          </p:cNvSpPr>
          <p:nvPr/>
        </p:nvSpPr>
        <p:spPr>
          <a:xfrm>
            <a:off x="825138" y="20755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Geometric vs. exponential growth</a:t>
            </a:r>
          </a:p>
        </p:txBody>
      </p:sp>
      <p:sp>
        <p:nvSpPr>
          <p:cNvPr id="2" name="Rectangle 1">
            <a:extLst>
              <a:ext uri="{FF2B5EF4-FFF2-40B4-BE49-F238E27FC236}">
                <a16:creationId xmlns:a16="http://schemas.microsoft.com/office/drawing/2014/main" id="{940EAEF4-BB69-07AE-0095-2FE4C529D903}"/>
              </a:ext>
            </a:extLst>
          </p:cNvPr>
          <p:cNvSpPr/>
          <p:nvPr/>
        </p:nvSpPr>
        <p:spPr>
          <a:xfrm>
            <a:off x="4336598" y="3429000"/>
            <a:ext cx="3095334" cy="3429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0324546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4F670D7-7669-E39D-71E1-B181CBDD8E4E}"/>
              </a:ext>
            </a:extLst>
          </p:cNvPr>
          <p:cNvSpPr/>
          <p:nvPr/>
        </p:nvSpPr>
        <p:spPr>
          <a:xfrm>
            <a:off x="1456689" y="3075057"/>
            <a:ext cx="2772181" cy="707886"/>
          </a:xfrm>
          <a:prstGeom prst="rect">
            <a:avLst/>
          </a:prstGeom>
        </p:spPr>
        <p:txBody>
          <a:bodyPr wrap="square">
            <a:spAutoFit/>
          </a:bodyPr>
          <a:lstStyle/>
          <a:p>
            <a:pPr algn="ctr"/>
            <a:r>
              <a:rPr lang="en-US" sz="4000" dirty="0">
                <a:solidFill>
                  <a:srgbClr val="FF0000"/>
                </a:solidFill>
                <a:latin typeface="Helvetica" pitchFamily="2" charset="0"/>
                <a:sym typeface="Symbol" pitchFamily="2" charset="2"/>
              </a:rPr>
              <a:t></a:t>
            </a:r>
            <a:r>
              <a:rPr lang="en-US" sz="3200" dirty="0">
                <a:solidFill>
                  <a:srgbClr val="000000"/>
                </a:solidFill>
                <a:effectLst/>
                <a:latin typeface="Helvetica Light" panose="020B0403020202020204" pitchFamily="34" charset="0"/>
              </a:rPr>
              <a:t>=N</a:t>
            </a:r>
            <a:r>
              <a:rPr lang="en-US" sz="3200" baseline="-25000" dirty="0">
                <a:solidFill>
                  <a:srgbClr val="000000"/>
                </a:solidFill>
                <a:effectLst/>
                <a:latin typeface="Helvetica Light" panose="020B0403020202020204" pitchFamily="34" charset="0"/>
              </a:rPr>
              <a:t>t+1</a:t>
            </a:r>
            <a:r>
              <a:rPr lang="en-US" sz="3200" dirty="0">
                <a:solidFill>
                  <a:srgbClr val="000000"/>
                </a:solidFill>
                <a:effectLst/>
                <a:latin typeface="Helvetica Light" panose="020B0403020202020204" pitchFamily="34" charset="0"/>
              </a:rPr>
              <a:t>/</a:t>
            </a:r>
            <a:r>
              <a:rPr lang="en-US" sz="3200" dirty="0" err="1">
                <a:solidFill>
                  <a:srgbClr val="000000"/>
                </a:solidFill>
                <a:effectLst/>
                <a:latin typeface="Helvetica Light" panose="020B0403020202020204" pitchFamily="34" charset="0"/>
              </a:rPr>
              <a:t>N</a:t>
            </a:r>
            <a:r>
              <a:rPr lang="en-US" sz="3200" baseline="-25000" dirty="0" err="1">
                <a:solidFill>
                  <a:srgbClr val="000000"/>
                </a:solidFill>
                <a:effectLst/>
                <a:latin typeface="Helvetica Light" panose="020B0403020202020204" pitchFamily="34" charset="0"/>
              </a:rPr>
              <a:t>t</a:t>
            </a:r>
            <a:endParaRPr lang="en-US" sz="3200" dirty="0">
              <a:solidFill>
                <a:srgbClr val="000000"/>
              </a:solidFill>
              <a:effectLst/>
              <a:latin typeface="Helvetica Light" panose="020B0403020202020204" pitchFamily="34" charset="0"/>
            </a:endParaRPr>
          </a:p>
        </p:txBody>
      </p:sp>
      <p:grpSp>
        <p:nvGrpSpPr>
          <p:cNvPr id="5" name="Group 4">
            <a:extLst>
              <a:ext uri="{FF2B5EF4-FFF2-40B4-BE49-F238E27FC236}">
                <a16:creationId xmlns:a16="http://schemas.microsoft.com/office/drawing/2014/main" id="{A2DCE062-A637-AA58-6AB2-AA3B674C55E7}"/>
              </a:ext>
            </a:extLst>
          </p:cNvPr>
          <p:cNvGrpSpPr/>
          <p:nvPr/>
        </p:nvGrpSpPr>
        <p:grpSpPr>
          <a:xfrm>
            <a:off x="8918018" y="293005"/>
            <a:ext cx="2986577" cy="1200329"/>
            <a:chOff x="1634042" y="2454642"/>
            <a:chExt cx="5894468" cy="2542201"/>
          </a:xfrm>
        </p:grpSpPr>
        <p:sp>
          <p:nvSpPr>
            <p:cNvPr id="6" name="Rectangle 5">
              <a:extLst>
                <a:ext uri="{FF2B5EF4-FFF2-40B4-BE49-F238E27FC236}">
                  <a16:creationId xmlns:a16="http://schemas.microsoft.com/office/drawing/2014/main" id="{B06584C8-CEC7-1842-A9FF-A3659F561B97}"/>
                </a:ext>
              </a:extLst>
            </p:cNvPr>
            <p:cNvSpPr/>
            <p:nvPr/>
          </p:nvSpPr>
          <p:spPr>
            <a:xfrm>
              <a:off x="3333403" y="2896988"/>
              <a:ext cx="2477193" cy="2099855"/>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latin typeface="Helvetica" pitchFamily="2" charset="0"/>
                </a:rPr>
                <a:t>Madagascar</a:t>
              </a:r>
            </a:p>
            <a:p>
              <a:pPr algn="ctr"/>
              <a:r>
                <a:rPr lang="en-US" sz="1500" dirty="0">
                  <a:latin typeface="Helvetica" pitchFamily="2" charset="0"/>
                </a:rPr>
                <a:t>(N)</a:t>
              </a:r>
            </a:p>
          </p:txBody>
        </p:sp>
        <p:cxnSp>
          <p:nvCxnSpPr>
            <p:cNvPr id="7" name="Curved Connector 6">
              <a:extLst>
                <a:ext uri="{FF2B5EF4-FFF2-40B4-BE49-F238E27FC236}">
                  <a16:creationId xmlns:a16="http://schemas.microsoft.com/office/drawing/2014/main" id="{7C605694-1C10-454A-ECD1-A515D37079C7}"/>
                </a:ext>
              </a:extLst>
            </p:cNvPr>
            <p:cNvCxnSpPr>
              <a:cxnSpLocks/>
            </p:cNvCxnSpPr>
            <p:nvPr/>
          </p:nvCxnSpPr>
          <p:spPr>
            <a:xfrm rot="16200000" flipH="1" flipV="1">
              <a:off x="3344608" y="2852529"/>
              <a:ext cx="1049928" cy="1238597"/>
            </a:xfrm>
            <a:prstGeom prst="curvedConnector4">
              <a:avLst>
                <a:gd name="adj1" fmla="val -42358"/>
                <a:gd name="adj2" fmla="val 13322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C59FE05E-EAAA-BDE3-2F32-3CDBE3B7AA58}"/>
                </a:ext>
              </a:extLst>
            </p:cNvPr>
            <p:cNvSpPr/>
            <p:nvPr/>
          </p:nvSpPr>
          <p:spPr>
            <a:xfrm>
              <a:off x="1634042" y="2454642"/>
              <a:ext cx="1510622" cy="548953"/>
            </a:xfrm>
            <a:prstGeom prst="rect">
              <a:avLst/>
            </a:prstGeom>
          </p:spPr>
          <p:txBody>
            <a:bodyPr wrap="none">
              <a:spAutoFit/>
            </a:bodyPr>
            <a:lstStyle/>
            <a:p>
              <a:pPr algn="ctr"/>
              <a:r>
                <a:rPr lang="en-US" sz="1600" b="1" dirty="0">
                  <a:effectLst/>
                  <a:latin typeface="Helvetica" pitchFamily="2" charset="0"/>
                </a:rPr>
                <a:t>births</a:t>
              </a:r>
              <a:endParaRPr lang="en-US" sz="1600" dirty="0">
                <a:effectLst/>
                <a:latin typeface="Helvetica" pitchFamily="2" charset="0"/>
              </a:endParaRPr>
            </a:p>
          </p:txBody>
        </p:sp>
        <p:cxnSp>
          <p:nvCxnSpPr>
            <p:cNvPr id="9" name="Curved Connector 8">
              <a:extLst>
                <a:ext uri="{FF2B5EF4-FFF2-40B4-BE49-F238E27FC236}">
                  <a16:creationId xmlns:a16="http://schemas.microsoft.com/office/drawing/2014/main" id="{40113115-1B33-0DFC-A23B-25DB2C4ACBDC}"/>
                </a:ext>
              </a:extLst>
            </p:cNvPr>
            <p:cNvCxnSpPr>
              <a:cxnSpLocks/>
              <a:stCxn id="6" idx="3"/>
            </p:cNvCxnSpPr>
            <p:nvPr/>
          </p:nvCxnSpPr>
          <p:spPr>
            <a:xfrm flipV="1">
              <a:off x="5810596" y="3946915"/>
              <a:ext cx="872837" cy="1"/>
            </a:xfrm>
            <a:prstGeom prst="curvedConnector3">
              <a:avLst>
                <a:gd name="adj1" fmla="val 50000"/>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204D4C11-54EE-DB1F-E320-3B63CBDD987D}"/>
                </a:ext>
              </a:extLst>
            </p:cNvPr>
            <p:cNvSpPr/>
            <p:nvPr/>
          </p:nvSpPr>
          <p:spPr>
            <a:xfrm>
              <a:off x="5838357" y="3251264"/>
              <a:ext cx="1690153" cy="548953"/>
            </a:xfrm>
            <a:prstGeom prst="rect">
              <a:avLst/>
            </a:prstGeom>
          </p:spPr>
          <p:txBody>
            <a:bodyPr wrap="none">
              <a:spAutoFit/>
            </a:bodyPr>
            <a:lstStyle/>
            <a:p>
              <a:pPr algn="ctr"/>
              <a:r>
                <a:rPr lang="en-US" sz="1600" b="1" dirty="0">
                  <a:effectLst/>
                  <a:latin typeface="Helvetica" pitchFamily="2" charset="0"/>
                </a:rPr>
                <a:t>deaths</a:t>
              </a:r>
              <a:endParaRPr lang="en-US" sz="1600" dirty="0">
                <a:effectLst/>
                <a:latin typeface="Helvetica" pitchFamily="2" charset="0"/>
              </a:endParaRPr>
            </a:p>
          </p:txBody>
        </p:sp>
      </p:grpSp>
      <p:pic>
        <p:nvPicPr>
          <p:cNvPr id="11" name="Picture 10">
            <a:extLst>
              <a:ext uri="{FF2B5EF4-FFF2-40B4-BE49-F238E27FC236}">
                <a16:creationId xmlns:a16="http://schemas.microsoft.com/office/drawing/2014/main" id="{9BABB3A7-352D-4BB5-5EB5-7B0E87F5A9DE}"/>
              </a:ext>
            </a:extLst>
          </p:cNvPr>
          <p:cNvPicPr>
            <a:picLocks noChangeAspect="1"/>
          </p:cNvPicPr>
          <p:nvPr/>
        </p:nvPicPr>
        <p:blipFill>
          <a:blip r:embed="rId2"/>
          <a:stretch>
            <a:fillRect/>
          </a:stretch>
        </p:blipFill>
        <p:spPr>
          <a:xfrm>
            <a:off x="141975" y="1786867"/>
            <a:ext cx="2049911" cy="3284266"/>
          </a:xfrm>
          <a:prstGeom prst="rect">
            <a:avLst/>
          </a:prstGeom>
        </p:spPr>
      </p:pic>
      <p:sp>
        <p:nvSpPr>
          <p:cNvPr id="12" name="Rectangle 11">
            <a:extLst>
              <a:ext uri="{FF2B5EF4-FFF2-40B4-BE49-F238E27FC236}">
                <a16:creationId xmlns:a16="http://schemas.microsoft.com/office/drawing/2014/main" id="{2415F543-10D8-EA8E-E999-EA2E605C8ACF}"/>
              </a:ext>
            </a:extLst>
          </p:cNvPr>
          <p:cNvSpPr/>
          <p:nvPr/>
        </p:nvSpPr>
        <p:spPr>
          <a:xfrm>
            <a:off x="292577" y="5343696"/>
            <a:ext cx="4572000" cy="1200329"/>
          </a:xfrm>
          <a:prstGeom prst="rect">
            <a:avLst/>
          </a:prstGeom>
        </p:spPr>
        <p:txBody>
          <a:bodyPr>
            <a:spAutoFit/>
          </a:bodyPr>
          <a:lstStyle/>
          <a:p>
            <a:r>
              <a:rPr lang="en-US" dirty="0">
                <a:solidFill>
                  <a:srgbClr val="000000"/>
                </a:solidFill>
                <a:effectLst/>
                <a:latin typeface="Gill Sans" panose="020B0502020104020203" pitchFamily="34" charset="-79"/>
                <a:cs typeface="Gill Sans" panose="020B0502020104020203" pitchFamily="34" charset="-79"/>
              </a:rPr>
              <a:t>N</a:t>
            </a:r>
            <a:r>
              <a:rPr lang="en-US" baseline="-25000" dirty="0">
                <a:solidFill>
                  <a:srgbClr val="000000"/>
                </a:solidFill>
                <a:effectLst/>
                <a:latin typeface="Gill Sans" panose="020B0502020104020203" pitchFamily="34" charset="-79"/>
                <a:cs typeface="Gill Sans" panose="020B0502020104020203" pitchFamily="34" charset="-79"/>
              </a:rPr>
              <a:t>1</a:t>
            </a:r>
            <a:r>
              <a:rPr lang="en-US" dirty="0">
                <a:solidFill>
                  <a:srgbClr val="000000"/>
                </a:solidFill>
                <a:effectLst/>
                <a:latin typeface="Gill Sans" panose="020B0502020104020203" pitchFamily="34" charset="-79"/>
                <a:cs typeface="Gill Sans" panose="020B0502020104020203" pitchFamily="34" charset="-79"/>
              </a:rPr>
              <a:t>= </a:t>
            </a:r>
            <a:r>
              <a:rPr lang="en-US" dirty="0">
                <a:solidFill>
                  <a:srgbClr val="000000"/>
                </a:solidFill>
                <a:effectLst/>
                <a:latin typeface="STIXGeneral" pitchFamily="2" charset="2"/>
                <a:cs typeface="Gill Sans" panose="020B0502020104020203" pitchFamily="34" charset="-79"/>
              </a:rPr>
              <a:t>𝜆</a:t>
            </a:r>
            <a:r>
              <a:rPr lang="en-US" dirty="0">
                <a:solidFill>
                  <a:srgbClr val="000000"/>
                </a:solidFill>
                <a:effectLst/>
                <a:latin typeface="Gill Sans" panose="020B0502020104020203" pitchFamily="34" charset="-79"/>
                <a:cs typeface="Gill Sans" panose="020B0502020104020203" pitchFamily="34" charset="-79"/>
              </a:rPr>
              <a:t>N</a:t>
            </a:r>
            <a:r>
              <a:rPr lang="en-US" baseline="-25000" dirty="0">
                <a:solidFill>
                  <a:srgbClr val="000000"/>
                </a:solidFill>
                <a:effectLst/>
                <a:latin typeface="Gill Sans" panose="020B0502020104020203" pitchFamily="34" charset="-79"/>
                <a:cs typeface="Gill Sans" panose="020B0502020104020203" pitchFamily="34" charset="-79"/>
              </a:rPr>
              <a:t>0</a:t>
            </a:r>
            <a:endParaRPr lang="en-US" dirty="0">
              <a:solidFill>
                <a:srgbClr val="000000"/>
              </a:solidFill>
              <a:effectLst/>
              <a:latin typeface="Gill Sans" panose="020B0502020104020203" pitchFamily="34" charset="-79"/>
              <a:cs typeface="Gill Sans" panose="020B0502020104020203" pitchFamily="34" charset="-79"/>
            </a:endParaRPr>
          </a:p>
          <a:p>
            <a:r>
              <a:rPr lang="en-US" dirty="0">
                <a:solidFill>
                  <a:srgbClr val="000000"/>
                </a:solidFill>
                <a:effectLst/>
                <a:latin typeface="Gill Sans" panose="020B0502020104020203" pitchFamily="34" charset="-79"/>
                <a:cs typeface="Gill Sans" panose="020B0502020104020203" pitchFamily="34" charset="-79"/>
              </a:rPr>
              <a:t>N</a:t>
            </a:r>
            <a:r>
              <a:rPr lang="en-US" baseline="-25000" dirty="0">
                <a:solidFill>
                  <a:srgbClr val="000000"/>
                </a:solidFill>
                <a:effectLst/>
                <a:latin typeface="Gill Sans" panose="020B0502020104020203" pitchFamily="34" charset="-79"/>
                <a:cs typeface="Gill Sans" panose="020B0502020104020203" pitchFamily="34" charset="-79"/>
              </a:rPr>
              <a:t>2</a:t>
            </a:r>
            <a:r>
              <a:rPr lang="en-US" dirty="0">
                <a:solidFill>
                  <a:srgbClr val="000000"/>
                </a:solidFill>
                <a:effectLst/>
                <a:latin typeface="Gill Sans" panose="020B0502020104020203" pitchFamily="34" charset="-79"/>
                <a:cs typeface="Gill Sans" panose="020B0502020104020203" pitchFamily="34" charset="-79"/>
              </a:rPr>
              <a:t>= </a:t>
            </a:r>
            <a:r>
              <a:rPr lang="en-US" dirty="0">
                <a:solidFill>
                  <a:srgbClr val="000000"/>
                </a:solidFill>
                <a:effectLst/>
                <a:latin typeface="STIXGeneral" pitchFamily="2" charset="2"/>
                <a:cs typeface="Gill Sans" panose="020B0502020104020203" pitchFamily="34" charset="-79"/>
              </a:rPr>
              <a:t>𝜆</a:t>
            </a:r>
            <a:r>
              <a:rPr lang="en-US" dirty="0">
                <a:solidFill>
                  <a:srgbClr val="000000"/>
                </a:solidFill>
                <a:effectLst/>
                <a:latin typeface="Gill Sans" panose="020B0502020104020203" pitchFamily="34" charset="-79"/>
                <a:cs typeface="Gill Sans" panose="020B0502020104020203" pitchFamily="34" charset="-79"/>
              </a:rPr>
              <a:t>[</a:t>
            </a:r>
            <a:r>
              <a:rPr lang="en-US" dirty="0">
                <a:solidFill>
                  <a:srgbClr val="000000"/>
                </a:solidFill>
                <a:effectLst/>
                <a:latin typeface="STIXGeneral" pitchFamily="2" charset="2"/>
                <a:cs typeface="Gill Sans" panose="020B0502020104020203" pitchFamily="34" charset="-79"/>
              </a:rPr>
              <a:t>𝜆</a:t>
            </a:r>
            <a:r>
              <a:rPr lang="en-US" dirty="0">
                <a:solidFill>
                  <a:srgbClr val="000000"/>
                </a:solidFill>
                <a:effectLst/>
                <a:latin typeface="Gill Sans" panose="020B0502020104020203" pitchFamily="34" charset="-79"/>
                <a:cs typeface="Gill Sans" panose="020B0502020104020203" pitchFamily="34" charset="-79"/>
              </a:rPr>
              <a:t>N</a:t>
            </a:r>
            <a:r>
              <a:rPr lang="en-US" baseline="-25000" dirty="0">
                <a:solidFill>
                  <a:srgbClr val="000000"/>
                </a:solidFill>
                <a:effectLst/>
                <a:latin typeface="Gill Sans" panose="020B0502020104020203" pitchFamily="34" charset="-79"/>
                <a:cs typeface="Gill Sans" panose="020B0502020104020203" pitchFamily="34" charset="-79"/>
              </a:rPr>
              <a:t>0</a:t>
            </a:r>
            <a:r>
              <a:rPr lang="en-US" dirty="0">
                <a:solidFill>
                  <a:srgbClr val="000000"/>
                </a:solidFill>
                <a:effectLst/>
                <a:latin typeface="Gill Sans" panose="020B0502020104020203" pitchFamily="34" charset="-79"/>
                <a:cs typeface="Gill Sans" panose="020B0502020104020203" pitchFamily="34" charset="-79"/>
              </a:rPr>
              <a:t>]=</a:t>
            </a:r>
            <a:r>
              <a:rPr lang="en-US" dirty="0">
                <a:solidFill>
                  <a:srgbClr val="000000"/>
                </a:solidFill>
                <a:effectLst/>
                <a:latin typeface="STIXGeneral" pitchFamily="2" charset="2"/>
                <a:cs typeface="Gill Sans" panose="020B0502020104020203" pitchFamily="34" charset="-79"/>
              </a:rPr>
              <a:t>𝜆</a:t>
            </a:r>
            <a:r>
              <a:rPr lang="en-US" baseline="30000" dirty="0">
                <a:solidFill>
                  <a:srgbClr val="000000"/>
                </a:solidFill>
                <a:effectLst/>
                <a:latin typeface="Gill Sans" panose="020B0502020104020203" pitchFamily="34" charset="-79"/>
                <a:cs typeface="Gill Sans" panose="020B0502020104020203" pitchFamily="34" charset="-79"/>
              </a:rPr>
              <a:t>2</a:t>
            </a:r>
            <a:r>
              <a:rPr lang="en-US" dirty="0">
                <a:solidFill>
                  <a:srgbClr val="000000"/>
                </a:solidFill>
                <a:effectLst/>
                <a:latin typeface="Gill Sans" panose="020B0502020104020203" pitchFamily="34" charset="-79"/>
                <a:cs typeface="Gill Sans" panose="020B0502020104020203" pitchFamily="34" charset="-79"/>
              </a:rPr>
              <a:t>N</a:t>
            </a:r>
            <a:r>
              <a:rPr lang="en-US" baseline="-25000" dirty="0">
                <a:solidFill>
                  <a:srgbClr val="000000"/>
                </a:solidFill>
                <a:effectLst/>
                <a:latin typeface="Gill Sans" panose="020B0502020104020203" pitchFamily="34" charset="-79"/>
                <a:cs typeface="Gill Sans" panose="020B0502020104020203" pitchFamily="34" charset="-79"/>
              </a:rPr>
              <a:t>0</a:t>
            </a:r>
            <a:endParaRPr lang="en-US" dirty="0">
              <a:solidFill>
                <a:srgbClr val="000000"/>
              </a:solidFill>
              <a:effectLst/>
              <a:latin typeface="Gill Sans" panose="020B0502020104020203" pitchFamily="34" charset="-79"/>
              <a:cs typeface="Gill Sans" panose="020B0502020104020203" pitchFamily="34" charset="-79"/>
            </a:endParaRPr>
          </a:p>
          <a:p>
            <a:r>
              <a:rPr lang="en-US" dirty="0">
                <a:solidFill>
                  <a:srgbClr val="000000"/>
                </a:solidFill>
                <a:effectLst/>
                <a:latin typeface="Gill Sans" panose="020B0502020104020203" pitchFamily="34" charset="-79"/>
                <a:cs typeface="Gill Sans" panose="020B0502020104020203" pitchFamily="34" charset="-79"/>
              </a:rPr>
              <a:t>N</a:t>
            </a:r>
            <a:r>
              <a:rPr lang="en-US" baseline="-25000" dirty="0">
                <a:solidFill>
                  <a:srgbClr val="000000"/>
                </a:solidFill>
                <a:effectLst/>
                <a:latin typeface="Gill Sans" panose="020B0502020104020203" pitchFamily="34" charset="-79"/>
                <a:cs typeface="Gill Sans" panose="020B0502020104020203" pitchFamily="34" charset="-79"/>
              </a:rPr>
              <a:t>3</a:t>
            </a:r>
            <a:r>
              <a:rPr lang="en-US" dirty="0">
                <a:solidFill>
                  <a:srgbClr val="000000"/>
                </a:solidFill>
                <a:effectLst/>
                <a:latin typeface="Gill Sans" panose="020B0502020104020203" pitchFamily="34" charset="-79"/>
                <a:cs typeface="Gill Sans" panose="020B0502020104020203" pitchFamily="34" charset="-79"/>
              </a:rPr>
              <a:t>= </a:t>
            </a:r>
            <a:r>
              <a:rPr lang="en-US" dirty="0">
                <a:solidFill>
                  <a:srgbClr val="000000"/>
                </a:solidFill>
                <a:effectLst/>
                <a:latin typeface="STIXGeneral" pitchFamily="2" charset="2"/>
                <a:cs typeface="Gill Sans" panose="020B0502020104020203" pitchFamily="34" charset="-79"/>
              </a:rPr>
              <a:t>𝜆</a:t>
            </a:r>
            <a:r>
              <a:rPr lang="en-US" baseline="30000" dirty="0">
                <a:solidFill>
                  <a:srgbClr val="000000"/>
                </a:solidFill>
                <a:effectLst/>
                <a:latin typeface="Gill Sans" panose="020B0502020104020203" pitchFamily="34" charset="-79"/>
                <a:cs typeface="Gill Sans" panose="020B0502020104020203" pitchFamily="34" charset="-79"/>
              </a:rPr>
              <a:t>3</a:t>
            </a:r>
            <a:r>
              <a:rPr lang="en-US" dirty="0">
                <a:solidFill>
                  <a:srgbClr val="000000"/>
                </a:solidFill>
                <a:effectLst/>
                <a:latin typeface="Gill Sans" panose="020B0502020104020203" pitchFamily="34" charset="-79"/>
                <a:cs typeface="Gill Sans" panose="020B0502020104020203" pitchFamily="34" charset="-79"/>
              </a:rPr>
              <a:t>N</a:t>
            </a:r>
            <a:r>
              <a:rPr lang="en-US" baseline="-25000" dirty="0">
                <a:solidFill>
                  <a:srgbClr val="000000"/>
                </a:solidFill>
                <a:effectLst/>
                <a:latin typeface="Gill Sans" panose="020B0502020104020203" pitchFamily="34" charset="-79"/>
                <a:cs typeface="Gill Sans" panose="020B0502020104020203" pitchFamily="34" charset="-79"/>
              </a:rPr>
              <a:t>0</a:t>
            </a:r>
            <a:endParaRPr lang="en-US" dirty="0">
              <a:solidFill>
                <a:srgbClr val="000000"/>
              </a:solidFill>
              <a:effectLst/>
              <a:latin typeface="Gill Sans" panose="020B0502020104020203" pitchFamily="34" charset="-79"/>
              <a:cs typeface="Gill Sans" panose="020B0502020104020203" pitchFamily="34" charset="-79"/>
            </a:endParaRPr>
          </a:p>
          <a:p>
            <a:r>
              <a:rPr lang="en-US" dirty="0" err="1">
                <a:solidFill>
                  <a:srgbClr val="FF0000"/>
                </a:solidFill>
                <a:effectLst/>
                <a:latin typeface="Gill Sans" panose="020B0502020104020203" pitchFamily="34" charset="-79"/>
                <a:cs typeface="Gill Sans" panose="020B0502020104020203" pitchFamily="34" charset="-79"/>
              </a:rPr>
              <a:t>N</a:t>
            </a:r>
            <a:r>
              <a:rPr lang="en-US" baseline="-25000" dirty="0" err="1">
                <a:solidFill>
                  <a:srgbClr val="FF0000"/>
                </a:solidFill>
                <a:effectLst/>
                <a:latin typeface="Gill Sans" panose="020B0502020104020203" pitchFamily="34" charset="-79"/>
                <a:cs typeface="Gill Sans" panose="020B0502020104020203" pitchFamily="34" charset="-79"/>
              </a:rPr>
              <a:t>t</a:t>
            </a:r>
            <a:r>
              <a:rPr lang="en-US" dirty="0">
                <a:solidFill>
                  <a:srgbClr val="FF0000"/>
                </a:solidFill>
                <a:effectLst/>
                <a:latin typeface="Gill Sans" panose="020B0502020104020203" pitchFamily="34" charset="-79"/>
                <a:cs typeface="Gill Sans" panose="020B0502020104020203" pitchFamily="34" charset="-79"/>
              </a:rPr>
              <a:t>= </a:t>
            </a:r>
            <a:r>
              <a:rPr lang="en-US" dirty="0">
                <a:solidFill>
                  <a:srgbClr val="FF0000"/>
                </a:solidFill>
                <a:effectLst/>
                <a:latin typeface="STIXGeneral" pitchFamily="2" charset="2"/>
                <a:cs typeface="Gill Sans" panose="020B0502020104020203" pitchFamily="34" charset="-79"/>
              </a:rPr>
              <a:t>𝜆</a:t>
            </a:r>
            <a:r>
              <a:rPr lang="en-US" baseline="30000" dirty="0">
                <a:solidFill>
                  <a:srgbClr val="FF0000"/>
                </a:solidFill>
                <a:effectLst/>
                <a:latin typeface="Gill Sans" panose="020B0502020104020203" pitchFamily="34" charset="-79"/>
                <a:cs typeface="Gill Sans" panose="020B0502020104020203" pitchFamily="34" charset="-79"/>
              </a:rPr>
              <a:t>t</a:t>
            </a:r>
            <a:r>
              <a:rPr lang="en-US" dirty="0">
                <a:solidFill>
                  <a:srgbClr val="FF0000"/>
                </a:solidFill>
                <a:effectLst/>
                <a:latin typeface="Gill Sans" panose="020B0502020104020203" pitchFamily="34" charset="-79"/>
                <a:cs typeface="Gill Sans" panose="020B0502020104020203" pitchFamily="34" charset="-79"/>
              </a:rPr>
              <a:t>N</a:t>
            </a:r>
            <a:r>
              <a:rPr lang="en-US" baseline="-25000" dirty="0">
                <a:solidFill>
                  <a:srgbClr val="FF0000"/>
                </a:solidFill>
                <a:effectLst/>
                <a:latin typeface="Gill Sans" panose="020B0502020104020203" pitchFamily="34" charset="-79"/>
                <a:cs typeface="Gill Sans" panose="020B0502020104020203" pitchFamily="34" charset="-79"/>
              </a:rPr>
              <a:t>0</a:t>
            </a:r>
            <a:endParaRPr lang="en-US" dirty="0">
              <a:solidFill>
                <a:srgbClr val="FF0000"/>
              </a:solidFill>
              <a:effectLst/>
              <a:latin typeface="Gill Sans" panose="020B0502020104020203" pitchFamily="34" charset="-79"/>
              <a:cs typeface="Gill Sans" panose="020B0502020104020203" pitchFamily="34" charset="-79"/>
            </a:endParaRPr>
          </a:p>
        </p:txBody>
      </p:sp>
      <p:sp>
        <p:nvSpPr>
          <p:cNvPr id="13" name="Rectangle 12">
            <a:extLst>
              <a:ext uri="{FF2B5EF4-FFF2-40B4-BE49-F238E27FC236}">
                <a16:creationId xmlns:a16="http://schemas.microsoft.com/office/drawing/2014/main" id="{BDB32E59-6FE2-8062-A797-66F9B9ECD4B6}"/>
              </a:ext>
            </a:extLst>
          </p:cNvPr>
          <p:cNvSpPr/>
          <p:nvPr/>
        </p:nvSpPr>
        <p:spPr>
          <a:xfrm>
            <a:off x="401336" y="1393476"/>
            <a:ext cx="1633781" cy="369332"/>
          </a:xfrm>
          <a:prstGeom prst="rect">
            <a:avLst/>
          </a:prstGeom>
        </p:spPr>
        <p:txBody>
          <a:bodyPr wrap="none">
            <a:spAutoFit/>
          </a:bodyPr>
          <a:lstStyle/>
          <a:p>
            <a:r>
              <a:rPr lang="en-US" b="1" dirty="0">
                <a:effectLst/>
                <a:latin typeface="Helvetica" pitchFamily="2" charset="0"/>
              </a:rPr>
              <a:t>Discrete time</a:t>
            </a:r>
          </a:p>
        </p:txBody>
      </p:sp>
      <p:sp>
        <p:nvSpPr>
          <p:cNvPr id="20" name="Rectangle 19">
            <a:extLst>
              <a:ext uri="{FF2B5EF4-FFF2-40B4-BE49-F238E27FC236}">
                <a16:creationId xmlns:a16="http://schemas.microsoft.com/office/drawing/2014/main" id="{C6E7EF70-772A-9B49-1C17-E61F7B95295B}"/>
              </a:ext>
            </a:extLst>
          </p:cNvPr>
          <p:cNvSpPr/>
          <p:nvPr/>
        </p:nvSpPr>
        <p:spPr>
          <a:xfrm>
            <a:off x="4336598" y="1461390"/>
            <a:ext cx="2005677" cy="369332"/>
          </a:xfrm>
          <a:prstGeom prst="rect">
            <a:avLst/>
          </a:prstGeom>
        </p:spPr>
        <p:txBody>
          <a:bodyPr wrap="none">
            <a:spAutoFit/>
          </a:bodyPr>
          <a:lstStyle/>
          <a:p>
            <a:r>
              <a:rPr lang="en-US" b="1" dirty="0">
                <a:effectLst/>
                <a:latin typeface="Helvetica" pitchFamily="2" charset="0"/>
              </a:rPr>
              <a:t>Continuous time</a:t>
            </a:r>
          </a:p>
        </p:txBody>
      </p:sp>
      <p:sp>
        <p:nvSpPr>
          <p:cNvPr id="25" name="Rectangle 24">
            <a:extLst>
              <a:ext uri="{FF2B5EF4-FFF2-40B4-BE49-F238E27FC236}">
                <a16:creationId xmlns:a16="http://schemas.microsoft.com/office/drawing/2014/main" id="{961E38A1-3935-ACEF-24D2-64C1F2D93ADD}"/>
              </a:ext>
            </a:extLst>
          </p:cNvPr>
          <p:cNvSpPr/>
          <p:nvPr/>
        </p:nvSpPr>
        <p:spPr>
          <a:xfrm>
            <a:off x="4336598" y="1461390"/>
            <a:ext cx="2005677" cy="369332"/>
          </a:xfrm>
          <a:prstGeom prst="rect">
            <a:avLst/>
          </a:prstGeom>
        </p:spPr>
        <p:txBody>
          <a:bodyPr wrap="none">
            <a:spAutoFit/>
          </a:bodyPr>
          <a:lstStyle/>
          <a:p>
            <a:r>
              <a:rPr lang="en-US" b="1" dirty="0">
                <a:effectLst/>
                <a:latin typeface="Helvetica" pitchFamily="2" charset="0"/>
              </a:rPr>
              <a:t>Continuous time</a:t>
            </a:r>
          </a:p>
        </p:txBody>
      </p:sp>
      <p:sp>
        <p:nvSpPr>
          <p:cNvPr id="26" name="Rectangle 25">
            <a:extLst>
              <a:ext uri="{FF2B5EF4-FFF2-40B4-BE49-F238E27FC236}">
                <a16:creationId xmlns:a16="http://schemas.microsoft.com/office/drawing/2014/main" id="{B61955C4-66D0-8455-2669-720C25C838A6}"/>
              </a:ext>
            </a:extLst>
          </p:cNvPr>
          <p:cNvSpPr/>
          <p:nvPr/>
        </p:nvSpPr>
        <p:spPr>
          <a:xfrm>
            <a:off x="4336598" y="1820434"/>
            <a:ext cx="2651760" cy="4401205"/>
          </a:xfrm>
          <a:prstGeom prst="rect">
            <a:avLst/>
          </a:prstGeom>
        </p:spPr>
        <p:txBody>
          <a:bodyPr wrap="square">
            <a:spAutoFit/>
          </a:bodyPr>
          <a:lstStyle/>
          <a:p>
            <a:r>
              <a:rPr lang="en-US" dirty="0" err="1">
                <a:solidFill>
                  <a:srgbClr val="000000"/>
                </a:solidFill>
                <a:effectLst/>
                <a:latin typeface="Helvetica" pitchFamily="2" charset="0"/>
                <a:cs typeface="Gill Sans" panose="020B0502020104020203" pitchFamily="34" charset="-79"/>
              </a:rPr>
              <a:t>dN</a:t>
            </a:r>
            <a:r>
              <a:rPr lang="en-US" dirty="0">
                <a:solidFill>
                  <a:srgbClr val="000000"/>
                </a:solidFill>
                <a:effectLst/>
                <a:latin typeface="Helvetica" pitchFamily="2" charset="0"/>
                <a:cs typeface="Gill Sans" panose="020B0502020104020203" pitchFamily="34" charset="-79"/>
              </a:rPr>
              <a:t>(t)/dt = </a:t>
            </a:r>
            <a:r>
              <a:rPr lang="en-US" dirty="0" err="1">
                <a:solidFill>
                  <a:srgbClr val="000000"/>
                </a:solidFill>
                <a:effectLst/>
                <a:latin typeface="Helvetica" pitchFamily="2" charset="0"/>
                <a:cs typeface="Gill Sans" panose="020B0502020104020203" pitchFamily="34" charset="-79"/>
              </a:rPr>
              <a:t>rN</a:t>
            </a:r>
            <a:r>
              <a:rPr lang="en-US" dirty="0">
                <a:solidFill>
                  <a:srgbClr val="000000"/>
                </a:solidFill>
                <a:effectLst/>
                <a:latin typeface="Helvetica" pitchFamily="2" charset="0"/>
                <a:cs typeface="Gill Sans" panose="020B0502020104020203" pitchFamily="34" charset="-79"/>
              </a:rPr>
              <a:t>(t)</a:t>
            </a:r>
          </a:p>
          <a:p>
            <a:endParaRPr lang="en-US" sz="2500" dirty="0">
              <a:solidFill>
                <a:srgbClr val="000000"/>
              </a:solidFill>
              <a:effectLst/>
              <a:latin typeface="Helvetica" pitchFamily="2" charset="0"/>
              <a:cs typeface="Gill Sans" panose="020B0502020104020203" pitchFamily="34" charset="-79"/>
            </a:endParaRPr>
          </a:p>
          <a:p>
            <a:r>
              <a:rPr lang="en-US" i="1" dirty="0">
                <a:solidFill>
                  <a:srgbClr val="000000"/>
                </a:solidFill>
                <a:effectLst/>
                <a:latin typeface="Helvetica" pitchFamily="2" charset="0"/>
                <a:cs typeface="Gill Sans" panose="020B0502020104020203" pitchFamily="34" charset="-79"/>
              </a:rPr>
              <a:t>Separation of variables: </a:t>
            </a:r>
            <a:endParaRPr lang="en-US" dirty="0">
              <a:solidFill>
                <a:srgbClr val="000000"/>
              </a:solidFill>
              <a:effectLst/>
              <a:latin typeface="Helvetica" pitchFamily="2" charset="0"/>
              <a:cs typeface="Gill Sans" panose="020B0502020104020203" pitchFamily="34" charset="-79"/>
            </a:endParaRPr>
          </a:p>
          <a:p>
            <a:r>
              <a:rPr lang="en-US" dirty="0" err="1">
                <a:solidFill>
                  <a:srgbClr val="000000"/>
                </a:solidFill>
                <a:effectLst/>
                <a:latin typeface="Helvetica" pitchFamily="2" charset="0"/>
                <a:cs typeface="Gill Sans" panose="020B0502020104020203" pitchFamily="34" charset="-79"/>
              </a:rPr>
              <a:t>dN</a:t>
            </a:r>
            <a:r>
              <a:rPr lang="en-US" dirty="0">
                <a:solidFill>
                  <a:srgbClr val="000000"/>
                </a:solidFill>
                <a:effectLst/>
                <a:latin typeface="Helvetica" pitchFamily="2" charset="0"/>
                <a:cs typeface="Gill Sans" panose="020B0502020104020203" pitchFamily="34" charset="-79"/>
              </a:rPr>
              <a:t>(t)/N(t) = r dt </a:t>
            </a:r>
          </a:p>
          <a:p>
            <a:endParaRPr lang="en-US" sz="2500" dirty="0">
              <a:solidFill>
                <a:srgbClr val="000000"/>
              </a:solidFill>
              <a:effectLst/>
              <a:latin typeface="Helvetica" pitchFamily="2" charset="0"/>
              <a:cs typeface="Gill Sans" panose="020B0502020104020203" pitchFamily="34" charset="-79"/>
            </a:endParaRPr>
          </a:p>
          <a:p>
            <a:r>
              <a:rPr lang="en-US" i="1" dirty="0">
                <a:solidFill>
                  <a:srgbClr val="000000"/>
                </a:solidFill>
                <a:effectLst/>
                <a:latin typeface="Helvetica" pitchFamily="2" charset="0"/>
                <a:cs typeface="Gill Sans" panose="020B0502020104020203" pitchFamily="34" charset="-79"/>
              </a:rPr>
              <a:t>Integrate both sides:  </a:t>
            </a:r>
            <a:endParaRPr lang="en-US" dirty="0">
              <a:solidFill>
                <a:srgbClr val="000000"/>
              </a:solidFill>
              <a:effectLst/>
              <a:latin typeface="Helvetica" pitchFamily="2" charset="0"/>
              <a:cs typeface="Gill Sans" panose="020B0502020104020203" pitchFamily="34" charset="-79"/>
            </a:endParaRPr>
          </a:p>
          <a:p>
            <a:r>
              <a:rPr lang="en-US" dirty="0">
                <a:solidFill>
                  <a:srgbClr val="000000"/>
                </a:solidFill>
                <a:effectLst/>
                <a:latin typeface="Helvetica" pitchFamily="2" charset="0"/>
                <a:cs typeface="Gill Sans" panose="020B0502020104020203" pitchFamily="34" charset="-79"/>
              </a:rPr>
              <a:t>∫ </a:t>
            </a:r>
            <a:r>
              <a:rPr lang="en-US" dirty="0" err="1">
                <a:solidFill>
                  <a:srgbClr val="000000"/>
                </a:solidFill>
                <a:effectLst/>
                <a:latin typeface="Helvetica" pitchFamily="2" charset="0"/>
                <a:cs typeface="Gill Sans" panose="020B0502020104020203" pitchFamily="34" charset="-79"/>
              </a:rPr>
              <a:t>dN</a:t>
            </a:r>
            <a:r>
              <a:rPr lang="en-US" dirty="0">
                <a:solidFill>
                  <a:srgbClr val="000000"/>
                </a:solidFill>
                <a:effectLst/>
                <a:latin typeface="Helvetica" pitchFamily="2" charset="0"/>
                <a:cs typeface="Gill Sans" panose="020B0502020104020203" pitchFamily="34" charset="-79"/>
              </a:rPr>
              <a:t>(t)/N(t) = ∫ r dt</a:t>
            </a:r>
          </a:p>
          <a:p>
            <a:endParaRPr lang="en-US" sz="2500" dirty="0">
              <a:solidFill>
                <a:srgbClr val="000000"/>
              </a:solidFill>
              <a:effectLst/>
              <a:latin typeface="Helvetica" pitchFamily="2" charset="0"/>
              <a:cs typeface="Gill Sans" panose="020B0502020104020203" pitchFamily="34" charset="-79"/>
            </a:endParaRPr>
          </a:p>
          <a:p>
            <a:r>
              <a:rPr lang="en-US" i="1" dirty="0">
                <a:solidFill>
                  <a:srgbClr val="000000"/>
                </a:solidFill>
                <a:effectLst/>
                <a:latin typeface="Helvetica" pitchFamily="2" charset="0"/>
                <a:cs typeface="Gill Sans" panose="020B0502020104020203" pitchFamily="34" charset="-79"/>
              </a:rPr>
              <a:t>By definition: </a:t>
            </a:r>
            <a:endParaRPr lang="en-US" dirty="0">
              <a:solidFill>
                <a:srgbClr val="000000"/>
              </a:solidFill>
              <a:effectLst/>
              <a:latin typeface="Helvetica" pitchFamily="2" charset="0"/>
              <a:cs typeface="Gill Sans" panose="020B0502020104020203" pitchFamily="34" charset="-79"/>
            </a:endParaRPr>
          </a:p>
          <a:p>
            <a:r>
              <a:rPr lang="en-US" dirty="0">
                <a:solidFill>
                  <a:srgbClr val="000000"/>
                </a:solidFill>
                <a:effectLst/>
                <a:latin typeface="Helvetica" pitchFamily="2" charset="0"/>
                <a:cs typeface="Gill Sans" panose="020B0502020104020203" pitchFamily="34" charset="-79"/>
              </a:rPr>
              <a:t>log(N(t)) = rt + c</a:t>
            </a:r>
          </a:p>
          <a:p>
            <a:endParaRPr lang="en-US" sz="2500" dirty="0">
              <a:solidFill>
                <a:srgbClr val="000000"/>
              </a:solidFill>
              <a:effectLst/>
              <a:latin typeface="Helvetica" pitchFamily="2" charset="0"/>
              <a:cs typeface="Gill Sans" panose="020B0502020104020203" pitchFamily="34" charset="-79"/>
            </a:endParaRPr>
          </a:p>
          <a:p>
            <a:r>
              <a:rPr lang="en-US" i="1" dirty="0">
                <a:solidFill>
                  <a:srgbClr val="000000"/>
                </a:solidFill>
                <a:effectLst/>
                <a:latin typeface="Helvetica" pitchFamily="2" charset="0"/>
                <a:cs typeface="Gill Sans" panose="020B0502020104020203" pitchFamily="34" charset="-79"/>
              </a:rPr>
              <a:t>Take exponentials: </a:t>
            </a:r>
            <a:endParaRPr lang="en-US" dirty="0">
              <a:solidFill>
                <a:srgbClr val="000000"/>
              </a:solidFill>
              <a:effectLst/>
              <a:latin typeface="Helvetica" pitchFamily="2" charset="0"/>
              <a:cs typeface="Gill Sans" panose="020B0502020104020203" pitchFamily="34" charset="-79"/>
            </a:endParaRPr>
          </a:p>
          <a:p>
            <a:r>
              <a:rPr lang="en-US" dirty="0">
                <a:solidFill>
                  <a:srgbClr val="000000"/>
                </a:solidFill>
                <a:effectLst/>
                <a:latin typeface="Helvetica" pitchFamily="2" charset="0"/>
                <a:cs typeface="Gill Sans" panose="020B0502020104020203" pitchFamily="34" charset="-79"/>
              </a:rPr>
              <a:t>N(t) = </a:t>
            </a:r>
            <a:r>
              <a:rPr lang="en-US" dirty="0" err="1">
                <a:solidFill>
                  <a:srgbClr val="000000"/>
                </a:solidFill>
                <a:effectLst/>
                <a:latin typeface="Helvetica" pitchFamily="2" charset="0"/>
                <a:cs typeface="Gill Sans" panose="020B0502020104020203" pitchFamily="34" charset="-79"/>
              </a:rPr>
              <a:t>e</a:t>
            </a:r>
            <a:r>
              <a:rPr lang="en-US" baseline="30000" dirty="0" err="1">
                <a:solidFill>
                  <a:srgbClr val="000000"/>
                </a:solidFill>
                <a:effectLst/>
                <a:latin typeface="Helvetica" pitchFamily="2" charset="0"/>
                <a:cs typeface="Gill Sans" panose="020B0502020104020203" pitchFamily="34" charset="-79"/>
              </a:rPr>
              <a:t>rt</a:t>
            </a:r>
            <a:r>
              <a:rPr lang="en-US" baseline="30000" dirty="0">
                <a:solidFill>
                  <a:srgbClr val="000000"/>
                </a:solidFill>
                <a:effectLst/>
                <a:latin typeface="Helvetica" pitchFamily="2" charset="0"/>
                <a:cs typeface="Gill Sans" panose="020B0502020104020203" pitchFamily="34" charset="-79"/>
              </a:rPr>
              <a:t> + c </a:t>
            </a:r>
            <a:r>
              <a:rPr lang="en-US" dirty="0">
                <a:solidFill>
                  <a:srgbClr val="000000"/>
                </a:solidFill>
                <a:effectLst/>
                <a:latin typeface="Helvetica" pitchFamily="2" charset="0"/>
                <a:cs typeface="Gill Sans" panose="020B0502020104020203" pitchFamily="34" charset="-79"/>
              </a:rPr>
              <a:t>= Ce</a:t>
            </a:r>
            <a:r>
              <a:rPr lang="en-US" baseline="30000" dirty="0">
                <a:solidFill>
                  <a:srgbClr val="000000"/>
                </a:solidFill>
                <a:effectLst/>
                <a:latin typeface="Helvetica" pitchFamily="2" charset="0"/>
                <a:cs typeface="Gill Sans" panose="020B0502020104020203" pitchFamily="34" charset="-79"/>
              </a:rPr>
              <a:t>rt </a:t>
            </a:r>
            <a:endParaRPr lang="en-US" dirty="0">
              <a:solidFill>
                <a:srgbClr val="000000"/>
              </a:solidFill>
              <a:effectLst/>
              <a:latin typeface="Helvetica" pitchFamily="2" charset="0"/>
              <a:cs typeface="Gill Sans" panose="020B0502020104020203" pitchFamily="34" charset="-79"/>
            </a:endParaRPr>
          </a:p>
          <a:p>
            <a:r>
              <a:rPr lang="en-US" dirty="0">
                <a:solidFill>
                  <a:srgbClr val="000000"/>
                </a:solidFill>
                <a:effectLst/>
                <a:latin typeface="Helvetica" pitchFamily="2" charset="0"/>
                <a:cs typeface="Gill Sans" panose="020B0502020104020203" pitchFamily="34" charset="-79"/>
              </a:rPr>
              <a:t>N(t)</a:t>
            </a:r>
            <a:r>
              <a:rPr lang="en-US" baseline="30000" dirty="0">
                <a:solidFill>
                  <a:srgbClr val="000000"/>
                </a:solidFill>
                <a:effectLst/>
                <a:latin typeface="Helvetica" pitchFamily="2" charset="0"/>
                <a:cs typeface="Gill Sans" panose="020B0502020104020203" pitchFamily="34" charset="-79"/>
              </a:rPr>
              <a:t>  </a:t>
            </a:r>
            <a:r>
              <a:rPr lang="en-US" dirty="0">
                <a:solidFill>
                  <a:srgbClr val="000000"/>
                </a:solidFill>
                <a:effectLst/>
                <a:latin typeface="Helvetica" pitchFamily="2" charset="0"/>
                <a:cs typeface="Gill Sans" panose="020B0502020104020203" pitchFamily="34" charset="-79"/>
              </a:rPr>
              <a:t>= N(0)</a:t>
            </a:r>
            <a:r>
              <a:rPr lang="en-US" dirty="0" err="1">
                <a:solidFill>
                  <a:srgbClr val="000000"/>
                </a:solidFill>
                <a:effectLst/>
                <a:latin typeface="Helvetica" pitchFamily="2" charset="0"/>
                <a:cs typeface="Gill Sans" panose="020B0502020104020203" pitchFamily="34" charset="-79"/>
              </a:rPr>
              <a:t>e</a:t>
            </a:r>
            <a:r>
              <a:rPr lang="en-US" baseline="30000" dirty="0" err="1">
                <a:solidFill>
                  <a:srgbClr val="000000"/>
                </a:solidFill>
                <a:effectLst/>
                <a:latin typeface="Helvetica" pitchFamily="2" charset="0"/>
                <a:cs typeface="Gill Sans" panose="020B0502020104020203" pitchFamily="34" charset="-79"/>
              </a:rPr>
              <a:t>rt</a:t>
            </a:r>
            <a:endParaRPr lang="en-US" dirty="0">
              <a:solidFill>
                <a:srgbClr val="000000"/>
              </a:solidFill>
              <a:effectLst/>
              <a:latin typeface="Helvetica" pitchFamily="2" charset="0"/>
              <a:cs typeface="Gill Sans" panose="020B0502020104020203" pitchFamily="34" charset="-79"/>
            </a:endParaRPr>
          </a:p>
        </p:txBody>
      </p:sp>
      <p:sp>
        <p:nvSpPr>
          <p:cNvPr id="15" name="Title 1">
            <a:extLst>
              <a:ext uri="{FF2B5EF4-FFF2-40B4-BE49-F238E27FC236}">
                <a16:creationId xmlns:a16="http://schemas.microsoft.com/office/drawing/2014/main" id="{13ADA6CF-2876-627D-A0B8-D4B238AA74CE}"/>
              </a:ext>
            </a:extLst>
          </p:cNvPr>
          <p:cNvSpPr txBox="1">
            <a:spLocks/>
          </p:cNvSpPr>
          <p:nvPr/>
        </p:nvSpPr>
        <p:spPr>
          <a:xfrm>
            <a:off x="825138" y="20755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Geometric vs. exponential growth</a:t>
            </a:r>
          </a:p>
        </p:txBody>
      </p:sp>
      <p:sp>
        <p:nvSpPr>
          <p:cNvPr id="2" name="Rectangle 1">
            <a:extLst>
              <a:ext uri="{FF2B5EF4-FFF2-40B4-BE49-F238E27FC236}">
                <a16:creationId xmlns:a16="http://schemas.microsoft.com/office/drawing/2014/main" id="{66CDDB66-2D5A-2E53-49CD-DC417889BD16}"/>
              </a:ext>
            </a:extLst>
          </p:cNvPr>
          <p:cNvSpPr/>
          <p:nvPr/>
        </p:nvSpPr>
        <p:spPr>
          <a:xfrm>
            <a:off x="4336598" y="4241260"/>
            <a:ext cx="3095334" cy="26167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2493308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4F670D7-7669-E39D-71E1-B181CBDD8E4E}"/>
              </a:ext>
            </a:extLst>
          </p:cNvPr>
          <p:cNvSpPr/>
          <p:nvPr/>
        </p:nvSpPr>
        <p:spPr>
          <a:xfrm>
            <a:off x="1456689" y="3075057"/>
            <a:ext cx="2772181" cy="707886"/>
          </a:xfrm>
          <a:prstGeom prst="rect">
            <a:avLst/>
          </a:prstGeom>
        </p:spPr>
        <p:txBody>
          <a:bodyPr wrap="square">
            <a:spAutoFit/>
          </a:bodyPr>
          <a:lstStyle/>
          <a:p>
            <a:pPr algn="ctr"/>
            <a:r>
              <a:rPr lang="en-US" sz="4000" dirty="0">
                <a:solidFill>
                  <a:srgbClr val="FF0000"/>
                </a:solidFill>
                <a:latin typeface="Helvetica" pitchFamily="2" charset="0"/>
                <a:sym typeface="Symbol" pitchFamily="2" charset="2"/>
              </a:rPr>
              <a:t></a:t>
            </a:r>
            <a:r>
              <a:rPr lang="en-US" sz="3200" dirty="0">
                <a:solidFill>
                  <a:srgbClr val="000000"/>
                </a:solidFill>
                <a:effectLst/>
                <a:latin typeface="Helvetica Light" panose="020B0403020202020204" pitchFamily="34" charset="0"/>
              </a:rPr>
              <a:t>=N</a:t>
            </a:r>
            <a:r>
              <a:rPr lang="en-US" sz="3200" baseline="-25000" dirty="0">
                <a:solidFill>
                  <a:srgbClr val="000000"/>
                </a:solidFill>
                <a:effectLst/>
                <a:latin typeface="Helvetica Light" panose="020B0403020202020204" pitchFamily="34" charset="0"/>
              </a:rPr>
              <a:t>t+1</a:t>
            </a:r>
            <a:r>
              <a:rPr lang="en-US" sz="3200" dirty="0">
                <a:solidFill>
                  <a:srgbClr val="000000"/>
                </a:solidFill>
                <a:effectLst/>
                <a:latin typeface="Helvetica Light" panose="020B0403020202020204" pitchFamily="34" charset="0"/>
              </a:rPr>
              <a:t>/</a:t>
            </a:r>
            <a:r>
              <a:rPr lang="en-US" sz="3200" dirty="0" err="1">
                <a:solidFill>
                  <a:srgbClr val="000000"/>
                </a:solidFill>
                <a:effectLst/>
                <a:latin typeface="Helvetica Light" panose="020B0403020202020204" pitchFamily="34" charset="0"/>
              </a:rPr>
              <a:t>N</a:t>
            </a:r>
            <a:r>
              <a:rPr lang="en-US" sz="3200" baseline="-25000" dirty="0" err="1">
                <a:solidFill>
                  <a:srgbClr val="000000"/>
                </a:solidFill>
                <a:effectLst/>
                <a:latin typeface="Helvetica Light" panose="020B0403020202020204" pitchFamily="34" charset="0"/>
              </a:rPr>
              <a:t>t</a:t>
            </a:r>
            <a:endParaRPr lang="en-US" sz="3200" dirty="0">
              <a:solidFill>
                <a:srgbClr val="000000"/>
              </a:solidFill>
              <a:effectLst/>
              <a:latin typeface="Helvetica Light" panose="020B0403020202020204" pitchFamily="34" charset="0"/>
            </a:endParaRPr>
          </a:p>
        </p:txBody>
      </p:sp>
      <p:grpSp>
        <p:nvGrpSpPr>
          <p:cNvPr id="5" name="Group 4">
            <a:extLst>
              <a:ext uri="{FF2B5EF4-FFF2-40B4-BE49-F238E27FC236}">
                <a16:creationId xmlns:a16="http://schemas.microsoft.com/office/drawing/2014/main" id="{A2DCE062-A637-AA58-6AB2-AA3B674C55E7}"/>
              </a:ext>
            </a:extLst>
          </p:cNvPr>
          <p:cNvGrpSpPr/>
          <p:nvPr/>
        </p:nvGrpSpPr>
        <p:grpSpPr>
          <a:xfrm>
            <a:off x="8918018" y="293005"/>
            <a:ext cx="2986577" cy="1200329"/>
            <a:chOff x="1634042" y="2454642"/>
            <a:chExt cx="5894468" cy="2542201"/>
          </a:xfrm>
        </p:grpSpPr>
        <p:sp>
          <p:nvSpPr>
            <p:cNvPr id="6" name="Rectangle 5">
              <a:extLst>
                <a:ext uri="{FF2B5EF4-FFF2-40B4-BE49-F238E27FC236}">
                  <a16:creationId xmlns:a16="http://schemas.microsoft.com/office/drawing/2014/main" id="{B06584C8-CEC7-1842-A9FF-A3659F561B97}"/>
                </a:ext>
              </a:extLst>
            </p:cNvPr>
            <p:cNvSpPr/>
            <p:nvPr/>
          </p:nvSpPr>
          <p:spPr>
            <a:xfrm>
              <a:off x="3333403" y="2896988"/>
              <a:ext cx="2477193" cy="2099855"/>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latin typeface="Helvetica" pitchFamily="2" charset="0"/>
                </a:rPr>
                <a:t>Madagascar</a:t>
              </a:r>
            </a:p>
            <a:p>
              <a:pPr algn="ctr"/>
              <a:r>
                <a:rPr lang="en-US" sz="1500" dirty="0">
                  <a:latin typeface="Helvetica" pitchFamily="2" charset="0"/>
                </a:rPr>
                <a:t>(N)</a:t>
              </a:r>
            </a:p>
          </p:txBody>
        </p:sp>
        <p:cxnSp>
          <p:nvCxnSpPr>
            <p:cNvPr id="7" name="Curved Connector 6">
              <a:extLst>
                <a:ext uri="{FF2B5EF4-FFF2-40B4-BE49-F238E27FC236}">
                  <a16:creationId xmlns:a16="http://schemas.microsoft.com/office/drawing/2014/main" id="{7C605694-1C10-454A-ECD1-A515D37079C7}"/>
                </a:ext>
              </a:extLst>
            </p:cNvPr>
            <p:cNvCxnSpPr>
              <a:cxnSpLocks/>
            </p:cNvCxnSpPr>
            <p:nvPr/>
          </p:nvCxnSpPr>
          <p:spPr>
            <a:xfrm rot="16200000" flipH="1" flipV="1">
              <a:off x="3344608" y="2852529"/>
              <a:ext cx="1049928" cy="1238597"/>
            </a:xfrm>
            <a:prstGeom prst="curvedConnector4">
              <a:avLst>
                <a:gd name="adj1" fmla="val -42358"/>
                <a:gd name="adj2" fmla="val 13322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C59FE05E-EAAA-BDE3-2F32-3CDBE3B7AA58}"/>
                </a:ext>
              </a:extLst>
            </p:cNvPr>
            <p:cNvSpPr/>
            <p:nvPr/>
          </p:nvSpPr>
          <p:spPr>
            <a:xfrm>
              <a:off x="1634042" y="2454642"/>
              <a:ext cx="1510622" cy="548953"/>
            </a:xfrm>
            <a:prstGeom prst="rect">
              <a:avLst/>
            </a:prstGeom>
          </p:spPr>
          <p:txBody>
            <a:bodyPr wrap="none">
              <a:spAutoFit/>
            </a:bodyPr>
            <a:lstStyle/>
            <a:p>
              <a:pPr algn="ctr"/>
              <a:r>
                <a:rPr lang="en-US" sz="1600" b="1" dirty="0">
                  <a:effectLst/>
                  <a:latin typeface="Helvetica" pitchFamily="2" charset="0"/>
                </a:rPr>
                <a:t>births</a:t>
              </a:r>
              <a:endParaRPr lang="en-US" sz="1600" dirty="0">
                <a:effectLst/>
                <a:latin typeface="Helvetica" pitchFamily="2" charset="0"/>
              </a:endParaRPr>
            </a:p>
          </p:txBody>
        </p:sp>
        <p:cxnSp>
          <p:nvCxnSpPr>
            <p:cNvPr id="9" name="Curved Connector 8">
              <a:extLst>
                <a:ext uri="{FF2B5EF4-FFF2-40B4-BE49-F238E27FC236}">
                  <a16:creationId xmlns:a16="http://schemas.microsoft.com/office/drawing/2014/main" id="{40113115-1B33-0DFC-A23B-25DB2C4ACBDC}"/>
                </a:ext>
              </a:extLst>
            </p:cNvPr>
            <p:cNvCxnSpPr>
              <a:cxnSpLocks/>
              <a:stCxn id="6" idx="3"/>
            </p:cNvCxnSpPr>
            <p:nvPr/>
          </p:nvCxnSpPr>
          <p:spPr>
            <a:xfrm flipV="1">
              <a:off x="5810596" y="3946915"/>
              <a:ext cx="872837" cy="1"/>
            </a:xfrm>
            <a:prstGeom prst="curvedConnector3">
              <a:avLst>
                <a:gd name="adj1" fmla="val 50000"/>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204D4C11-54EE-DB1F-E320-3B63CBDD987D}"/>
                </a:ext>
              </a:extLst>
            </p:cNvPr>
            <p:cNvSpPr/>
            <p:nvPr/>
          </p:nvSpPr>
          <p:spPr>
            <a:xfrm>
              <a:off x="5838357" y="3251264"/>
              <a:ext cx="1690153" cy="548953"/>
            </a:xfrm>
            <a:prstGeom prst="rect">
              <a:avLst/>
            </a:prstGeom>
          </p:spPr>
          <p:txBody>
            <a:bodyPr wrap="none">
              <a:spAutoFit/>
            </a:bodyPr>
            <a:lstStyle/>
            <a:p>
              <a:pPr algn="ctr"/>
              <a:r>
                <a:rPr lang="en-US" sz="1600" b="1" dirty="0">
                  <a:effectLst/>
                  <a:latin typeface="Helvetica" pitchFamily="2" charset="0"/>
                </a:rPr>
                <a:t>deaths</a:t>
              </a:r>
              <a:endParaRPr lang="en-US" sz="1600" dirty="0">
                <a:effectLst/>
                <a:latin typeface="Helvetica" pitchFamily="2" charset="0"/>
              </a:endParaRPr>
            </a:p>
          </p:txBody>
        </p:sp>
      </p:grpSp>
      <p:pic>
        <p:nvPicPr>
          <p:cNvPr id="11" name="Picture 10">
            <a:extLst>
              <a:ext uri="{FF2B5EF4-FFF2-40B4-BE49-F238E27FC236}">
                <a16:creationId xmlns:a16="http://schemas.microsoft.com/office/drawing/2014/main" id="{9BABB3A7-352D-4BB5-5EB5-7B0E87F5A9DE}"/>
              </a:ext>
            </a:extLst>
          </p:cNvPr>
          <p:cNvPicPr>
            <a:picLocks noChangeAspect="1"/>
          </p:cNvPicPr>
          <p:nvPr/>
        </p:nvPicPr>
        <p:blipFill>
          <a:blip r:embed="rId2"/>
          <a:stretch>
            <a:fillRect/>
          </a:stretch>
        </p:blipFill>
        <p:spPr>
          <a:xfrm>
            <a:off x="141975" y="1786867"/>
            <a:ext cx="2049911" cy="3284266"/>
          </a:xfrm>
          <a:prstGeom prst="rect">
            <a:avLst/>
          </a:prstGeom>
        </p:spPr>
      </p:pic>
      <p:sp>
        <p:nvSpPr>
          <p:cNvPr id="12" name="Rectangle 11">
            <a:extLst>
              <a:ext uri="{FF2B5EF4-FFF2-40B4-BE49-F238E27FC236}">
                <a16:creationId xmlns:a16="http://schemas.microsoft.com/office/drawing/2014/main" id="{2415F543-10D8-EA8E-E999-EA2E605C8ACF}"/>
              </a:ext>
            </a:extLst>
          </p:cNvPr>
          <p:cNvSpPr/>
          <p:nvPr/>
        </p:nvSpPr>
        <p:spPr>
          <a:xfrm>
            <a:off x="292577" y="5343696"/>
            <a:ext cx="4572000" cy="1200329"/>
          </a:xfrm>
          <a:prstGeom prst="rect">
            <a:avLst/>
          </a:prstGeom>
        </p:spPr>
        <p:txBody>
          <a:bodyPr>
            <a:spAutoFit/>
          </a:bodyPr>
          <a:lstStyle/>
          <a:p>
            <a:r>
              <a:rPr lang="en-US" dirty="0">
                <a:solidFill>
                  <a:srgbClr val="000000"/>
                </a:solidFill>
                <a:effectLst/>
                <a:latin typeface="Gill Sans" panose="020B0502020104020203" pitchFamily="34" charset="-79"/>
                <a:cs typeface="Gill Sans" panose="020B0502020104020203" pitchFamily="34" charset="-79"/>
              </a:rPr>
              <a:t>N</a:t>
            </a:r>
            <a:r>
              <a:rPr lang="en-US" baseline="-25000" dirty="0">
                <a:solidFill>
                  <a:srgbClr val="000000"/>
                </a:solidFill>
                <a:effectLst/>
                <a:latin typeface="Gill Sans" panose="020B0502020104020203" pitchFamily="34" charset="-79"/>
                <a:cs typeface="Gill Sans" panose="020B0502020104020203" pitchFamily="34" charset="-79"/>
              </a:rPr>
              <a:t>1</a:t>
            </a:r>
            <a:r>
              <a:rPr lang="en-US" dirty="0">
                <a:solidFill>
                  <a:srgbClr val="000000"/>
                </a:solidFill>
                <a:effectLst/>
                <a:latin typeface="Gill Sans" panose="020B0502020104020203" pitchFamily="34" charset="-79"/>
                <a:cs typeface="Gill Sans" panose="020B0502020104020203" pitchFamily="34" charset="-79"/>
              </a:rPr>
              <a:t>= </a:t>
            </a:r>
            <a:r>
              <a:rPr lang="en-US" dirty="0">
                <a:solidFill>
                  <a:srgbClr val="000000"/>
                </a:solidFill>
                <a:effectLst/>
                <a:latin typeface="STIXGeneral" pitchFamily="2" charset="2"/>
                <a:cs typeface="Gill Sans" panose="020B0502020104020203" pitchFamily="34" charset="-79"/>
              </a:rPr>
              <a:t>𝜆</a:t>
            </a:r>
            <a:r>
              <a:rPr lang="en-US" dirty="0">
                <a:solidFill>
                  <a:srgbClr val="000000"/>
                </a:solidFill>
                <a:effectLst/>
                <a:latin typeface="Gill Sans" panose="020B0502020104020203" pitchFamily="34" charset="-79"/>
                <a:cs typeface="Gill Sans" panose="020B0502020104020203" pitchFamily="34" charset="-79"/>
              </a:rPr>
              <a:t>N</a:t>
            </a:r>
            <a:r>
              <a:rPr lang="en-US" baseline="-25000" dirty="0">
                <a:solidFill>
                  <a:srgbClr val="000000"/>
                </a:solidFill>
                <a:effectLst/>
                <a:latin typeface="Gill Sans" panose="020B0502020104020203" pitchFamily="34" charset="-79"/>
                <a:cs typeface="Gill Sans" panose="020B0502020104020203" pitchFamily="34" charset="-79"/>
              </a:rPr>
              <a:t>0</a:t>
            </a:r>
            <a:endParaRPr lang="en-US" dirty="0">
              <a:solidFill>
                <a:srgbClr val="000000"/>
              </a:solidFill>
              <a:effectLst/>
              <a:latin typeface="Gill Sans" panose="020B0502020104020203" pitchFamily="34" charset="-79"/>
              <a:cs typeface="Gill Sans" panose="020B0502020104020203" pitchFamily="34" charset="-79"/>
            </a:endParaRPr>
          </a:p>
          <a:p>
            <a:r>
              <a:rPr lang="en-US" dirty="0">
                <a:solidFill>
                  <a:srgbClr val="000000"/>
                </a:solidFill>
                <a:effectLst/>
                <a:latin typeface="Gill Sans" panose="020B0502020104020203" pitchFamily="34" charset="-79"/>
                <a:cs typeface="Gill Sans" panose="020B0502020104020203" pitchFamily="34" charset="-79"/>
              </a:rPr>
              <a:t>N</a:t>
            </a:r>
            <a:r>
              <a:rPr lang="en-US" baseline="-25000" dirty="0">
                <a:solidFill>
                  <a:srgbClr val="000000"/>
                </a:solidFill>
                <a:effectLst/>
                <a:latin typeface="Gill Sans" panose="020B0502020104020203" pitchFamily="34" charset="-79"/>
                <a:cs typeface="Gill Sans" panose="020B0502020104020203" pitchFamily="34" charset="-79"/>
              </a:rPr>
              <a:t>2</a:t>
            </a:r>
            <a:r>
              <a:rPr lang="en-US" dirty="0">
                <a:solidFill>
                  <a:srgbClr val="000000"/>
                </a:solidFill>
                <a:effectLst/>
                <a:latin typeface="Gill Sans" panose="020B0502020104020203" pitchFamily="34" charset="-79"/>
                <a:cs typeface="Gill Sans" panose="020B0502020104020203" pitchFamily="34" charset="-79"/>
              </a:rPr>
              <a:t>= </a:t>
            </a:r>
            <a:r>
              <a:rPr lang="en-US" dirty="0">
                <a:solidFill>
                  <a:srgbClr val="000000"/>
                </a:solidFill>
                <a:effectLst/>
                <a:latin typeface="STIXGeneral" pitchFamily="2" charset="2"/>
                <a:cs typeface="Gill Sans" panose="020B0502020104020203" pitchFamily="34" charset="-79"/>
              </a:rPr>
              <a:t>𝜆</a:t>
            </a:r>
            <a:r>
              <a:rPr lang="en-US" dirty="0">
                <a:solidFill>
                  <a:srgbClr val="000000"/>
                </a:solidFill>
                <a:effectLst/>
                <a:latin typeface="Gill Sans" panose="020B0502020104020203" pitchFamily="34" charset="-79"/>
                <a:cs typeface="Gill Sans" panose="020B0502020104020203" pitchFamily="34" charset="-79"/>
              </a:rPr>
              <a:t>[</a:t>
            </a:r>
            <a:r>
              <a:rPr lang="en-US" dirty="0">
                <a:solidFill>
                  <a:srgbClr val="000000"/>
                </a:solidFill>
                <a:effectLst/>
                <a:latin typeface="STIXGeneral" pitchFamily="2" charset="2"/>
                <a:cs typeface="Gill Sans" panose="020B0502020104020203" pitchFamily="34" charset="-79"/>
              </a:rPr>
              <a:t>𝜆</a:t>
            </a:r>
            <a:r>
              <a:rPr lang="en-US" dirty="0">
                <a:solidFill>
                  <a:srgbClr val="000000"/>
                </a:solidFill>
                <a:effectLst/>
                <a:latin typeface="Gill Sans" panose="020B0502020104020203" pitchFamily="34" charset="-79"/>
                <a:cs typeface="Gill Sans" panose="020B0502020104020203" pitchFamily="34" charset="-79"/>
              </a:rPr>
              <a:t>N</a:t>
            </a:r>
            <a:r>
              <a:rPr lang="en-US" baseline="-25000" dirty="0">
                <a:solidFill>
                  <a:srgbClr val="000000"/>
                </a:solidFill>
                <a:effectLst/>
                <a:latin typeface="Gill Sans" panose="020B0502020104020203" pitchFamily="34" charset="-79"/>
                <a:cs typeface="Gill Sans" panose="020B0502020104020203" pitchFamily="34" charset="-79"/>
              </a:rPr>
              <a:t>0</a:t>
            </a:r>
            <a:r>
              <a:rPr lang="en-US" dirty="0">
                <a:solidFill>
                  <a:srgbClr val="000000"/>
                </a:solidFill>
                <a:effectLst/>
                <a:latin typeface="Gill Sans" panose="020B0502020104020203" pitchFamily="34" charset="-79"/>
                <a:cs typeface="Gill Sans" panose="020B0502020104020203" pitchFamily="34" charset="-79"/>
              </a:rPr>
              <a:t>]=</a:t>
            </a:r>
            <a:r>
              <a:rPr lang="en-US" dirty="0">
                <a:solidFill>
                  <a:srgbClr val="000000"/>
                </a:solidFill>
                <a:effectLst/>
                <a:latin typeface="STIXGeneral" pitchFamily="2" charset="2"/>
                <a:cs typeface="Gill Sans" panose="020B0502020104020203" pitchFamily="34" charset="-79"/>
              </a:rPr>
              <a:t>𝜆</a:t>
            </a:r>
            <a:r>
              <a:rPr lang="en-US" baseline="30000" dirty="0">
                <a:solidFill>
                  <a:srgbClr val="000000"/>
                </a:solidFill>
                <a:effectLst/>
                <a:latin typeface="Gill Sans" panose="020B0502020104020203" pitchFamily="34" charset="-79"/>
                <a:cs typeface="Gill Sans" panose="020B0502020104020203" pitchFamily="34" charset="-79"/>
              </a:rPr>
              <a:t>2</a:t>
            </a:r>
            <a:r>
              <a:rPr lang="en-US" dirty="0">
                <a:solidFill>
                  <a:srgbClr val="000000"/>
                </a:solidFill>
                <a:effectLst/>
                <a:latin typeface="Gill Sans" panose="020B0502020104020203" pitchFamily="34" charset="-79"/>
                <a:cs typeface="Gill Sans" panose="020B0502020104020203" pitchFamily="34" charset="-79"/>
              </a:rPr>
              <a:t>N</a:t>
            </a:r>
            <a:r>
              <a:rPr lang="en-US" baseline="-25000" dirty="0">
                <a:solidFill>
                  <a:srgbClr val="000000"/>
                </a:solidFill>
                <a:effectLst/>
                <a:latin typeface="Gill Sans" panose="020B0502020104020203" pitchFamily="34" charset="-79"/>
                <a:cs typeface="Gill Sans" panose="020B0502020104020203" pitchFamily="34" charset="-79"/>
              </a:rPr>
              <a:t>0</a:t>
            </a:r>
            <a:endParaRPr lang="en-US" dirty="0">
              <a:solidFill>
                <a:srgbClr val="000000"/>
              </a:solidFill>
              <a:effectLst/>
              <a:latin typeface="Gill Sans" panose="020B0502020104020203" pitchFamily="34" charset="-79"/>
              <a:cs typeface="Gill Sans" panose="020B0502020104020203" pitchFamily="34" charset="-79"/>
            </a:endParaRPr>
          </a:p>
          <a:p>
            <a:r>
              <a:rPr lang="en-US" dirty="0">
                <a:solidFill>
                  <a:srgbClr val="000000"/>
                </a:solidFill>
                <a:effectLst/>
                <a:latin typeface="Gill Sans" panose="020B0502020104020203" pitchFamily="34" charset="-79"/>
                <a:cs typeface="Gill Sans" panose="020B0502020104020203" pitchFamily="34" charset="-79"/>
              </a:rPr>
              <a:t>N</a:t>
            </a:r>
            <a:r>
              <a:rPr lang="en-US" baseline="-25000" dirty="0">
                <a:solidFill>
                  <a:srgbClr val="000000"/>
                </a:solidFill>
                <a:effectLst/>
                <a:latin typeface="Gill Sans" panose="020B0502020104020203" pitchFamily="34" charset="-79"/>
                <a:cs typeface="Gill Sans" panose="020B0502020104020203" pitchFamily="34" charset="-79"/>
              </a:rPr>
              <a:t>3</a:t>
            </a:r>
            <a:r>
              <a:rPr lang="en-US" dirty="0">
                <a:solidFill>
                  <a:srgbClr val="000000"/>
                </a:solidFill>
                <a:effectLst/>
                <a:latin typeface="Gill Sans" panose="020B0502020104020203" pitchFamily="34" charset="-79"/>
                <a:cs typeface="Gill Sans" panose="020B0502020104020203" pitchFamily="34" charset="-79"/>
              </a:rPr>
              <a:t>= </a:t>
            </a:r>
            <a:r>
              <a:rPr lang="en-US" dirty="0">
                <a:solidFill>
                  <a:srgbClr val="000000"/>
                </a:solidFill>
                <a:effectLst/>
                <a:latin typeface="STIXGeneral" pitchFamily="2" charset="2"/>
                <a:cs typeface="Gill Sans" panose="020B0502020104020203" pitchFamily="34" charset="-79"/>
              </a:rPr>
              <a:t>𝜆</a:t>
            </a:r>
            <a:r>
              <a:rPr lang="en-US" baseline="30000" dirty="0">
                <a:solidFill>
                  <a:srgbClr val="000000"/>
                </a:solidFill>
                <a:effectLst/>
                <a:latin typeface="Gill Sans" panose="020B0502020104020203" pitchFamily="34" charset="-79"/>
                <a:cs typeface="Gill Sans" panose="020B0502020104020203" pitchFamily="34" charset="-79"/>
              </a:rPr>
              <a:t>3</a:t>
            </a:r>
            <a:r>
              <a:rPr lang="en-US" dirty="0">
                <a:solidFill>
                  <a:srgbClr val="000000"/>
                </a:solidFill>
                <a:effectLst/>
                <a:latin typeface="Gill Sans" panose="020B0502020104020203" pitchFamily="34" charset="-79"/>
                <a:cs typeface="Gill Sans" panose="020B0502020104020203" pitchFamily="34" charset="-79"/>
              </a:rPr>
              <a:t>N</a:t>
            </a:r>
            <a:r>
              <a:rPr lang="en-US" baseline="-25000" dirty="0">
                <a:solidFill>
                  <a:srgbClr val="000000"/>
                </a:solidFill>
                <a:effectLst/>
                <a:latin typeface="Gill Sans" panose="020B0502020104020203" pitchFamily="34" charset="-79"/>
                <a:cs typeface="Gill Sans" panose="020B0502020104020203" pitchFamily="34" charset="-79"/>
              </a:rPr>
              <a:t>0</a:t>
            </a:r>
            <a:endParaRPr lang="en-US" dirty="0">
              <a:solidFill>
                <a:srgbClr val="000000"/>
              </a:solidFill>
              <a:effectLst/>
              <a:latin typeface="Gill Sans" panose="020B0502020104020203" pitchFamily="34" charset="-79"/>
              <a:cs typeface="Gill Sans" panose="020B0502020104020203" pitchFamily="34" charset="-79"/>
            </a:endParaRPr>
          </a:p>
          <a:p>
            <a:r>
              <a:rPr lang="en-US" dirty="0" err="1">
                <a:solidFill>
                  <a:srgbClr val="FF0000"/>
                </a:solidFill>
                <a:effectLst/>
                <a:latin typeface="Gill Sans" panose="020B0502020104020203" pitchFamily="34" charset="-79"/>
                <a:cs typeface="Gill Sans" panose="020B0502020104020203" pitchFamily="34" charset="-79"/>
              </a:rPr>
              <a:t>N</a:t>
            </a:r>
            <a:r>
              <a:rPr lang="en-US" baseline="-25000" dirty="0" err="1">
                <a:solidFill>
                  <a:srgbClr val="FF0000"/>
                </a:solidFill>
                <a:effectLst/>
                <a:latin typeface="Gill Sans" panose="020B0502020104020203" pitchFamily="34" charset="-79"/>
                <a:cs typeface="Gill Sans" panose="020B0502020104020203" pitchFamily="34" charset="-79"/>
              </a:rPr>
              <a:t>t</a:t>
            </a:r>
            <a:r>
              <a:rPr lang="en-US" dirty="0">
                <a:solidFill>
                  <a:srgbClr val="FF0000"/>
                </a:solidFill>
                <a:effectLst/>
                <a:latin typeface="Gill Sans" panose="020B0502020104020203" pitchFamily="34" charset="-79"/>
                <a:cs typeface="Gill Sans" panose="020B0502020104020203" pitchFamily="34" charset="-79"/>
              </a:rPr>
              <a:t>= </a:t>
            </a:r>
            <a:r>
              <a:rPr lang="en-US" dirty="0">
                <a:solidFill>
                  <a:srgbClr val="FF0000"/>
                </a:solidFill>
                <a:effectLst/>
                <a:latin typeface="STIXGeneral" pitchFamily="2" charset="2"/>
                <a:cs typeface="Gill Sans" panose="020B0502020104020203" pitchFamily="34" charset="-79"/>
              </a:rPr>
              <a:t>𝜆</a:t>
            </a:r>
            <a:r>
              <a:rPr lang="en-US" baseline="30000" dirty="0">
                <a:solidFill>
                  <a:srgbClr val="FF0000"/>
                </a:solidFill>
                <a:effectLst/>
                <a:latin typeface="Gill Sans" panose="020B0502020104020203" pitchFamily="34" charset="-79"/>
                <a:cs typeface="Gill Sans" panose="020B0502020104020203" pitchFamily="34" charset="-79"/>
              </a:rPr>
              <a:t>t</a:t>
            </a:r>
            <a:r>
              <a:rPr lang="en-US" dirty="0">
                <a:solidFill>
                  <a:srgbClr val="FF0000"/>
                </a:solidFill>
                <a:effectLst/>
                <a:latin typeface="Gill Sans" panose="020B0502020104020203" pitchFamily="34" charset="-79"/>
                <a:cs typeface="Gill Sans" panose="020B0502020104020203" pitchFamily="34" charset="-79"/>
              </a:rPr>
              <a:t>N</a:t>
            </a:r>
            <a:r>
              <a:rPr lang="en-US" baseline="-25000" dirty="0">
                <a:solidFill>
                  <a:srgbClr val="FF0000"/>
                </a:solidFill>
                <a:effectLst/>
                <a:latin typeface="Gill Sans" panose="020B0502020104020203" pitchFamily="34" charset="-79"/>
                <a:cs typeface="Gill Sans" panose="020B0502020104020203" pitchFamily="34" charset="-79"/>
              </a:rPr>
              <a:t>0</a:t>
            </a:r>
            <a:endParaRPr lang="en-US" dirty="0">
              <a:solidFill>
                <a:srgbClr val="FF0000"/>
              </a:solidFill>
              <a:effectLst/>
              <a:latin typeface="Gill Sans" panose="020B0502020104020203" pitchFamily="34" charset="-79"/>
              <a:cs typeface="Gill Sans" panose="020B0502020104020203" pitchFamily="34" charset="-79"/>
            </a:endParaRPr>
          </a:p>
        </p:txBody>
      </p:sp>
      <p:sp>
        <p:nvSpPr>
          <p:cNvPr id="13" name="Rectangle 12">
            <a:extLst>
              <a:ext uri="{FF2B5EF4-FFF2-40B4-BE49-F238E27FC236}">
                <a16:creationId xmlns:a16="http://schemas.microsoft.com/office/drawing/2014/main" id="{BDB32E59-6FE2-8062-A797-66F9B9ECD4B6}"/>
              </a:ext>
            </a:extLst>
          </p:cNvPr>
          <p:cNvSpPr/>
          <p:nvPr/>
        </p:nvSpPr>
        <p:spPr>
          <a:xfrm>
            <a:off x="401336" y="1393476"/>
            <a:ext cx="1633781" cy="369332"/>
          </a:xfrm>
          <a:prstGeom prst="rect">
            <a:avLst/>
          </a:prstGeom>
        </p:spPr>
        <p:txBody>
          <a:bodyPr wrap="none">
            <a:spAutoFit/>
          </a:bodyPr>
          <a:lstStyle/>
          <a:p>
            <a:r>
              <a:rPr lang="en-US" b="1" dirty="0">
                <a:effectLst/>
                <a:latin typeface="Helvetica" pitchFamily="2" charset="0"/>
              </a:rPr>
              <a:t>Discrete time</a:t>
            </a:r>
          </a:p>
        </p:txBody>
      </p:sp>
      <p:sp>
        <p:nvSpPr>
          <p:cNvPr id="20" name="Rectangle 19">
            <a:extLst>
              <a:ext uri="{FF2B5EF4-FFF2-40B4-BE49-F238E27FC236}">
                <a16:creationId xmlns:a16="http://schemas.microsoft.com/office/drawing/2014/main" id="{C6E7EF70-772A-9B49-1C17-E61F7B95295B}"/>
              </a:ext>
            </a:extLst>
          </p:cNvPr>
          <p:cNvSpPr/>
          <p:nvPr/>
        </p:nvSpPr>
        <p:spPr>
          <a:xfrm>
            <a:off x="4336598" y="1461390"/>
            <a:ext cx="2005677" cy="369332"/>
          </a:xfrm>
          <a:prstGeom prst="rect">
            <a:avLst/>
          </a:prstGeom>
        </p:spPr>
        <p:txBody>
          <a:bodyPr wrap="none">
            <a:spAutoFit/>
          </a:bodyPr>
          <a:lstStyle/>
          <a:p>
            <a:r>
              <a:rPr lang="en-US" b="1" dirty="0">
                <a:effectLst/>
                <a:latin typeface="Helvetica" pitchFamily="2" charset="0"/>
              </a:rPr>
              <a:t>Continuous time</a:t>
            </a:r>
          </a:p>
        </p:txBody>
      </p:sp>
      <p:sp>
        <p:nvSpPr>
          <p:cNvPr id="25" name="Rectangle 24">
            <a:extLst>
              <a:ext uri="{FF2B5EF4-FFF2-40B4-BE49-F238E27FC236}">
                <a16:creationId xmlns:a16="http://schemas.microsoft.com/office/drawing/2014/main" id="{961E38A1-3935-ACEF-24D2-64C1F2D93ADD}"/>
              </a:ext>
            </a:extLst>
          </p:cNvPr>
          <p:cNvSpPr/>
          <p:nvPr/>
        </p:nvSpPr>
        <p:spPr>
          <a:xfrm>
            <a:off x="4336598" y="1461390"/>
            <a:ext cx="2005677" cy="369332"/>
          </a:xfrm>
          <a:prstGeom prst="rect">
            <a:avLst/>
          </a:prstGeom>
        </p:spPr>
        <p:txBody>
          <a:bodyPr wrap="none">
            <a:spAutoFit/>
          </a:bodyPr>
          <a:lstStyle/>
          <a:p>
            <a:r>
              <a:rPr lang="en-US" b="1" dirty="0">
                <a:effectLst/>
                <a:latin typeface="Helvetica" pitchFamily="2" charset="0"/>
              </a:rPr>
              <a:t>Continuous time</a:t>
            </a:r>
          </a:p>
        </p:txBody>
      </p:sp>
      <p:sp>
        <p:nvSpPr>
          <p:cNvPr id="26" name="Rectangle 25">
            <a:extLst>
              <a:ext uri="{FF2B5EF4-FFF2-40B4-BE49-F238E27FC236}">
                <a16:creationId xmlns:a16="http://schemas.microsoft.com/office/drawing/2014/main" id="{B61955C4-66D0-8455-2669-720C25C838A6}"/>
              </a:ext>
            </a:extLst>
          </p:cNvPr>
          <p:cNvSpPr/>
          <p:nvPr/>
        </p:nvSpPr>
        <p:spPr>
          <a:xfrm>
            <a:off x="4336598" y="1820434"/>
            <a:ext cx="2651760" cy="4401205"/>
          </a:xfrm>
          <a:prstGeom prst="rect">
            <a:avLst/>
          </a:prstGeom>
        </p:spPr>
        <p:txBody>
          <a:bodyPr wrap="square">
            <a:spAutoFit/>
          </a:bodyPr>
          <a:lstStyle/>
          <a:p>
            <a:r>
              <a:rPr lang="en-US" dirty="0" err="1">
                <a:solidFill>
                  <a:srgbClr val="000000"/>
                </a:solidFill>
                <a:effectLst/>
                <a:latin typeface="Helvetica" pitchFamily="2" charset="0"/>
                <a:cs typeface="Gill Sans" panose="020B0502020104020203" pitchFamily="34" charset="-79"/>
              </a:rPr>
              <a:t>dN</a:t>
            </a:r>
            <a:r>
              <a:rPr lang="en-US" dirty="0">
                <a:solidFill>
                  <a:srgbClr val="000000"/>
                </a:solidFill>
                <a:effectLst/>
                <a:latin typeface="Helvetica" pitchFamily="2" charset="0"/>
                <a:cs typeface="Gill Sans" panose="020B0502020104020203" pitchFamily="34" charset="-79"/>
              </a:rPr>
              <a:t>(t)/dt = </a:t>
            </a:r>
            <a:r>
              <a:rPr lang="en-US" dirty="0" err="1">
                <a:solidFill>
                  <a:srgbClr val="000000"/>
                </a:solidFill>
                <a:effectLst/>
                <a:latin typeface="Helvetica" pitchFamily="2" charset="0"/>
                <a:cs typeface="Gill Sans" panose="020B0502020104020203" pitchFamily="34" charset="-79"/>
              </a:rPr>
              <a:t>rN</a:t>
            </a:r>
            <a:r>
              <a:rPr lang="en-US" dirty="0">
                <a:solidFill>
                  <a:srgbClr val="000000"/>
                </a:solidFill>
                <a:effectLst/>
                <a:latin typeface="Helvetica" pitchFamily="2" charset="0"/>
                <a:cs typeface="Gill Sans" panose="020B0502020104020203" pitchFamily="34" charset="-79"/>
              </a:rPr>
              <a:t>(t)</a:t>
            </a:r>
          </a:p>
          <a:p>
            <a:endParaRPr lang="en-US" sz="2500" dirty="0">
              <a:solidFill>
                <a:srgbClr val="000000"/>
              </a:solidFill>
              <a:effectLst/>
              <a:latin typeface="Helvetica" pitchFamily="2" charset="0"/>
              <a:cs typeface="Gill Sans" panose="020B0502020104020203" pitchFamily="34" charset="-79"/>
            </a:endParaRPr>
          </a:p>
          <a:p>
            <a:r>
              <a:rPr lang="en-US" i="1" dirty="0">
                <a:solidFill>
                  <a:srgbClr val="000000"/>
                </a:solidFill>
                <a:effectLst/>
                <a:latin typeface="Helvetica" pitchFamily="2" charset="0"/>
                <a:cs typeface="Gill Sans" panose="020B0502020104020203" pitchFamily="34" charset="-79"/>
              </a:rPr>
              <a:t>Separation of variables: </a:t>
            </a:r>
            <a:endParaRPr lang="en-US" dirty="0">
              <a:solidFill>
                <a:srgbClr val="000000"/>
              </a:solidFill>
              <a:effectLst/>
              <a:latin typeface="Helvetica" pitchFamily="2" charset="0"/>
              <a:cs typeface="Gill Sans" panose="020B0502020104020203" pitchFamily="34" charset="-79"/>
            </a:endParaRPr>
          </a:p>
          <a:p>
            <a:r>
              <a:rPr lang="en-US" dirty="0" err="1">
                <a:solidFill>
                  <a:srgbClr val="000000"/>
                </a:solidFill>
                <a:effectLst/>
                <a:latin typeface="Helvetica" pitchFamily="2" charset="0"/>
                <a:cs typeface="Gill Sans" panose="020B0502020104020203" pitchFamily="34" charset="-79"/>
              </a:rPr>
              <a:t>dN</a:t>
            </a:r>
            <a:r>
              <a:rPr lang="en-US" dirty="0">
                <a:solidFill>
                  <a:srgbClr val="000000"/>
                </a:solidFill>
                <a:effectLst/>
                <a:latin typeface="Helvetica" pitchFamily="2" charset="0"/>
                <a:cs typeface="Gill Sans" panose="020B0502020104020203" pitchFamily="34" charset="-79"/>
              </a:rPr>
              <a:t>(t)/N(t) = r dt </a:t>
            </a:r>
          </a:p>
          <a:p>
            <a:endParaRPr lang="en-US" sz="2500" dirty="0">
              <a:solidFill>
                <a:srgbClr val="000000"/>
              </a:solidFill>
              <a:effectLst/>
              <a:latin typeface="Helvetica" pitchFamily="2" charset="0"/>
              <a:cs typeface="Gill Sans" panose="020B0502020104020203" pitchFamily="34" charset="-79"/>
            </a:endParaRPr>
          </a:p>
          <a:p>
            <a:r>
              <a:rPr lang="en-US" i="1" dirty="0">
                <a:solidFill>
                  <a:srgbClr val="000000"/>
                </a:solidFill>
                <a:effectLst/>
                <a:latin typeface="Helvetica" pitchFamily="2" charset="0"/>
                <a:cs typeface="Gill Sans" panose="020B0502020104020203" pitchFamily="34" charset="-79"/>
              </a:rPr>
              <a:t>Integrate both sides:  </a:t>
            </a:r>
            <a:endParaRPr lang="en-US" dirty="0">
              <a:solidFill>
                <a:srgbClr val="000000"/>
              </a:solidFill>
              <a:effectLst/>
              <a:latin typeface="Helvetica" pitchFamily="2" charset="0"/>
              <a:cs typeface="Gill Sans" panose="020B0502020104020203" pitchFamily="34" charset="-79"/>
            </a:endParaRPr>
          </a:p>
          <a:p>
            <a:r>
              <a:rPr lang="en-US" dirty="0">
                <a:solidFill>
                  <a:srgbClr val="000000"/>
                </a:solidFill>
                <a:effectLst/>
                <a:latin typeface="Helvetica" pitchFamily="2" charset="0"/>
                <a:cs typeface="Gill Sans" panose="020B0502020104020203" pitchFamily="34" charset="-79"/>
              </a:rPr>
              <a:t>∫ </a:t>
            </a:r>
            <a:r>
              <a:rPr lang="en-US" dirty="0" err="1">
                <a:solidFill>
                  <a:srgbClr val="000000"/>
                </a:solidFill>
                <a:effectLst/>
                <a:latin typeface="Helvetica" pitchFamily="2" charset="0"/>
                <a:cs typeface="Gill Sans" panose="020B0502020104020203" pitchFamily="34" charset="-79"/>
              </a:rPr>
              <a:t>dN</a:t>
            </a:r>
            <a:r>
              <a:rPr lang="en-US" dirty="0">
                <a:solidFill>
                  <a:srgbClr val="000000"/>
                </a:solidFill>
                <a:effectLst/>
                <a:latin typeface="Helvetica" pitchFamily="2" charset="0"/>
                <a:cs typeface="Gill Sans" panose="020B0502020104020203" pitchFamily="34" charset="-79"/>
              </a:rPr>
              <a:t>(t)/N(t) = ∫ r dt</a:t>
            </a:r>
          </a:p>
          <a:p>
            <a:endParaRPr lang="en-US" sz="2500" dirty="0">
              <a:solidFill>
                <a:srgbClr val="000000"/>
              </a:solidFill>
              <a:effectLst/>
              <a:latin typeface="Helvetica" pitchFamily="2" charset="0"/>
              <a:cs typeface="Gill Sans" panose="020B0502020104020203" pitchFamily="34" charset="-79"/>
            </a:endParaRPr>
          </a:p>
          <a:p>
            <a:r>
              <a:rPr lang="en-US" i="1" dirty="0">
                <a:solidFill>
                  <a:srgbClr val="000000"/>
                </a:solidFill>
                <a:effectLst/>
                <a:latin typeface="Helvetica" pitchFamily="2" charset="0"/>
                <a:cs typeface="Gill Sans" panose="020B0502020104020203" pitchFamily="34" charset="-79"/>
              </a:rPr>
              <a:t>By definition: </a:t>
            </a:r>
            <a:endParaRPr lang="en-US" dirty="0">
              <a:solidFill>
                <a:srgbClr val="000000"/>
              </a:solidFill>
              <a:effectLst/>
              <a:latin typeface="Helvetica" pitchFamily="2" charset="0"/>
              <a:cs typeface="Gill Sans" panose="020B0502020104020203" pitchFamily="34" charset="-79"/>
            </a:endParaRPr>
          </a:p>
          <a:p>
            <a:r>
              <a:rPr lang="en-US" dirty="0">
                <a:solidFill>
                  <a:srgbClr val="000000"/>
                </a:solidFill>
                <a:effectLst/>
                <a:latin typeface="Helvetica" pitchFamily="2" charset="0"/>
                <a:cs typeface="Gill Sans" panose="020B0502020104020203" pitchFamily="34" charset="-79"/>
              </a:rPr>
              <a:t>log(N(t)) = rt + c</a:t>
            </a:r>
          </a:p>
          <a:p>
            <a:endParaRPr lang="en-US" sz="2500" dirty="0">
              <a:solidFill>
                <a:srgbClr val="000000"/>
              </a:solidFill>
              <a:effectLst/>
              <a:latin typeface="Helvetica" pitchFamily="2" charset="0"/>
              <a:cs typeface="Gill Sans" panose="020B0502020104020203" pitchFamily="34" charset="-79"/>
            </a:endParaRPr>
          </a:p>
          <a:p>
            <a:r>
              <a:rPr lang="en-US" i="1" dirty="0">
                <a:solidFill>
                  <a:srgbClr val="000000"/>
                </a:solidFill>
                <a:effectLst/>
                <a:latin typeface="Helvetica" pitchFamily="2" charset="0"/>
                <a:cs typeface="Gill Sans" panose="020B0502020104020203" pitchFamily="34" charset="-79"/>
              </a:rPr>
              <a:t>Take exponentials: </a:t>
            </a:r>
            <a:endParaRPr lang="en-US" dirty="0">
              <a:solidFill>
                <a:srgbClr val="000000"/>
              </a:solidFill>
              <a:effectLst/>
              <a:latin typeface="Helvetica" pitchFamily="2" charset="0"/>
              <a:cs typeface="Gill Sans" panose="020B0502020104020203" pitchFamily="34" charset="-79"/>
            </a:endParaRPr>
          </a:p>
          <a:p>
            <a:r>
              <a:rPr lang="en-US" dirty="0">
                <a:solidFill>
                  <a:srgbClr val="000000"/>
                </a:solidFill>
                <a:effectLst/>
                <a:latin typeface="Helvetica" pitchFamily="2" charset="0"/>
                <a:cs typeface="Gill Sans" panose="020B0502020104020203" pitchFamily="34" charset="-79"/>
              </a:rPr>
              <a:t>N(t) = </a:t>
            </a:r>
            <a:r>
              <a:rPr lang="en-US" dirty="0" err="1">
                <a:solidFill>
                  <a:srgbClr val="000000"/>
                </a:solidFill>
                <a:effectLst/>
                <a:latin typeface="Helvetica" pitchFamily="2" charset="0"/>
                <a:cs typeface="Gill Sans" panose="020B0502020104020203" pitchFamily="34" charset="-79"/>
              </a:rPr>
              <a:t>e</a:t>
            </a:r>
            <a:r>
              <a:rPr lang="en-US" baseline="30000" dirty="0" err="1">
                <a:solidFill>
                  <a:srgbClr val="000000"/>
                </a:solidFill>
                <a:effectLst/>
                <a:latin typeface="Helvetica" pitchFamily="2" charset="0"/>
                <a:cs typeface="Gill Sans" panose="020B0502020104020203" pitchFamily="34" charset="-79"/>
              </a:rPr>
              <a:t>rt</a:t>
            </a:r>
            <a:r>
              <a:rPr lang="en-US" baseline="30000" dirty="0">
                <a:solidFill>
                  <a:srgbClr val="000000"/>
                </a:solidFill>
                <a:effectLst/>
                <a:latin typeface="Helvetica" pitchFamily="2" charset="0"/>
                <a:cs typeface="Gill Sans" panose="020B0502020104020203" pitchFamily="34" charset="-79"/>
              </a:rPr>
              <a:t> + c </a:t>
            </a:r>
            <a:r>
              <a:rPr lang="en-US" dirty="0">
                <a:solidFill>
                  <a:srgbClr val="000000"/>
                </a:solidFill>
                <a:effectLst/>
                <a:latin typeface="Helvetica" pitchFamily="2" charset="0"/>
                <a:cs typeface="Gill Sans" panose="020B0502020104020203" pitchFamily="34" charset="-79"/>
              </a:rPr>
              <a:t>= Ce</a:t>
            </a:r>
            <a:r>
              <a:rPr lang="en-US" baseline="30000" dirty="0">
                <a:solidFill>
                  <a:srgbClr val="000000"/>
                </a:solidFill>
                <a:effectLst/>
                <a:latin typeface="Helvetica" pitchFamily="2" charset="0"/>
                <a:cs typeface="Gill Sans" panose="020B0502020104020203" pitchFamily="34" charset="-79"/>
              </a:rPr>
              <a:t>rt </a:t>
            </a:r>
            <a:endParaRPr lang="en-US" dirty="0">
              <a:solidFill>
                <a:srgbClr val="000000"/>
              </a:solidFill>
              <a:effectLst/>
              <a:latin typeface="Helvetica" pitchFamily="2" charset="0"/>
              <a:cs typeface="Gill Sans" panose="020B0502020104020203" pitchFamily="34" charset="-79"/>
            </a:endParaRPr>
          </a:p>
          <a:p>
            <a:r>
              <a:rPr lang="en-US" dirty="0">
                <a:solidFill>
                  <a:srgbClr val="000000"/>
                </a:solidFill>
                <a:effectLst/>
                <a:latin typeface="Helvetica" pitchFamily="2" charset="0"/>
                <a:cs typeface="Gill Sans" panose="020B0502020104020203" pitchFamily="34" charset="-79"/>
              </a:rPr>
              <a:t>N(t)</a:t>
            </a:r>
            <a:r>
              <a:rPr lang="en-US" baseline="30000" dirty="0">
                <a:solidFill>
                  <a:srgbClr val="000000"/>
                </a:solidFill>
                <a:effectLst/>
                <a:latin typeface="Helvetica" pitchFamily="2" charset="0"/>
                <a:cs typeface="Gill Sans" panose="020B0502020104020203" pitchFamily="34" charset="-79"/>
              </a:rPr>
              <a:t>  </a:t>
            </a:r>
            <a:r>
              <a:rPr lang="en-US" dirty="0">
                <a:solidFill>
                  <a:srgbClr val="000000"/>
                </a:solidFill>
                <a:effectLst/>
                <a:latin typeface="Helvetica" pitchFamily="2" charset="0"/>
                <a:cs typeface="Gill Sans" panose="020B0502020104020203" pitchFamily="34" charset="-79"/>
              </a:rPr>
              <a:t>= N(0)</a:t>
            </a:r>
            <a:r>
              <a:rPr lang="en-US" dirty="0" err="1">
                <a:solidFill>
                  <a:srgbClr val="000000"/>
                </a:solidFill>
                <a:effectLst/>
                <a:latin typeface="Helvetica" pitchFamily="2" charset="0"/>
                <a:cs typeface="Gill Sans" panose="020B0502020104020203" pitchFamily="34" charset="-79"/>
              </a:rPr>
              <a:t>e</a:t>
            </a:r>
            <a:r>
              <a:rPr lang="en-US" baseline="30000" dirty="0" err="1">
                <a:solidFill>
                  <a:srgbClr val="000000"/>
                </a:solidFill>
                <a:effectLst/>
                <a:latin typeface="Helvetica" pitchFamily="2" charset="0"/>
                <a:cs typeface="Gill Sans" panose="020B0502020104020203" pitchFamily="34" charset="-79"/>
              </a:rPr>
              <a:t>rt</a:t>
            </a:r>
            <a:endParaRPr lang="en-US" dirty="0">
              <a:solidFill>
                <a:srgbClr val="000000"/>
              </a:solidFill>
              <a:effectLst/>
              <a:latin typeface="Helvetica" pitchFamily="2" charset="0"/>
              <a:cs typeface="Gill Sans" panose="020B0502020104020203" pitchFamily="34" charset="-79"/>
            </a:endParaRPr>
          </a:p>
        </p:txBody>
      </p:sp>
      <p:sp>
        <p:nvSpPr>
          <p:cNvPr id="15" name="Title 1">
            <a:extLst>
              <a:ext uri="{FF2B5EF4-FFF2-40B4-BE49-F238E27FC236}">
                <a16:creationId xmlns:a16="http://schemas.microsoft.com/office/drawing/2014/main" id="{13ADA6CF-2876-627D-A0B8-D4B238AA74CE}"/>
              </a:ext>
            </a:extLst>
          </p:cNvPr>
          <p:cNvSpPr txBox="1">
            <a:spLocks/>
          </p:cNvSpPr>
          <p:nvPr/>
        </p:nvSpPr>
        <p:spPr>
          <a:xfrm>
            <a:off x="825138" y="20755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Geometric vs. exponential growth</a:t>
            </a:r>
          </a:p>
        </p:txBody>
      </p:sp>
      <p:sp>
        <p:nvSpPr>
          <p:cNvPr id="2" name="Rectangle 1">
            <a:extLst>
              <a:ext uri="{FF2B5EF4-FFF2-40B4-BE49-F238E27FC236}">
                <a16:creationId xmlns:a16="http://schemas.microsoft.com/office/drawing/2014/main" id="{0822A528-3DB9-1B77-1B29-19A3CE362F31}"/>
              </a:ext>
            </a:extLst>
          </p:cNvPr>
          <p:cNvSpPr/>
          <p:nvPr/>
        </p:nvSpPr>
        <p:spPr>
          <a:xfrm>
            <a:off x="4336598" y="5071132"/>
            <a:ext cx="3095334" cy="17868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4121237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4F670D7-7669-E39D-71E1-B181CBDD8E4E}"/>
              </a:ext>
            </a:extLst>
          </p:cNvPr>
          <p:cNvSpPr/>
          <p:nvPr/>
        </p:nvSpPr>
        <p:spPr>
          <a:xfrm>
            <a:off x="1456689" y="3075057"/>
            <a:ext cx="2772181" cy="707886"/>
          </a:xfrm>
          <a:prstGeom prst="rect">
            <a:avLst/>
          </a:prstGeom>
        </p:spPr>
        <p:txBody>
          <a:bodyPr wrap="square">
            <a:spAutoFit/>
          </a:bodyPr>
          <a:lstStyle/>
          <a:p>
            <a:pPr algn="ctr"/>
            <a:r>
              <a:rPr lang="en-US" sz="4000" dirty="0">
                <a:solidFill>
                  <a:srgbClr val="FF0000"/>
                </a:solidFill>
                <a:latin typeface="Helvetica" pitchFamily="2" charset="0"/>
                <a:sym typeface="Symbol" pitchFamily="2" charset="2"/>
              </a:rPr>
              <a:t></a:t>
            </a:r>
            <a:r>
              <a:rPr lang="en-US" sz="3200" dirty="0">
                <a:solidFill>
                  <a:srgbClr val="000000"/>
                </a:solidFill>
                <a:effectLst/>
                <a:latin typeface="Helvetica Light" panose="020B0403020202020204" pitchFamily="34" charset="0"/>
              </a:rPr>
              <a:t>=N</a:t>
            </a:r>
            <a:r>
              <a:rPr lang="en-US" sz="3200" baseline="-25000" dirty="0">
                <a:solidFill>
                  <a:srgbClr val="000000"/>
                </a:solidFill>
                <a:effectLst/>
                <a:latin typeface="Helvetica Light" panose="020B0403020202020204" pitchFamily="34" charset="0"/>
              </a:rPr>
              <a:t>t+1</a:t>
            </a:r>
            <a:r>
              <a:rPr lang="en-US" sz="3200" dirty="0">
                <a:solidFill>
                  <a:srgbClr val="000000"/>
                </a:solidFill>
                <a:effectLst/>
                <a:latin typeface="Helvetica Light" panose="020B0403020202020204" pitchFamily="34" charset="0"/>
              </a:rPr>
              <a:t>/</a:t>
            </a:r>
            <a:r>
              <a:rPr lang="en-US" sz="3200" dirty="0" err="1">
                <a:solidFill>
                  <a:srgbClr val="000000"/>
                </a:solidFill>
                <a:effectLst/>
                <a:latin typeface="Helvetica Light" panose="020B0403020202020204" pitchFamily="34" charset="0"/>
              </a:rPr>
              <a:t>N</a:t>
            </a:r>
            <a:r>
              <a:rPr lang="en-US" sz="3200" baseline="-25000" dirty="0" err="1">
                <a:solidFill>
                  <a:srgbClr val="000000"/>
                </a:solidFill>
                <a:effectLst/>
                <a:latin typeface="Helvetica Light" panose="020B0403020202020204" pitchFamily="34" charset="0"/>
              </a:rPr>
              <a:t>t</a:t>
            </a:r>
            <a:endParaRPr lang="en-US" sz="3200" dirty="0">
              <a:solidFill>
                <a:srgbClr val="000000"/>
              </a:solidFill>
              <a:effectLst/>
              <a:latin typeface="Helvetica Light" panose="020B0403020202020204" pitchFamily="34" charset="0"/>
            </a:endParaRPr>
          </a:p>
        </p:txBody>
      </p:sp>
      <p:grpSp>
        <p:nvGrpSpPr>
          <p:cNvPr id="5" name="Group 4">
            <a:extLst>
              <a:ext uri="{FF2B5EF4-FFF2-40B4-BE49-F238E27FC236}">
                <a16:creationId xmlns:a16="http://schemas.microsoft.com/office/drawing/2014/main" id="{A2DCE062-A637-AA58-6AB2-AA3B674C55E7}"/>
              </a:ext>
            </a:extLst>
          </p:cNvPr>
          <p:cNvGrpSpPr/>
          <p:nvPr/>
        </p:nvGrpSpPr>
        <p:grpSpPr>
          <a:xfrm>
            <a:off x="8918018" y="293005"/>
            <a:ext cx="2986577" cy="1200329"/>
            <a:chOff x="1634042" y="2454642"/>
            <a:chExt cx="5894468" cy="2542201"/>
          </a:xfrm>
        </p:grpSpPr>
        <p:sp>
          <p:nvSpPr>
            <p:cNvPr id="6" name="Rectangle 5">
              <a:extLst>
                <a:ext uri="{FF2B5EF4-FFF2-40B4-BE49-F238E27FC236}">
                  <a16:creationId xmlns:a16="http://schemas.microsoft.com/office/drawing/2014/main" id="{B06584C8-CEC7-1842-A9FF-A3659F561B97}"/>
                </a:ext>
              </a:extLst>
            </p:cNvPr>
            <p:cNvSpPr/>
            <p:nvPr/>
          </p:nvSpPr>
          <p:spPr>
            <a:xfrm>
              <a:off x="3333403" y="2896988"/>
              <a:ext cx="2477193" cy="2099855"/>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latin typeface="Helvetica" pitchFamily="2" charset="0"/>
                </a:rPr>
                <a:t>Madagascar</a:t>
              </a:r>
            </a:p>
            <a:p>
              <a:pPr algn="ctr"/>
              <a:r>
                <a:rPr lang="en-US" sz="1500" dirty="0">
                  <a:latin typeface="Helvetica" pitchFamily="2" charset="0"/>
                </a:rPr>
                <a:t>(N)</a:t>
              </a:r>
            </a:p>
          </p:txBody>
        </p:sp>
        <p:cxnSp>
          <p:nvCxnSpPr>
            <p:cNvPr id="7" name="Curved Connector 6">
              <a:extLst>
                <a:ext uri="{FF2B5EF4-FFF2-40B4-BE49-F238E27FC236}">
                  <a16:creationId xmlns:a16="http://schemas.microsoft.com/office/drawing/2014/main" id="{7C605694-1C10-454A-ECD1-A515D37079C7}"/>
                </a:ext>
              </a:extLst>
            </p:cNvPr>
            <p:cNvCxnSpPr>
              <a:cxnSpLocks/>
            </p:cNvCxnSpPr>
            <p:nvPr/>
          </p:nvCxnSpPr>
          <p:spPr>
            <a:xfrm rot="16200000" flipH="1" flipV="1">
              <a:off x="3344608" y="2852529"/>
              <a:ext cx="1049928" cy="1238597"/>
            </a:xfrm>
            <a:prstGeom prst="curvedConnector4">
              <a:avLst>
                <a:gd name="adj1" fmla="val -42358"/>
                <a:gd name="adj2" fmla="val 13322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C59FE05E-EAAA-BDE3-2F32-3CDBE3B7AA58}"/>
                </a:ext>
              </a:extLst>
            </p:cNvPr>
            <p:cNvSpPr/>
            <p:nvPr/>
          </p:nvSpPr>
          <p:spPr>
            <a:xfrm>
              <a:off x="1634042" y="2454642"/>
              <a:ext cx="1510622" cy="548953"/>
            </a:xfrm>
            <a:prstGeom prst="rect">
              <a:avLst/>
            </a:prstGeom>
          </p:spPr>
          <p:txBody>
            <a:bodyPr wrap="none">
              <a:spAutoFit/>
            </a:bodyPr>
            <a:lstStyle/>
            <a:p>
              <a:pPr algn="ctr"/>
              <a:r>
                <a:rPr lang="en-US" sz="1600" b="1" dirty="0">
                  <a:effectLst/>
                  <a:latin typeface="Helvetica" pitchFamily="2" charset="0"/>
                </a:rPr>
                <a:t>births</a:t>
              </a:r>
              <a:endParaRPr lang="en-US" sz="1600" dirty="0">
                <a:effectLst/>
                <a:latin typeface="Helvetica" pitchFamily="2" charset="0"/>
              </a:endParaRPr>
            </a:p>
          </p:txBody>
        </p:sp>
        <p:cxnSp>
          <p:nvCxnSpPr>
            <p:cNvPr id="9" name="Curved Connector 8">
              <a:extLst>
                <a:ext uri="{FF2B5EF4-FFF2-40B4-BE49-F238E27FC236}">
                  <a16:creationId xmlns:a16="http://schemas.microsoft.com/office/drawing/2014/main" id="{40113115-1B33-0DFC-A23B-25DB2C4ACBDC}"/>
                </a:ext>
              </a:extLst>
            </p:cNvPr>
            <p:cNvCxnSpPr>
              <a:cxnSpLocks/>
              <a:stCxn id="6" idx="3"/>
            </p:cNvCxnSpPr>
            <p:nvPr/>
          </p:nvCxnSpPr>
          <p:spPr>
            <a:xfrm flipV="1">
              <a:off x="5810596" y="3946915"/>
              <a:ext cx="872837" cy="1"/>
            </a:xfrm>
            <a:prstGeom prst="curvedConnector3">
              <a:avLst>
                <a:gd name="adj1" fmla="val 50000"/>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204D4C11-54EE-DB1F-E320-3B63CBDD987D}"/>
                </a:ext>
              </a:extLst>
            </p:cNvPr>
            <p:cNvSpPr/>
            <p:nvPr/>
          </p:nvSpPr>
          <p:spPr>
            <a:xfrm>
              <a:off x="5838357" y="3251264"/>
              <a:ext cx="1690153" cy="548953"/>
            </a:xfrm>
            <a:prstGeom prst="rect">
              <a:avLst/>
            </a:prstGeom>
          </p:spPr>
          <p:txBody>
            <a:bodyPr wrap="none">
              <a:spAutoFit/>
            </a:bodyPr>
            <a:lstStyle/>
            <a:p>
              <a:pPr algn="ctr"/>
              <a:r>
                <a:rPr lang="en-US" sz="1600" b="1" dirty="0">
                  <a:effectLst/>
                  <a:latin typeface="Helvetica" pitchFamily="2" charset="0"/>
                </a:rPr>
                <a:t>deaths</a:t>
              </a:r>
              <a:endParaRPr lang="en-US" sz="1600" dirty="0">
                <a:effectLst/>
                <a:latin typeface="Helvetica" pitchFamily="2" charset="0"/>
              </a:endParaRPr>
            </a:p>
          </p:txBody>
        </p:sp>
      </p:grpSp>
      <p:pic>
        <p:nvPicPr>
          <p:cNvPr id="11" name="Picture 10">
            <a:extLst>
              <a:ext uri="{FF2B5EF4-FFF2-40B4-BE49-F238E27FC236}">
                <a16:creationId xmlns:a16="http://schemas.microsoft.com/office/drawing/2014/main" id="{9BABB3A7-352D-4BB5-5EB5-7B0E87F5A9DE}"/>
              </a:ext>
            </a:extLst>
          </p:cNvPr>
          <p:cNvPicPr>
            <a:picLocks noChangeAspect="1"/>
          </p:cNvPicPr>
          <p:nvPr/>
        </p:nvPicPr>
        <p:blipFill>
          <a:blip r:embed="rId2"/>
          <a:stretch>
            <a:fillRect/>
          </a:stretch>
        </p:blipFill>
        <p:spPr>
          <a:xfrm>
            <a:off x="141975" y="1786867"/>
            <a:ext cx="2049911" cy="3284266"/>
          </a:xfrm>
          <a:prstGeom prst="rect">
            <a:avLst/>
          </a:prstGeom>
        </p:spPr>
      </p:pic>
      <p:sp>
        <p:nvSpPr>
          <p:cNvPr id="12" name="Rectangle 11">
            <a:extLst>
              <a:ext uri="{FF2B5EF4-FFF2-40B4-BE49-F238E27FC236}">
                <a16:creationId xmlns:a16="http://schemas.microsoft.com/office/drawing/2014/main" id="{2415F543-10D8-EA8E-E999-EA2E605C8ACF}"/>
              </a:ext>
            </a:extLst>
          </p:cNvPr>
          <p:cNvSpPr/>
          <p:nvPr/>
        </p:nvSpPr>
        <p:spPr>
          <a:xfrm>
            <a:off x="292577" y="5343696"/>
            <a:ext cx="4572000" cy="1200329"/>
          </a:xfrm>
          <a:prstGeom prst="rect">
            <a:avLst/>
          </a:prstGeom>
        </p:spPr>
        <p:txBody>
          <a:bodyPr>
            <a:spAutoFit/>
          </a:bodyPr>
          <a:lstStyle/>
          <a:p>
            <a:r>
              <a:rPr lang="en-US" dirty="0">
                <a:solidFill>
                  <a:srgbClr val="000000"/>
                </a:solidFill>
                <a:effectLst/>
                <a:latin typeface="Gill Sans" panose="020B0502020104020203" pitchFamily="34" charset="-79"/>
                <a:cs typeface="Gill Sans" panose="020B0502020104020203" pitchFamily="34" charset="-79"/>
              </a:rPr>
              <a:t>N</a:t>
            </a:r>
            <a:r>
              <a:rPr lang="en-US" baseline="-25000" dirty="0">
                <a:solidFill>
                  <a:srgbClr val="000000"/>
                </a:solidFill>
                <a:effectLst/>
                <a:latin typeface="Gill Sans" panose="020B0502020104020203" pitchFamily="34" charset="-79"/>
                <a:cs typeface="Gill Sans" panose="020B0502020104020203" pitchFamily="34" charset="-79"/>
              </a:rPr>
              <a:t>1</a:t>
            </a:r>
            <a:r>
              <a:rPr lang="en-US" dirty="0">
                <a:solidFill>
                  <a:srgbClr val="000000"/>
                </a:solidFill>
                <a:effectLst/>
                <a:latin typeface="Gill Sans" panose="020B0502020104020203" pitchFamily="34" charset="-79"/>
                <a:cs typeface="Gill Sans" panose="020B0502020104020203" pitchFamily="34" charset="-79"/>
              </a:rPr>
              <a:t>= </a:t>
            </a:r>
            <a:r>
              <a:rPr lang="en-US" dirty="0">
                <a:solidFill>
                  <a:srgbClr val="000000"/>
                </a:solidFill>
                <a:effectLst/>
                <a:latin typeface="STIXGeneral" pitchFamily="2" charset="2"/>
                <a:cs typeface="Gill Sans" panose="020B0502020104020203" pitchFamily="34" charset="-79"/>
              </a:rPr>
              <a:t>𝜆</a:t>
            </a:r>
            <a:r>
              <a:rPr lang="en-US" dirty="0">
                <a:solidFill>
                  <a:srgbClr val="000000"/>
                </a:solidFill>
                <a:effectLst/>
                <a:latin typeface="Gill Sans" panose="020B0502020104020203" pitchFamily="34" charset="-79"/>
                <a:cs typeface="Gill Sans" panose="020B0502020104020203" pitchFamily="34" charset="-79"/>
              </a:rPr>
              <a:t>N</a:t>
            </a:r>
            <a:r>
              <a:rPr lang="en-US" baseline="-25000" dirty="0">
                <a:solidFill>
                  <a:srgbClr val="000000"/>
                </a:solidFill>
                <a:effectLst/>
                <a:latin typeface="Gill Sans" panose="020B0502020104020203" pitchFamily="34" charset="-79"/>
                <a:cs typeface="Gill Sans" panose="020B0502020104020203" pitchFamily="34" charset="-79"/>
              </a:rPr>
              <a:t>0</a:t>
            </a:r>
            <a:endParaRPr lang="en-US" dirty="0">
              <a:solidFill>
                <a:srgbClr val="000000"/>
              </a:solidFill>
              <a:effectLst/>
              <a:latin typeface="Gill Sans" panose="020B0502020104020203" pitchFamily="34" charset="-79"/>
              <a:cs typeface="Gill Sans" panose="020B0502020104020203" pitchFamily="34" charset="-79"/>
            </a:endParaRPr>
          </a:p>
          <a:p>
            <a:r>
              <a:rPr lang="en-US" dirty="0">
                <a:solidFill>
                  <a:srgbClr val="000000"/>
                </a:solidFill>
                <a:effectLst/>
                <a:latin typeface="Gill Sans" panose="020B0502020104020203" pitchFamily="34" charset="-79"/>
                <a:cs typeface="Gill Sans" panose="020B0502020104020203" pitchFamily="34" charset="-79"/>
              </a:rPr>
              <a:t>N</a:t>
            </a:r>
            <a:r>
              <a:rPr lang="en-US" baseline="-25000" dirty="0">
                <a:solidFill>
                  <a:srgbClr val="000000"/>
                </a:solidFill>
                <a:effectLst/>
                <a:latin typeface="Gill Sans" panose="020B0502020104020203" pitchFamily="34" charset="-79"/>
                <a:cs typeface="Gill Sans" panose="020B0502020104020203" pitchFamily="34" charset="-79"/>
              </a:rPr>
              <a:t>2</a:t>
            </a:r>
            <a:r>
              <a:rPr lang="en-US" dirty="0">
                <a:solidFill>
                  <a:srgbClr val="000000"/>
                </a:solidFill>
                <a:effectLst/>
                <a:latin typeface="Gill Sans" panose="020B0502020104020203" pitchFamily="34" charset="-79"/>
                <a:cs typeface="Gill Sans" panose="020B0502020104020203" pitchFamily="34" charset="-79"/>
              </a:rPr>
              <a:t>= </a:t>
            </a:r>
            <a:r>
              <a:rPr lang="en-US" dirty="0">
                <a:solidFill>
                  <a:srgbClr val="000000"/>
                </a:solidFill>
                <a:effectLst/>
                <a:latin typeface="STIXGeneral" pitchFamily="2" charset="2"/>
                <a:cs typeface="Gill Sans" panose="020B0502020104020203" pitchFamily="34" charset="-79"/>
              </a:rPr>
              <a:t>𝜆</a:t>
            </a:r>
            <a:r>
              <a:rPr lang="en-US" dirty="0">
                <a:solidFill>
                  <a:srgbClr val="000000"/>
                </a:solidFill>
                <a:effectLst/>
                <a:latin typeface="Gill Sans" panose="020B0502020104020203" pitchFamily="34" charset="-79"/>
                <a:cs typeface="Gill Sans" panose="020B0502020104020203" pitchFamily="34" charset="-79"/>
              </a:rPr>
              <a:t>[</a:t>
            </a:r>
            <a:r>
              <a:rPr lang="en-US" dirty="0">
                <a:solidFill>
                  <a:srgbClr val="000000"/>
                </a:solidFill>
                <a:effectLst/>
                <a:latin typeface="STIXGeneral" pitchFamily="2" charset="2"/>
                <a:cs typeface="Gill Sans" panose="020B0502020104020203" pitchFamily="34" charset="-79"/>
              </a:rPr>
              <a:t>𝜆</a:t>
            </a:r>
            <a:r>
              <a:rPr lang="en-US" dirty="0">
                <a:solidFill>
                  <a:srgbClr val="000000"/>
                </a:solidFill>
                <a:effectLst/>
                <a:latin typeface="Gill Sans" panose="020B0502020104020203" pitchFamily="34" charset="-79"/>
                <a:cs typeface="Gill Sans" panose="020B0502020104020203" pitchFamily="34" charset="-79"/>
              </a:rPr>
              <a:t>N</a:t>
            </a:r>
            <a:r>
              <a:rPr lang="en-US" baseline="-25000" dirty="0">
                <a:solidFill>
                  <a:srgbClr val="000000"/>
                </a:solidFill>
                <a:effectLst/>
                <a:latin typeface="Gill Sans" panose="020B0502020104020203" pitchFamily="34" charset="-79"/>
                <a:cs typeface="Gill Sans" panose="020B0502020104020203" pitchFamily="34" charset="-79"/>
              </a:rPr>
              <a:t>0</a:t>
            </a:r>
            <a:r>
              <a:rPr lang="en-US" dirty="0">
                <a:solidFill>
                  <a:srgbClr val="000000"/>
                </a:solidFill>
                <a:effectLst/>
                <a:latin typeface="Gill Sans" panose="020B0502020104020203" pitchFamily="34" charset="-79"/>
                <a:cs typeface="Gill Sans" panose="020B0502020104020203" pitchFamily="34" charset="-79"/>
              </a:rPr>
              <a:t>]=</a:t>
            </a:r>
            <a:r>
              <a:rPr lang="en-US" dirty="0">
                <a:solidFill>
                  <a:srgbClr val="000000"/>
                </a:solidFill>
                <a:effectLst/>
                <a:latin typeface="STIXGeneral" pitchFamily="2" charset="2"/>
                <a:cs typeface="Gill Sans" panose="020B0502020104020203" pitchFamily="34" charset="-79"/>
              </a:rPr>
              <a:t>𝜆</a:t>
            </a:r>
            <a:r>
              <a:rPr lang="en-US" baseline="30000" dirty="0">
                <a:solidFill>
                  <a:srgbClr val="000000"/>
                </a:solidFill>
                <a:effectLst/>
                <a:latin typeface="Gill Sans" panose="020B0502020104020203" pitchFamily="34" charset="-79"/>
                <a:cs typeface="Gill Sans" panose="020B0502020104020203" pitchFamily="34" charset="-79"/>
              </a:rPr>
              <a:t>2</a:t>
            </a:r>
            <a:r>
              <a:rPr lang="en-US" dirty="0">
                <a:solidFill>
                  <a:srgbClr val="000000"/>
                </a:solidFill>
                <a:effectLst/>
                <a:latin typeface="Gill Sans" panose="020B0502020104020203" pitchFamily="34" charset="-79"/>
                <a:cs typeface="Gill Sans" panose="020B0502020104020203" pitchFamily="34" charset="-79"/>
              </a:rPr>
              <a:t>N</a:t>
            </a:r>
            <a:r>
              <a:rPr lang="en-US" baseline="-25000" dirty="0">
                <a:solidFill>
                  <a:srgbClr val="000000"/>
                </a:solidFill>
                <a:effectLst/>
                <a:latin typeface="Gill Sans" panose="020B0502020104020203" pitchFamily="34" charset="-79"/>
                <a:cs typeface="Gill Sans" panose="020B0502020104020203" pitchFamily="34" charset="-79"/>
              </a:rPr>
              <a:t>0</a:t>
            </a:r>
            <a:endParaRPr lang="en-US" dirty="0">
              <a:solidFill>
                <a:srgbClr val="000000"/>
              </a:solidFill>
              <a:effectLst/>
              <a:latin typeface="Gill Sans" panose="020B0502020104020203" pitchFamily="34" charset="-79"/>
              <a:cs typeface="Gill Sans" panose="020B0502020104020203" pitchFamily="34" charset="-79"/>
            </a:endParaRPr>
          </a:p>
          <a:p>
            <a:r>
              <a:rPr lang="en-US" dirty="0">
                <a:solidFill>
                  <a:srgbClr val="000000"/>
                </a:solidFill>
                <a:effectLst/>
                <a:latin typeface="Gill Sans" panose="020B0502020104020203" pitchFamily="34" charset="-79"/>
                <a:cs typeface="Gill Sans" panose="020B0502020104020203" pitchFamily="34" charset="-79"/>
              </a:rPr>
              <a:t>N</a:t>
            </a:r>
            <a:r>
              <a:rPr lang="en-US" baseline="-25000" dirty="0">
                <a:solidFill>
                  <a:srgbClr val="000000"/>
                </a:solidFill>
                <a:effectLst/>
                <a:latin typeface="Gill Sans" panose="020B0502020104020203" pitchFamily="34" charset="-79"/>
                <a:cs typeface="Gill Sans" panose="020B0502020104020203" pitchFamily="34" charset="-79"/>
              </a:rPr>
              <a:t>3</a:t>
            </a:r>
            <a:r>
              <a:rPr lang="en-US" dirty="0">
                <a:solidFill>
                  <a:srgbClr val="000000"/>
                </a:solidFill>
                <a:effectLst/>
                <a:latin typeface="Gill Sans" panose="020B0502020104020203" pitchFamily="34" charset="-79"/>
                <a:cs typeface="Gill Sans" panose="020B0502020104020203" pitchFamily="34" charset="-79"/>
              </a:rPr>
              <a:t>= </a:t>
            </a:r>
            <a:r>
              <a:rPr lang="en-US" dirty="0">
                <a:solidFill>
                  <a:srgbClr val="000000"/>
                </a:solidFill>
                <a:effectLst/>
                <a:latin typeface="STIXGeneral" pitchFamily="2" charset="2"/>
                <a:cs typeface="Gill Sans" panose="020B0502020104020203" pitchFamily="34" charset="-79"/>
              </a:rPr>
              <a:t>𝜆</a:t>
            </a:r>
            <a:r>
              <a:rPr lang="en-US" baseline="30000" dirty="0">
                <a:solidFill>
                  <a:srgbClr val="000000"/>
                </a:solidFill>
                <a:effectLst/>
                <a:latin typeface="Gill Sans" panose="020B0502020104020203" pitchFamily="34" charset="-79"/>
                <a:cs typeface="Gill Sans" panose="020B0502020104020203" pitchFamily="34" charset="-79"/>
              </a:rPr>
              <a:t>3</a:t>
            </a:r>
            <a:r>
              <a:rPr lang="en-US" dirty="0">
                <a:solidFill>
                  <a:srgbClr val="000000"/>
                </a:solidFill>
                <a:effectLst/>
                <a:latin typeface="Gill Sans" panose="020B0502020104020203" pitchFamily="34" charset="-79"/>
                <a:cs typeface="Gill Sans" panose="020B0502020104020203" pitchFamily="34" charset="-79"/>
              </a:rPr>
              <a:t>N</a:t>
            </a:r>
            <a:r>
              <a:rPr lang="en-US" baseline="-25000" dirty="0">
                <a:solidFill>
                  <a:srgbClr val="000000"/>
                </a:solidFill>
                <a:effectLst/>
                <a:latin typeface="Gill Sans" panose="020B0502020104020203" pitchFamily="34" charset="-79"/>
                <a:cs typeface="Gill Sans" panose="020B0502020104020203" pitchFamily="34" charset="-79"/>
              </a:rPr>
              <a:t>0</a:t>
            </a:r>
            <a:endParaRPr lang="en-US" dirty="0">
              <a:solidFill>
                <a:srgbClr val="000000"/>
              </a:solidFill>
              <a:effectLst/>
              <a:latin typeface="Gill Sans" panose="020B0502020104020203" pitchFamily="34" charset="-79"/>
              <a:cs typeface="Gill Sans" panose="020B0502020104020203" pitchFamily="34" charset="-79"/>
            </a:endParaRPr>
          </a:p>
          <a:p>
            <a:r>
              <a:rPr lang="en-US" dirty="0" err="1">
                <a:solidFill>
                  <a:srgbClr val="FF0000"/>
                </a:solidFill>
                <a:effectLst/>
                <a:latin typeface="Gill Sans" panose="020B0502020104020203" pitchFamily="34" charset="-79"/>
                <a:cs typeface="Gill Sans" panose="020B0502020104020203" pitchFamily="34" charset="-79"/>
              </a:rPr>
              <a:t>N</a:t>
            </a:r>
            <a:r>
              <a:rPr lang="en-US" baseline="-25000" dirty="0" err="1">
                <a:solidFill>
                  <a:srgbClr val="FF0000"/>
                </a:solidFill>
                <a:effectLst/>
                <a:latin typeface="Gill Sans" panose="020B0502020104020203" pitchFamily="34" charset="-79"/>
                <a:cs typeface="Gill Sans" panose="020B0502020104020203" pitchFamily="34" charset="-79"/>
              </a:rPr>
              <a:t>t</a:t>
            </a:r>
            <a:r>
              <a:rPr lang="en-US" dirty="0">
                <a:solidFill>
                  <a:srgbClr val="FF0000"/>
                </a:solidFill>
                <a:effectLst/>
                <a:latin typeface="Gill Sans" panose="020B0502020104020203" pitchFamily="34" charset="-79"/>
                <a:cs typeface="Gill Sans" panose="020B0502020104020203" pitchFamily="34" charset="-79"/>
              </a:rPr>
              <a:t>= </a:t>
            </a:r>
            <a:r>
              <a:rPr lang="en-US" dirty="0">
                <a:solidFill>
                  <a:srgbClr val="FF0000"/>
                </a:solidFill>
                <a:effectLst/>
                <a:latin typeface="STIXGeneral" pitchFamily="2" charset="2"/>
                <a:cs typeface="Gill Sans" panose="020B0502020104020203" pitchFamily="34" charset="-79"/>
              </a:rPr>
              <a:t>𝜆</a:t>
            </a:r>
            <a:r>
              <a:rPr lang="en-US" baseline="30000" dirty="0">
                <a:solidFill>
                  <a:srgbClr val="FF0000"/>
                </a:solidFill>
                <a:effectLst/>
                <a:latin typeface="Gill Sans" panose="020B0502020104020203" pitchFamily="34" charset="-79"/>
                <a:cs typeface="Gill Sans" panose="020B0502020104020203" pitchFamily="34" charset="-79"/>
              </a:rPr>
              <a:t>t</a:t>
            </a:r>
            <a:r>
              <a:rPr lang="en-US" dirty="0">
                <a:solidFill>
                  <a:srgbClr val="FF0000"/>
                </a:solidFill>
                <a:effectLst/>
                <a:latin typeface="Gill Sans" panose="020B0502020104020203" pitchFamily="34" charset="-79"/>
                <a:cs typeface="Gill Sans" panose="020B0502020104020203" pitchFamily="34" charset="-79"/>
              </a:rPr>
              <a:t>N</a:t>
            </a:r>
            <a:r>
              <a:rPr lang="en-US" baseline="-25000" dirty="0">
                <a:solidFill>
                  <a:srgbClr val="FF0000"/>
                </a:solidFill>
                <a:effectLst/>
                <a:latin typeface="Gill Sans" panose="020B0502020104020203" pitchFamily="34" charset="-79"/>
                <a:cs typeface="Gill Sans" panose="020B0502020104020203" pitchFamily="34" charset="-79"/>
              </a:rPr>
              <a:t>0</a:t>
            </a:r>
            <a:endParaRPr lang="en-US" dirty="0">
              <a:solidFill>
                <a:srgbClr val="FF0000"/>
              </a:solidFill>
              <a:effectLst/>
              <a:latin typeface="Gill Sans" panose="020B0502020104020203" pitchFamily="34" charset="-79"/>
              <a:cs typeface="Gill Sans" panose="020B0502020104020203" pitchFamily="34" charset="-79"/>
            </a:endParaRPr>
          </a:p>
        </p:txBody>
      </p:sp>
      <p:sp>
        <p:nvSpPr>
          <p:cNvPr id="13" name="Rectangle 12">
            <a:extLst>
              <a:ext uri="{FF2B5EF4-FFF2-40B4-BE49-F238E27FC236}">
                <a16:creationId xmlns:a16="http://schemas.microsoft.com/office/drawing/2014/main" id="{BDB32E59-6FE2-8062-A797-66F9B9ECD4B6}"/>
              </a:ext>
            </a:extLst>
          </p:cNvPr>
          <p:cNvSpPr/>
          <p:nvPr/>
        </p:nvSpPr>
        <p:spPr>
          <a:xfrm>
            <a:off x="401336" y="1393476"/>
            <a:ext cx="1633781" cy="369332"/>
          </a:xfrm>
          <a:prstGeom prst="rect">
            <a:avLst/>
          </a:prstGeom>
        </p:spPr>
        <p:txBody>
          <a:bodyPr wrap="none">
            <a:spAutoFit/>
          </a:bodyPr>
          <a:lstStyle/>
          <a:p>
            <a:r>
              <a:rPr lang="en-US" b="1" dirty="0">
                <a:effectLst/>
                <a:latin typeface="Helvetica" pitchFamily="2" charset="0"/>
              </a:rPr>
              <a:t>Discrete time</a:t>
            </a:r>
          </a:p>
        </p:txBody>
      </p:sp>
      <p:sp>
        <p:nvSpPr>
          <p:cNvPr id="20" name="Rectangle 19">
            <a:extLst>
              <a:ext uri="{FF2B5EF4-FFF2-40B4-BE49-F238E27FC236}">
                <a16:creationId xmlns:a16="http://schemas.microsoft.com/office/drawing/2014/main" id="{C6E7EF70-772A-9B49-1C17-E61F7B95295B}"/>
              </a:ext>
            </a:extLst>
          </p:cNvPr>
          <p:cNvSpPr/>
          <p:nvPr/>
        </p:nvSpPr>
        <p:spPr>
          <a:xfrm>
            <a:off x="4336598" y="1461390"/>
            <a:ext cx="2005677" cy="369332"/>
          </a:xfrm>
          <a:prstGeom prst="rect">
            <a:avLst/>
          </a:prstGeom>
        </p:spPr>
        <p:txBody>
          <a:bodyPr wrap="none">
            <a:spAutoFit/>
          </a:bodyPr>
          <a:lstStyle/>
          <a:p>
            <a:r>
              <a:rPr lang="en-US" b="1" dirty="0">
                <a:effectLst/>
                <a:latin typeface="Helvetica" pitchFamily="2" charset="0"/>
              </a:rPr>
              <a:t>Continuous time</a:t>
            </a:r>
          </a:p>
        </p:txBody>
      </p:sp>
      <p:sp>
        <p:nvSpPr>
          <p:cNvPr id="25" name="Rectangle 24">
            <a:extLst>
              <a:ext uri="{FF2B5EF4-FFF2-40B4-BE49-F238E27FC236}">
                <a16:creationId xmlns:a16="http://schemas.microsoft.com/office/drawing/2014/main" id="{961E38A1-3935-ACEF-24D2-64C1F2D93ADD}"/>
              </a:ext>
            </a:extLst>
          </p:cNvPr>
          <p:cNvSpPr/>
          <p:nvPr/>
        </p:nvSpPr>
        <p:spPr>
          <a:xfrm>
            <a:off x="4336598" y="1461390"/>
            <a:ext cx="2005677" cy="369332"/>
          </a:xfrm>
          <a:prstGeom prst="rect">
            <a:avLst/>
          </a:prstGeom>
        </p:spPr>
        <p:txBody>
          <a:bodyPr wrap="none">
            <a:spAutoFit/>
          </a:bodyPr>
          <a:lstStyle/>
          <a:p>
            <a:r>
              <a:rPr lang="en-US" b="1" dirty="0">
                <a:effectLst/>
                <a:latin typeface="Helvetica" pitchFamily="2" charset="0"/>
              </a:rPr>
              <a:t>Continuous time</a:t>
            </a:r>
          </a:p>
        </p:txBody>
      </p:sp>
      <p:sp>
        <p:nvSpPr>
          <p:cNvPr id="26" name="Rectangle 25">
            <a:extLst>
              <a:ext uri="{FF2B5EF4-FFF2-40B4-BE49-F238E27FC236}">
                <a16:creationId xmlns:a16="http://schemas.microsoft.com/office/drawing/2014/main" id="{B61955C4-66D0-8455-2669-720C25C838A6}"/>
              </a:ext>
            </a:extLst>
          </p:cNvPr>
          <p:cNvSpPr/>
          <p:nvPr/>
        </p:nvSpPr>
        <p:spPr>
          <a:xfrm>
            <a:off x="4336598" y="1820434"/>
            <a:ext cx="2651760" cy="4401205"/>
          </a:xfrm>
          <a:prstGeom prst="rect">
            <a:avLst/>
          </a:prstGeom>
        </p:spPr>
        <p:txBody>
          <a:bodyPr wrap="square">
            <a:spAutoFit/>
          </a:bodyPr>
          <a:lstStyle/>
          <a:p>
            <a:r>
              <a:rPr lang="en-US" dirty="0" err="1">
                <a:solidFill>
                  <a:srgbClr val="000000"/>
                </a:solidFill>
                <a:effectLst/>
                <a:latin typeface="Helvetica" pitchFamily="2" charset="0"/>
                <a:cs typeface="Gill Sans" panose="020B0502020104020203" pitchFamily="34" charset="-79"/>
              </a:rPr>
              <a:t>dN</a:t>
            </a:r>
            <a:r>
              <a:rPr lang="en-US" dirty="0">
                <a:solidFill>
                  <a:srgbClr val="000000"/>
                </a:solidFill>
                <a:effectLst/>
                <a:latin typeface="Helvetica" pitchFamily="2" charset="0"/>
                <a:cs typeface="Gill Sans" panose="020B0502020104020203" pitchFamily="34" charset="-79"/>
              </a:rPr>
              <a:t>(t)/dt = </a:t>
            </a:r>
            <a:r>
              <a:rPr lang="en-US" dirty="0" err="1">
                <a:solidFill>
                  <a:srgbClr val="000000"/>
                </a:solidFill>
                <a:effectLst/>
                <a:latin typeface="Helvetica" pitchFamily="2" charset="0"/>
                <a:cs typeface="Gill Sans" panose="020B0502020104020203" pitchFamily="34" charset="-79"/>
              </a:rPr>
              <a:t>rN</a:t>
            </a:r>
            <a:r>
              <a:rPr lang="en-US" dirty="0">
                <a:solidFill>
                  <a:srgbClr val="000000"/>
                </a:solidFill>
                <a:effectLst/>
                <a:latin typeface="Helvetica" pitchFamily="2" charset="0"/>
                <a:cs typeface="Gill Sans" panose="020B0502020104020203" pitchFamily="34" charset="-79"/>
              </a:rPr>
              <a:t>(t)</a:t>
            </a:r>
          </a:p>
          <a:p>
            <a:endParaRPr lang="en-US" sz="2500" dirty="0">
              <a:solidFill>
                <a:srgbClr val="000000"/>
              </a:solidFill>
              <a:effectLst/>
              <a:latin typeface="Helvetica" pitchFamily="2" charset="0"/>
              <a:cs typeface="Gill Sans" panose="020B0502020104020203" pitchFamily="34" charset="-79"/>
            </a:endParaRPr>
          </a:p>
          <a:p>
            <a:r>
              <a:rPr lang="en-US" i="1" dirty="0">
                <a:solidFill>
                  <a:srgbClr val="000000"/>
                </a:solidFill>
                <a:effectLst/>
                <a:latin typeface="Helvetica" pitchFamily="2" charset="0"/>
                <a:cs typeface="Gill Sans" panose="020B0502020104020203" pitchFamily="34" charset="-79"/>
              </a:rPr>
              <a:t>Separation of variables: </a:t>
            </a:r>
            <a:endParaRPr lang="en-US" dirty="0">
              <a:solidFill>
                <a:srgbClr val="000000"/>
              </a:solidFill>
              <a:effectLst/>
              <a:latin typeface="Helvetica" pitchFamily="2" charset="0"/>
              <a:cs typeface="Gill Sans" panose="020B0502020104020203" pitchFamily="34" charset="-79"/>
            </a:endParaRPr>
          </a:p>
          <a:p>
            <a:r>
              <a:rPr lang="en-US" dirty="0" err="1">
                <a:solidFill>
                  <a:srgbClr val="000000"/>
                </a:solidFill>
                <a:effectLst/>
                <a:latin typeface="Helvetica" pitchFamily="2" charset="0"/>
                <a:cs typeface="Gill Sans" panose="020B0502020104020203" pitchFamily="34" charset="-79"/>
              </a:rPr>
              <a:t>dN</a:t>
            </a:r>
            <a:r>
              <a:rPr lang="en-US" dirty="0">
                <a:solidFill>
                  <a:srgbClr val="000000"/>
                </a:solidFill>
                <a:effectLst/>
                <a:latin typeface="Helvetica" pitchFamily="2" charset="0"/>
                <a:cs typeface="Gill Sans" panose="020B0502020104020203" pitchFamily="34" charset="-79"/>
              </a:rPr>
              <a:t>(t)/N(t) = r dt </a:t>
            </a:r>
          </a:p>
          <a:p>
            <a:endParaRPr lang="en-US" sz="2500" dirty="0">
              <a:solidFill>
                <a:srgbClr val="000000"/>
              </a:solidFill>
              <a:effectLst/>
              <a:latin typeface="Helvetica" pitchFamily="2" charset="0"/>
              <a:cs typeface="Gill Sans" panose="020B0502020104020203" pitchFamily="34" charset="-79"/>
            </a:endParaRPr>
          </a:p>
          <a:p>
            <a:r>
              <a:rPr lang="en-US" i="1" dirty="0">
                <a:solidFill>
                  <a:srgbClr val="000000"/>
                </a:solidFill>
                <a:effectLst/>
                <a:latin typeface="Helvetica" pitchFamily="2" charset="0"/>
                <a:cs typeface="Gill Sans" panose="020B0502020104020203" pitchFamily="34" charset="-79"/>
              </a:rPr>
              <a:t>Integrate both sides:  </a:t>
            </a:r>
            <a:endParaRPr lang="en-US" dirty="0">
              <a:solidFill>
                <a:srgbClr val="000000"/>
              </a:solidFill>
              <a:effectLst/>
              <a:latin typeface="Helvetica" pitchFamily="2" charset="0"/>
              <a:cs typeface="Gill Sans" panose="020B0502020104020203" pitchFamily="34" charset="-79"/>
            </a:endParaRPr>
          </a:p>
          <a:p>
            <a:r>
              <a:rPr lang="en-US" dirty="0">
                <a:solidFill>
                  <a:srgbClr val="000000"/>
                </a:solidFill>
                <a:effectLst/>
                <a:latin typeface="Helvetica" pitchFamily="2" charset="0"/>
                <a:cs typeface="Gill Sans" panose="020B0502020104020203" pitchFamily="34" charset="-79"/>
              </a:rPr>
              <a:t>∫ </a:t>
            </a:r>
            <a:r>
              <a:rPr lang="en-US" dirty="0" err="1">
                <a:solidFill>
                  <a:srgbClr val="000000"/>
                </a:solidFill>
                <a:effectLst/>
                <a:latin typeface="Helvetica" pitchFamily="2" charset="0"/>
                <a:cs typeface="Gill Sans" panose="020B0502020104020203" pitchFamily="34" charset="-79"/>
              </a:rPr>
              <a:t>dN</a:t>
            </a:r>
            <a:r>
              <a:rPr lang="en-US" dirty="0">
                <a:solidFill>
                  <a:srgbClr val="000000"/>
                </a:solidFill>
                <a:effectLst/>
                <a:latin typeface="Helvetica" pitchFamily="2" charset="0"/>
                <a:cs typeface="Gill Sans" panose="020B0502020104020203" pitchFamily="34" charset="-79"/>
              </a:rPr>
              <a:t>(t)/N(t) = ∫ r dt</a:t>
            </a:r>
          </a:p>
          <a:p>
            <a:endParaRPr lang="en-US" sz="2500" dirty="0">
              <a:solidFill>
                <a:srgbClr val="000000"/>
              </a:solidFill>
              <a:effectLst/>
              <a:latin typeface="Helvetica" pitchFamily="2" charset="0"/>
              <a:cs typeface="Gill Sans" panose="020B0502020104020203" pitchFamily="34" charset="-79"/>
            </a:endParaRPr>
          </a:p>
          <a:p>
            <a:r>
              <a:rPr lang="en-US" i="1" dirty="0">
                <a:solidFill>
                  <a:srgbClr val="000000"/>
                </a:solidFill>
                <a:effectLst/>
                <a:latin typeface="Helvetica" pitchFamily="2" charset="0"/>
                <a:cs typeface="Gill Sans" panose="020B0502020104020203" pitchFamily="34" charset="-79"/>
              </a:rPr>
              <a:t>By definition: </a:t>
            </a:r>
            <a:endParaRPr lang="en-US" dirty="0">
              <a:solidFill>
                <a:srgbClr val="000000"/>
              </a:solidFill>
              <a:effectLst/>
              <a:latin typeface="Helvetica" pitchFamily="2" charset="0"/>
              <a:cs typeface="Gill Sans" panose="020B0502020104020203" pitchFamily="34" charset="-79"/>
            </a:endParaRPr>
          </a:p>
          <a:p>
            <a:r>
              <a:rPr lang="en-US" dirty="0">
                <a:solidFill>
                  <a:srgbClr val="000000"/>
                </a:solidFill>
                <a:effectLst/>
                <a:latin typeface="Helvetica" pitchFamily="2" charset="0"/>
                <a:cs typeface="Gill Sans" panose="020B0502020104020203" pitchFamily="34" charset="-79"/>
              </a:rPr>
              <a:t>log(N(t)) = rt + c</a:t>
            </a:r>
          </a:p>
          <a:p>
            <a:endParaRPr lang="en-US" sz="2500" dirty="0">
              <a:solidFill>
                <a:srgbClr val="000000"/>
              </a:solidFill>
              <a:effectLst/>
              <a:latin typeface="Helvetica" pitchFamily="2" charset="0"/>
              <a:cs typeface="Gill Sans" panose="020B0502020104020203" pitchFamily="34" charset="-79"/>
            </a:endParaRPr>
          </a:p>
          <a:p>
            <a:r>
              <a:rPr lang="en-US" i="1" dirty="0">
                <a:solidFill>
                  <a:srgbClr val="000000"/>
                </a:solidFill>
                <a:effectLst/>
                <a:latin typeface="Helvetica" pitchFamily="2" charset="0"/>
                <a:cs typeface="Gill Sans" panose="020B0502020104020203" pitchFamily="34" charset="-79"/>
              </a:rPr>
              <a:t>Take exponentials: </a:t>
            </a:r>
            <a:endParaRPr lang="en-US" dirty="0">
              <a:solidFill>
                <a:srgbClr val="000000"/>
              </a:solidFill>
              <a:effectLst/>
              <a:latin typeface="Helvetica" pitchFamily="2" charset="0"/>
              <a:cs typeface="Gill Sans" panose="020B0502020104020203" pitchFamily="34" charset="-79"/>
            </a:endParaRPr>
          </a:p>
          <a:p>
            <a:r>
              <a:rPr lang="en-US" dirty="0">
                <a:solidFill>
                  <a:srgbClr val="000000"/>
                </a:solidFill>
                <a:effectLst/>
                <a:latin typeface="Helvetica" pitchFamily="2" charset="0"/>
                <a:cs typeface="Gill Sans" panose="020B0502020104020203" pitchFamily="34" charset="-79"/>
              </a:rPr>
              <a:t>N(t) = </a:t>
            </a:r>
            <a:r>
              <a:rPr lang="en-US" dirty="0" err="1">
                <a:solidFill>
                  <a:srgbClr val="000000"/>
                </a:solidFill>
                <a:effectLst/>
                <a:latin typeface="Helvetica" pitchFamily="2" charset="0"/>
                <a:cs typeface="Gill Sans" panose="020B0502020104020203" pitchFamily="34" charset="-79"/>
              </a:rPr>
              <a:t>e</a:t>
            </a:r>
            <a:r>
              <a:rPr lang="en-US" baseline="30000" dirty="0" err="1">
                <a:solidFill>
                  <a:srgbClr val="000000"/>
                </a:solidFill>
                <a:effectLst/>
                <a:latin typeface="Helvetica" pitchFamily="2" charset="0"/>
                <a:cs typeface="Gill Sans" panose="020B0502020104020203" pitchFamily="34" charset="-79"/>
              </a:rPr>
              <a:t>rt</a:t>
            </a:r>
            <a:r>
              <a:rPr lang="en-US" baseline="30000" dirty="0">
                <a:solidFill>
                  <a:srgbClr val="000000"/>
                </a:solidFill>
                <a:effectLst/>
                <a:latin typeface="Helvetica" pitchFamily="2" charset="0"/>
                <a:cs typeface="Gill Sans" panose="020B0502020104020203" pitchFamily="34" charset="-79"/>
              </a:rPr>
              <a:t> + c </a:t>
            </a:r>
            <a:r>
              <a:rPr lang="en-US" dirty="0">
                <a:solidFill>
                  <a:srgbClr val="000000"/>
                </a:solidFill>
                <a:effectLst/>
                <a:latin typeface="Helvetica" pitchFamily="2" charset="0"/>
                <a:cs typeface="Gill Sans" panose="020B0502020104020203" pitchFamily="34" charset="-79"/>
              </a:rPr>
              <a:t>= Ce</a:t>
            </a:r>
            <a:r>
              <a:rPr lang="en-US" baseline="30000" dirty="0">
                <a:solidFill>
                  <a:srgbClr val="000000"/>
                </a:solidFill>
                <a:effectLst/>
                <a:latin typeface="Helvetica" pitchFamily="2" charset="0"/>
                <a:cs typeface="Gill Sans" panose="020B0502020104020203" pitchFamily="34" charset="-79"/>
              </a:rPr>
              <a:t>rt </a:t>
            </a:r>
            <a:endParaRPr lang="en-US" dirty="0">
              <a:solidFill>
                <a:srgbClr val="000000"/>
              </a:solidFill>
              <a:effectLst/>
              <a:latin typeface="Helvetica" pitchFamily="2" charset="0"/>
              <a:cs typeface="Gill Sans" panose="020B0502020104020203" pitchFamily="34" charset="-79"/>
            </a:endParaRPr>
          </a:p>
          <a:p>
            <a:r>
              <a:rPr lang="en-US" dirty="0">
                <a:solidFill>
                  <a:srgbClr val="FF0000"/>
                </a:solidFill>
                <a:effectLst/>
                <a:latin typeface="Helvetica" pitchFamily="2" charset="0"/>
                <a:cs typeface="Gill Sans" panose="020B0502020104020203" pitchFamily="34" charset="-79"/>
              </a:rPr>
              <a:t>N(t)</a:t>
            </a:r>
            <a:r>
              <a:rPr lang="en-US" baseline="30000" dirty="0">
                <a:solidFill>
                  <a:srgbClr val="FF0000"/>
                </a:solidFill>
                <a:effectLst/>
                <a:latin typeface="Helvetica" pitchFamily="2" charset="0"/>
                <a:cs typeface="Gill Sans" panose="020B0502020104020203" pitchFamily="34" charset="-79"/>
              </a:rPr>
              <a:t>  </a:t>
            </a:r>
            <a:r>
              <a:rPr lang="en-US" dirty="0">
                <a:solidFill>
                  <a:srgbClr val="FF0000"/>
                </a:solidFill>
                <a:effectLst/>
                <a:latin typeface="Helvetica" pitchFamily="2" charset="0"/>
                <a:cs typeface="Gill Sans" panose="020B0502020104020203" pitchFamily="34" charset="-79"/>
              </a:rPr>
              <a:t>= N(0)</a:t>
            </a:r>
            <a:r>
              <a:rPr lang="en-US" dirty="0" err="1">
                <a:solidFill>
                  <a:srgbClr val="FF0000"/>
                </a:solidFill>
                <a:effectLst/>
                <a:latin typeface="Helvetica" pitchFamily="2" charset="0"/>
                <a:cs typeface="Gill Sans" panose="020B0502020104020203" pitchFamily="34" charset="-79"/>
              </a:rPr>
              <a:t>e</a:t>
            </a:r>
            <a:r>
              <a:rPr lang="en-US" baseline="30000" dirty="0" err="1">
                <a:solidFill>
                  <a:srgbClr val="FF0000"/>
                </a:solidFill>
                <a:effectLst/>
                <a:latin typeface="Helvetica" pitchFamily="2" charset="0"/>
                <a:cs typeface="Gill Sans" panose="020B0502020104020203" pitchFamily="34" charset="-79"/>
              </a:rPr>
              <a:t>rt</a:t>
            </a:r>
            <a:endParaRPr lang="en-US" dirty="0">
              <a:solidFill>
                <a:srgbClr val="FF0000"/>
              </a:solidFill>
              <a:effectLst/>
              <a:latin typeface="Helvetica" pitchFamily="2" charset="0"/>
              <a:cs typeface="Gill Sans" panose="020B0502020104020203" pitchFamily="34" charset="-79"/>
            </a:endParaRPr>
          </a:p>
        </p:txBody>
      </p:sp>
      <p:sp>
        <p:nvSpPr>
          <p:cNvPr id="15" name="Title 1">
            <a:extLst>
              <a:ext uri="{FF2B5EF4-FFF2-40B4-BE49-F238E27FC236}">
                <a16:creationId xmlns:a16="http://schemas.microsoft.com/office/drawing/2014/main" id="{13ADA6CF-2876-627D-A0B8-D4B238AA74CE}"/>
              </a:ext>
            </a:extLst>
          </p:cNvPr>
          <p:cNvSpPr txBox="1">
            <a:spLocks/>
          </p:cNvSpPr>
          <p:nvPr/>
        </p:nvSpPr>
        <p:spPr>
          <a:xfrm>
            <a:off x="825138" y="20755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Geometric vs. exponential growth</a:t>
            </a:r>
          </a:p>
        </p:txBody>
      </p:sp>
    </p:spTree>
    <p:extLst>
      <p:ext uri="{BB962C8B-B14F-4D97-AF65-F5344CB8AC3E}">
        <p14:creationId xmlns:p14="http://schemas.microsoft.com/office/powerpoint/2010/main" val="271070038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15362B2-40B3-7BDA-1122-4DF57E87393A}"/>
              </a:ext>
            </a:extLst>
          </p:cNvPr>
          <p:cNvSpPr txBox="1">
            <a:spLocks/>
          </p:cNvSpPr>
          <p:nvPr/>
        </p:nvSpPr>
        <p:spPr>
          <a:xfrm>
            <a:off x="825138" y="20755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Geometric vs. exponential growth</a:t>
            </a:r>
          </a:p>
        </p:txBody>
      </p:sp>
      <p:sp>
        <p:nvSpPr>
          <p:cNvPr id="5" name="Rectangle 4">
            <a:extLst>
              <a:ext uri="{FF2B5EF4-FFF2-40B4-BE49-F238E27FC236}">
                <a16:creationId xmlns:a16="http://schemas.microsoft.com/office/drawing/2014/main" id="{526505F3-ECE5-EA20-E7BC-BB254D8864F7}"/>
              </a:ext>
            </a:extLst>
          </p:cNvPr>
          <p:cNvSpPr/>
          <p:nvPr/>
        </p:nvSpPr>
        <p:spPr>
          <a:xfrm>
            <a:off x="1456689" y="3075057"/>
            <a:ext cx="2772181" cy="707886"/>
          </a:xfrm>
          <a:prstGeom prst="rect">
            <a:avLst/>
          </a:prstGeom>
        </p:spPr>
        <p:txBody>
          <a:bodyPr wrap="square">
            <a:spAutoFit/>
          </a:bodyPr>
          <a:lstStyle/>
          <a:p>
            <a:pPr algn="ctr"/>
            <a:r>
              <a:rPr lang="en-US" sz="4000" dirty="0">
                <a:solidFill>
                  <a:srgbClr val="FF0000"/>
                </a:solidFill>
                <a:latin typeface="Helvetica" pitchFamily="2" charset="0"/>
                <a:sym typeface="Symbol" pitchFamily="2" charset="2"/>
              </a:rPr>
              <a:t></a:t>
            </a:r>
            <a:r>
              <a:rPr lang="en-US" sz="3200" dirty="0">
                <a:solidFill>
                  <a:srgbClr val="000000"/>
                </a:solidFill>
                <a:effectLst/>
                <a:latin typeface="Helvetica Light" panose="020B0403020202020204" pitchFamily="34" charset="0"/>
              </a:rPr>
              <a:t>=N</a:t>
            </a:r>
            <a:r>
              <a:rPr lang="en-US" sz="3200" baseline="-25000" dirty="0">
                <a:solidFill>
                  <a:srgbClr val="000000"/>
                </a:solidFill>
                <a:effectLst/>
                <a:latin typeface="Helvetica Light" panose="020B0403020202020204" pitchFamily="34" charset="0"/>
              </a:rPr>
              <a:t>t+1</a:t>
            </a:r>
            <a:r>
              <a:rPr lang="en-US" sz="3200" dirty="0">
                <a:solidFill>
                  <a:srgbClr val="000000"/>
                </a:solidFill>
                <a:effectLst/>
                <a:latin typeface="Helvetica Light" panose="020B0403020202020204" pitchFamily="34" charset="0"/>
              </a:rPr>
              <a:t>/</a:t>
            </a:r>
            <a:r>
              <a:rPr lang="en-US" sz="3200" dirty="0" err="1">
                <a:solidFill>
                  <a:srgbClr val="000000"/>
                </a:solidFill>
                <a:effectLst/>
                <a:latin typeface="Helvetica Light" panose="020B0403020202020204" pitchFamily="34" charset="0"/>
              </a:rPr>
              <a:t>N</a:t>
            </a:r>
            <a:r>
              <a:rPr lang="en-US" sz="3200" baseline="-25000" dirty="0" err="1">
                <a:solidFill>
                  <a:srgbClr val="000000"/>
                </a:solidFill>
                <a:effectLst/>
                <a:latin typeface="Helvetica Light" panose="020B0403020202020204" pitchFamily="34" charset="0"/>
              </a:rPr>
              <a:t>t</a:t>
            </a:r>
            <a:endParaRPr lang="en-US" sz="3200" dirty="0">
              <a:solidFill>
                <a:srgbClr val="000000"/>
              </a:solidFill>
              <a:effectLst/>
              <a:latin typeface="Helvetica Light" panose="020B0403020202020204" pitchFamily="34" charset="0"/>
            </a:endParaRPr>
          </a:p>
        </p:txBody>
      </p:sp>
      <p:pic>
        <p:nvPicPr>
          <p:cNvPr id="6" name="Picture 5">
            <a:extLst>
              <a:ext uri="{FF2B5EF4-FFF2-40B4-BE49-F238E27FC236}">
                <a16:creationId xmlns:a16="http://schemas.microsoft.com/office/drawing/2014/main" id="{0D143C0F-C187-D82C-2009-64ABE54AA95C}"/>
              </a:ext>
            </a:extLst>
          </p:cNvPr>
          <p:cNvPicPr>
            <a:picLocks noChangeAspect="1"/>
          </p:cNvPicPr>
          <p:nvPr/>
        </p:nvPicPr>
        <p:blipFill>
          <a:blip r:embed="rId2"/>
          <a:stretch>
            <a:fillRect/>
          </a:stretch>
        </p:blipFill>
        <p:spPr>
          <a:xfrm>
            <a:off x="141975" y="1786867"/>
            <a:ext cx="2049911" cy="3284266"/>
          </a:xfrm>
          <a:prstGeom prst="rect">
            <a:avLst/>
          </a:prstGeom>
        </p:spPr>
      </p:pic>
      <p:sp>
        <p:nvSpPr>
          <p:cNvPr id="7" name="Rectangle 6">
            <a:extLst>
              <a:ext uri="{FF2B5EF4-FFF2-40B4-BE49-F238E27FC236}">
                <a16:creationId xmlns:a16="http://schemas.microsoft.com/office/drawing/2014/main" id="{65106391-0D5D-4FB4-B1DD-1ED93402DAFD}"/>
              </a:ext>
            </a:extLst>
          </p:cNvPr>
          <p:cNvSpPr/>
          <p:nvPr/>
        </p:nvSpPr>
        <p:spPr>
          <a:xfrm>
            <a:off x="292577" y="5343696"/>
            <a:ext cx="4572000" cy="1200329"/>
          </a:xfrm>
          <a:prstGeom prst="rect">
            <a:avLst/>
          </a:prstGeom>
        </p:spPr>
        <p:txBody>
          <a:bodyPr>
            <a:spAutoFit/>
          </a:bodyPr>
          <a:lstStyle/>
          <a:p>
            <a:r>
              <a:rPr lang="en-US" dirty="0">
                <a:solidFill>
                  <a:srgbClr val="000000"/>
                </a:solidFill>
                <a:effectLst/>
                <a:latin typeface="Gill Sans" panose="020B0502020104020203" pitchFamily="34" charset="-79"/>
                <a:cs typeface="Gill Sans" panose="020B0502020104020203" pitchFamily="34" charset="-79"/>
              </a:rPr>
              <a:t>N</a:t>
            </a:r>
            <a:r>
              <a:rPr lang="en-US" baseline="-25000" dirty="0">
                <a:solidFill>
                  <a:srgbClr val="000000"/>
                </a:solidFill>
                <a:effectLst/>
                <a:latin typeface="Gill Sans" panose="020B0502020104020203" pitchFamily="34" charset="-79"/>
                <a:cs typeface="Gill Sans" panose="020B0502020104020203" pitchFamily="34" charset="-79"/>
              </a:rPr>
              <a:t>1</a:t>
            </a:r>
            <a:r>
              <a:rPr lang="en-US" dirty="0">
                <a:solidFill>
                  <a:srgbClr val="000000"/>
                </a:solidFill>
                <a:effectLst/>
                <a:latin typeface="Gill Sans" panose="020B0502020104020203" pitchFamily="34" charset="-79"/>
                <a:cs typeface="Gill Sans" panose="020B0502020104020203" pitchFamily="34" charset="-79"/>
              </a:rPr>
              <a:t>= </a:t>
            </a:r>
            <a:r>
              <a:rPr lang="en-US" dirty="0">
                <a:solidFill>
                  <a:srgbClr val="000000"/>
                </a:solidFill>
                <a:effectLst/>
                <a:latin typeface="STIXGeneral" pitchFamily="2" charset="2"/>
                <a:cs typeface="Gill Sans" panose="020B0502020104020203" pitchFamily="34" charset="-79"/>
              </a:rPr>
              <a:t>𝜆</a:t>
            </a:r>
            <a:r>
              <a:rPr lang="en-US" dirty="0">
                <a:solidFill>
                  <a:srgbClr val="000000"/>
                </a:solidFill>
                <a:effectLst/>
                <a:latin typeface="Gill Sans" panose="020B0502020104020203" pitchFamily="34" charset="-79"/>
                <a:cs typeface="Gill Sans" panose="020B0502020104020203" pitchFamily="34" charset="-79"/>
              </a:rPr>
              <a:t>N</a:t>
            </a:r>
            <a:r>
              <a:rPr lang="en-US" baseline="-25000" dirty="0">
                <a:solidFill>
                  <a:srgbClr val="000000"/>
                </a:solidFill>
                <a:effectLst/>
                <a:latin typeface="Gill Sans" panose="020B0502020104020203" pitchFamily="34" charset="-79"/>
                <a:cs typeface="Gill Sans" panose="020B0502020104020203" pitchFamily="34" charset="-79"/>
              </a:rPr>
              <a:t>0</a:t>
            </a:r>
            <a:endParaRPr lang="en-US" dirty="0">
              <a:solidFill>
                <a:srgbClr val="000000"/>
              </a:solidFill>
              <a:effectLst/>
              <a:latin typeface="Gill Sans" panose="020B0502020104020203" pitchFamily="34" charset="-79"/>
              <a:cs typeface="Gill Sans" panose="020B0502020104020203" pitchFamily="34" charset="-79"/>
            </a:endParaRPr>
          </a:p>
          <a:p>
            <a:r>
              <a:rPr lang="en-US" dirty="0">
                <a:solidFill>
                  <a:srgbClr val="000000"/>
                </a:solidFill>
                <a:effectLst/>
                <a:latin typeface="Gill Sans" panose="020B0502020104020203" pitchFamily="34" charset="-79"/>
                <a:cs typeface="Gill Sans" panose="020B0502020104020203" pitchFamily="34" charset="-79"/>
              </a:rPr>
              <a:t>N</a:t>
            </a:r>
            <a:r>
              <a:rPr lang="en-US" baseline="-25000" dirty="0">
                <a:solidFill>
                  <a:srgbClr val="000000"/>
                </a:solidFill>
                <a:effectLst/>
                <a:latin typeface="Gill Sans" panose="020B0502020104020203" pitchFamily="34" charset="-79"/>
                <a:cs typeface="Gill Sans" panose="020B0502020104020203" pitchFamily="34" charset="-79"/>
              </a:rPr>
              <a:t>2</a:t>
            </a:r>
            <a:r>
              <a:rPr lang="en-US" dirty="0">
                <a:solidFill>
                  <a:srgbClr val="000000"/>
                </a:solidFill>
                <a:effectLst/>
                <a:latin typeface="Gill Sans" panose="020B0502020104020203" pitchFamily="34" charset="-79"/>
                <a:cs typeface="Gill Sans" panose="020B0502020104020203" pitchFamily="34" charset="-79"/>
              </a:rPr>
              <a:t>= </a:t>
            </a:r>
            <a:r>
              <a:rPr lang="en-US" dirty="0">
                <a:solidFill>
                  <a:srgbClr val="000000"/>
                </a:solidFill>
                <a:effectLst/>
                <a:latin typeface="STIXGeneral" pitchFamily="2" charset="2"/>
                <a:cs typeface="Gill Sans" panose="020B0502020104020203" pitchFamily="34" charset="-79"/>
              </a:rPr>
              <a:t>𝜆</a:t>
            </a:r>
            <a:r>
              <a:rPr lang="en-US" dirty="0">
                <a:solidFill>
                  <a:srgbClr val="000000"/>
                </a:solidFill>
                <a:effectLst/>
                <a:latin typeface="Gill Sans" panose="020B0502020104020203" pitchFamily="34" charset="-79"/>
                <a:cs typeface="Gill Sans" panose="020B0502020104020203" pitchFamily="34" charset="-79"/>
              </a:rPr>
              <a:t>[</a:t>
            </a:r>
            <a:r>
              <a:rPr lang="en-US" dirty="0">
                <a:solidFill>
                  <a:srgbClr val="000000"/>
                </a:solidFill>
                <a:effectLst/>
                <a:latin typeface="STIXGeneral" pitchFamily="2" charset="2"/>
                <a:cs typeface="Gill Sans" panose="020B0502020104020203" pitchFamily="34" charset="-79"/>
              </a:rPr>
              <a:t>𝜆</a:t>
            </a:r>
            <a:r>
              <a:rPr lang="en-US" dirty="0">
                <a:solidFill>
                  <a:srgbClr val="000000"/>
                </a:solidFill>
                <a:effectLst/>
                <a:latin typeface="Gill Sans" panose="020B0502020104020203" pitchFamily="34" charset="-79"/>
                <a:cs typeface="Gill Sans" panose="020B0502020104020203" pitchFamily="34" charset="-79"/>
              </a:rPr>
              <a:t>N</a:t>
            </a:r>
            <a:r>
              <a:rPr lang="en-US" baseline="-25000" dirty="0">
                <a:solidFill>
                  <a:srgbClr val="000000"/>
                </a:solidFill>
                <a:effectLst/>
                <a:latin typeface="Gill Sans" panose="020B0502020104020203" pitchFamily="34" charset="-79"/>
                <a:cs typeface="Gill Sans" panose="020B0502020104020203" pitchFamily="34" charset="-79"/>
              </a:rPr>
              <a:t>0</a:t>
            </a:r>
            <a:r>
              <a:rPr lang="en-US" dirty="0">
                <a:solidFill>
                  <a:srgbClr val="000000"/>
                </a:solidFill>
                <a:effectLst/>
                <a:latin typeface="Gill Sans" panose="020B0502020104020203" pitchFamily="34" charset="-79"/>
                <a:cs typeface="Gill Sans" panose="020B0502020104020203" pitchFamily="34" charset="-79"/>
              </a:rPr>
              <a:t>]=</a:t>
            </a:r>
            <a:r>
              <a:rPr lang="en-US" dirty="0">
                <a:solidFill>
                  <a:srgbClr val="000000"/>
                </a:solidFill>
                <a:effectLst/>
                <a:latin typeface="STIXGeneral" pitchFamily="2" charset="2"/>
                <a:cs typeface="Gill Sans" panose="020B0502020104020203" pitchFamily="34" charset="-79"/>
              </a:rPr>
              <a:t>𝜆</a:t>
            </a:r>
            <a:r>
              <a:rPr lang="en-US" baseline="30000" dirty="0">
                <a:solidFill>
                  <a:srgbClr val="000000"/>
                </a:solidFill>
                <a:effectLst/>
                <a:latin typeface="Gill Sans" panose="020B0502020104020203" pitchFamily="34" charset="-79"/>
                <a:cs typeface="Gill Sans" panose="020B0502020104020203" pitchFamily="34" charset="-79"/>
              </a:rPr>
              <a:t>2</a:t>
            </a:r>
            <a:r>
              <a:rPr lang="en-US" dirty="0">
                <a:solidFill>
                  <a:srgbClr val="000000"/>
                </a:solidFill>
                <a:effectLst/>
                <a:latin typeface="Gill Sans" panose="020B0502020104020203" pitchFamily="34" charset="-79"/>
                <a:cs typeface="Gill Sans" panose="020B0502020104020203" pitchFamily="34" charset="-79"/>
              </a:rPr>
              <a:t>N</a:t>
            </a:r>
            <a:r>
              <a:rPr lang="en-US" baseline="-25000" dirty="0">
                <a:solidFill>
                  <a:srgbClr val="000000"/>
                </a:solidFill>
                <a:effectLst/>
                <a:latin typeface="Gill Sans" panose="020B0502020104020203" pitchFamily="34" charset="-79"/>
                <a:cs typeface="Gill Sans" panose="020B0502020104020203" pitchFamily="34" charset="-79"/>
              </a:rPr>
              <a:t>0</a:t>
            </a:r>
            <a:endParaRPr lang="en-US" dirty="0">
              <a:solidFill>
                <a:srgbClr val="000000"/>
              </a:solidFill>
              <a:effectLst/>
              <a:latin typeface="Gill Sans" panose="020B0502020104020203" pitchFamily="34" charset="-79"/>
              <a:cs typeface="Gill Sans" panose="020B0502020104020203" pitchFamily="34" charset="-79"/>
            </a:endParaRPr>
          </a:p>
          <a:p>
            <a:r>
              <a:rPr lang="en-US" dirty="0">
                <a:solidFill>
                  <a:srgbClr val="000000"/>
                </a:solidFill>
                <a:effectLst/>
                <a:latin typeface="Gill Sans" panose="020B0502020104020203" pitchFamily="34" charset="-79"/>
                <a:cs typeface="Gill Sans" panose="020B0502020104020203" pitchFamily="34" charset="-79"/>
              </a:rPr>
              <a:t>N</a:t>
            </a:r>
            <a:r>
              <a:rPr lang="en-US" baseline="-25000" dirty="0">
                <a:solidFill>
                  <a:srgbClr val="000000"/>
                </a:solidFill>
                <a:effectLst/>
                <a:latin typeface="Gill Sans" panose="020B0502020104020203" pitchFamily="34" charset="-79"/>
                <a:cs typeface="Gill Sans" panose="020B0502020104020203" pitchFamily="34" charset="-79"/>
              </a:rPr>
              <a:t>3</a:t>
            </a:r>
            <a:r>
              <a:rPr lang="en-US" dirty="0">
                <a:solidFill>
                  <a:srgbClr val="000000"/>
                </a:solidFill>
                <a:effectLst/>
                <a:latin typeface="Gill Sans" panose="020B0502020104020203" pitchFamily="34" charset="-79"/>
                <a:cs typeface="Gill Sans" panose="020B0502020104020203" pitchFamily="34" charset="-79"/>
              </a:rPr>
              <a:t>= </a:t>
            </a:r>
            <a:r>
              <a:rPr lang="en-US" dirty="0">
                <a:solidFill>
                  <a:srgbClr val="000000"/>
                </a:solidFill>
                <a:effectLst/>
                <a:latin typeface="STIXGeneral" pitchFamily="2" charset="2"/>
                <a:cs typeface="Gill Sans" panose="020B0502020104020203" pitchFamily="34" charset="-79"/>
              </a:rPr>
              <a:t>𝜆</a:t>
            </a:r>
            <a:r>
              <a:rPr lang="en-US" baseline="30000" dirty="0">
                <a:solidFill>
                  <a:srgbClr val="000000"/>
                </a:solidFill>
                <a:effectLst/>
                <a:latin typeface="Gill Sans" panose="020B0502020104020203" pitchFamily="34" charset="-79"/>
                <a:cs typeface="Gill Sans" panose="020B0502020104020203" pitchFamily="34" charset="-79"/>
              </a:rPr>
              <a:t>3</a:t>
            </a:r>
            <a:r>
              <a:rPr lang="en-US" dirty="0">
                <a:solidFill>
                  <a:srgbClr val="000000"/>
                </a:solidFill>
                <a:effectLst/>
                <a:latin typeface="Gill Sans" panose="020B0502020104020203" pitchFamily="34" charset="-79"/>
                <a:cs typeface="Gill Sans" panose="020B0502020104020203" pitchFamily="34" charset="-79"/>
              </a:rPr>
              <a:t>N</a:t>
            </a:r>
            <a:r>
              <a:rPr lang="en-US" baseline="-25000" dirty="0">
                <a:solidFill>
                  <a:srgbClr val="000000"/>
                </a:solidFill>
                <a:effectLst/>
                <a:latin typeface="Gill Sans" panose="020B0502020104020203" pitchFamily="34" charset="-79"/>
                <a:cs typeface="Gill Sans" panose="020B0502020104020203" pitchFamily="34" charset="-79"/>
              </a:rPr>
              <a:t>0</a:t>
            </a:r>
            <a:endParaRPr lang="en-US" dirty="0">
              <a:solidFill>
                <a:srgbClr val="000000"/>
              </a:solidFill>
              <a:effectLst/>
              <a:latin typeface="Gill Sans" panose="020B0502020104020203" pitchFamily="34" charset="-79"/>
              <a:cs typeface="Gill Sans" panose="020B0502020104020203" pitchFamily="34" charset="-79"/>
            </a:endParaRPr>
          </a:p>
          <a:p>
            <a:r>
              <a:rPr lang="en-US" dirty="0" err="1">
                <a:solidFill>
                  <a:srgbClr val="FF0000"/>
                </a:solidFill>
                <a:effectLst/>
                <a:latin typeface="Gill Sans" panose="020B0502020104020203" pitchFamily="34" charset="-79"/>
                <a:cs typeface="Gill Sans" panose="020B0502020104020203" pitchFamily="34" charset="-79"/>
              </a:rPr>
              <a:t>N</a:t>
            </a:r>
            <a:r>
              <a:rPr lang="en-US" baseline="-25000" dirty="0" err="1">
                <a:solidFill>
                  <a:srgbClr val="FF0000"/>
                </a:solidFill>
                <a:effectLst/>
                <a:latin typeface="Gill Sans" panose="020B0502020104020203" pitchFamily="34" charset="-79"/>
                <a:cs typeface="Gill Sans" panose="020B0502020104020203" pitchFamily="34" charset="-79"/>
              </a:rPr>
              <a:t>t</a:t>
            </a:r>
            <a:r>
              <a:rPr lang="en-US" dirty="0">
                <a:solidFill>
                  <a:srgbClr val="FF0000"/>
                </a:solidFill>
                <a:effectLst/>
                <a:latin typeface="Gill Sans" panose="020B0502020104020203" pitchFamily="34" charset="-79"/>
                <a:cs typeface="Gill Sans" panose="020B0502020104020203" pitchFamily="34" charset="-79"/>
              </a:rPr>
              <a:t>= </a:t>
            </a:r>
            <a:r>
              <a:rPr lang="en-US" dirty="0">
                <a:solidFill>
                  <a:srgbClr val="FF0000"/>
                </a:solidFill>
                <a:effectLst/>
                <a:latin typeface="STIXGeneral" pitchFamily="2" charset="2"/>
                <a:cs typeface="Gill Sans" panose="020B0502020104020203" pitchFamily="34" charset="-79"/>
              </a:rPr>
              <a:t>𝜆</a:t>
            </a:r>
            <a:r>
              <a:rPr lang="en-US" baseline="30000" dirty="0">
                <a:solidFill>
                  <a:srgbClr val="FF0000"/>
                </a:solidFill>
                <a:effectLst/>
                <a:latin typeface="Gill Sans" panose="020B0502020104020203" pitchFamily="34" charset="-79"/>
                <a:cs typeface="Gill Sans" panose="020B0502020104020203" pitchFamily="34" charset="-79"/>
              </a:rPr>
              <a:t>t</a:t>
            </a:r>
            <a:r>
              <a:rPr lang="en-US" dirty="0">
                <a:solidFill>
                  <a:srgbClr val="FF0000"/>
                </a:solidFill>
                <a:effectLst/>
                <a:latin typeface="Gill Sans" panose="020B0502020104020203" pitchFamily="34" charset="-79"/>
                <a:cs typeface="Gill Sans" panose="020B0502020104020203" pitchFamily="34" charset="-79"/>
              </a:rPr>
              <a:t>N</a:t>
            </a:r>
            <a:r>
              <a:rPr lang="en-US" baseline="-25000" dirty="0">
                <a:solidFill>
                  <a:srgbClr val="FF0000"/>
                </a:solidFill>
                <a:effectLst/>
                <a:latin typeface="Gill Sans" panose="020B0502020104020203" pitchFamily="34" charset="-79"/>
                <a:cs typeface="Gill Sans" panose="020B0502020104020203" pitchFamily="34" charset="-79"/>
              </a:rPr>
              <a:t>0</a:t>
            </a:r>
            <a:endParaRPr lang="en-US" dirty="0">
              <a:solidFill>
                <a:srgbClr val="FF0000"/>
              </a:solidFill>
              <a:effectLst/>
              <a:latin typeface="Gill Sans" panose="020B0502020104020203" pitchFamily="34" charset="-79"/>
              <a:cs typeface="Gill Sans" panose="020B0502020104020203" pitchFamily="34" charset="-79"/>
            </a:endParaRPr>
          </a:p>
        </p:txBody>
      </p:sp>
      <p:sp>
        <p:nvSpPr>
          <p:cNvPr id="9" name="Rectangle 8">
            <a:extLst>
              <a:ext uri="{FF2B5EF4-FFF2-40B4-BE49-F238E27FC236}">
                <a16:creationId xmlns:a16="http://schemas.microsoft.com/office/drawing/2014/main" id="{8712BB9A-9225-0AD9-B9E9-C04AD2B2646C}"/>
              </a:ext>
            </a:extLst>
          </p:cNvPr>
          <p:cNvSpPr/>
          <p:nvPr/>
        </p:nvSpPr>
        <p:spPr>
          <a:xfrm>
            <a:off x="443494" y="5836139"/>
            <a:ext cx="6077354" cy="707886"/>
          </a:xfrm>
          <a:prstGeom prst="rect">
            <a:avLst/>
          </a:prstGeom>
        </p:spPr>
        <p:txBody>
          <a:bodyPr wrap="square">
            <a:spAutoFit/>
          </a:bodyPr>
          <a:lstStyle/>
          <a:p>
            <a:pPr algn="ctr"/>
            <a:r>
              <a:rPr lang="en-US" sz="4000" b="1" dirty="0">
                <a:solidFill>
                  <a:srgbClr val="FF0000"/>
                </a:solidFill>
                <a:latin typeface="Helvetica" pitchFamily="2" charset="0"/>
                <a:sym typeface="Symbol" pitchFamily="2" charset="2"/>
              </a:rPr>
              <a:t></a:t>
            </a:r>
            <a:r>
              <a:rPr lang="en-US" sz="2000" b="1" dirty="0">
                <a:solidFill>
                  <a:srgbClr val="000000"/>
                </a:solidFill>
                <a:effectLst/>
                <a:latin typeface="Helvetica Light" panose="020B0403020202020204" pitchFamily="34" charset="0"/>
              </a:rPr>
              <a:t>=population rate of increase</a:t>
            </a:r>
          </a:p>
        </p:txBody>
      </p:sp>
      <p:grpSp>
        <p:nvGrpSpPr>
          <p:cNvPr id="2" name="Group 1">
            <a:extLst>
              <a:ext uri="{FF2B5EF4-FFF2-40B4-BE49-F238E27FC236}">
                <a16:creationId xmlns:a16="http://schemas.microsoft.com/office/drawing/2014/main" id="{D65FEDB5-2C23-5E34-0B32-9E7B35677B71}"/>
              </a:ext>
            </a:extLst>
          </p:cNvPr>
          <p:cNvGrpSpPr/>
          <p:nvPr/>
        </p:nvGrpSpPr>
        <p:grpSpPr>
          <a:xfrm>
            <a:off x="8918018" y="293005"/>
            <a:ext cx="2986577" cy="1200329"/>
            <a:chOff x="1634042" y="2454642"/>
            <a:chExt cx="5894468" cy="2542201"/>
          </a:xfrm>
        </p:grpSpPr>
        <p:sp>
          <p:nvSpPr>
            <p:cNvPr id="3" name="Rectangle 2">
              <a:extLst>
                <a:ext uri="{FF2B5EF4-FFF2-40B4-BE49-F238E27FC236}">
                  <a16:creationId xmlns:a16="http://schemas.microsoft.com/office/drawing/2014/main" id="{2217229A-3BBF-2B07-C77A-434BD1A797B5}"/>
                </a:ext>
              </a:extLst>
            </p:cNvPr>
            <p:cNvSpPr/>
            <p:nvPr/>
          </p:nvSpPr>
          <p:spPr>
            <a:xfrm>
              <a:off x="3333403" y="2896988"/>
              <a:ext cx="2477193" cy="2099855"/>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latin typeface="Helvetica" pitchFamily="2" charset="0"/>
                </a:rPr>
                <a:t>Madagascar</a:t>
              </a:r>
            </a:p>
            <a:p>
              <a:pPr algn="ctr"/>
              <a:r>
                <a:rPr lang="en-US" sz="1500" dirty="0">
                  <a:latin typeface="Helvetica" pitchFamily="2" charset="0"/>
                </a:rPr>
                <a:t>(N)</a:t>
              </a:r>
            </a:p>
          </p:txBody>
        </p:sp>
        <p:cxnSp>
          <p:nvCxnSpPr>
            <p:cNvPr id="10" name="Curved Connector 9">
              <a:extLst>
                <a:ext uri="{FF2B5EF4-FFF2-40B4-BE49-F238E27FC236}">
                  <a16:creationId xmlns:a16="http://schemas.microsoft.com/office/drawing/2014/main" id="{11BB53BF-E4CB-4F1D-CB25-2768E22291AA}"/>
                </a:ext>
              </a:extLst>
            </p:cNvPr>
            <p:cNvCxnSpPr>
              <a:cxnSpLocks/>
            </p:cNvCxnSpPr>
            <p:nvPr/>
          </p:nvCxnSpPr>
          <p:spPr>
            <a:xfrm rot="16200000" flipH="1" flipV="1">
              <a:off x="3344608" y="2852529"/>
              <a:ext cx="1049928" cy="1238597"/>
            </a:xfrm>
            <a:prstGeom prst="curvedConnector4">
              <a:avLst>
                <a:gd name="adj1" fmla="val -42358"/>
                <a:gd name="adj2" fmla="val 13322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6702D01-DB9C-B4E3-A671-AEDD74147225}"/>
                </a:ext>
              </a:extLst>
            </p:cNvPr>
            <p:cNvSpPr/>
            <p:nvPr/>
          </p:nvSpPr>
          <p:spPr>
            <a:xfrm>
              <a:off x="1634042" y="2454642"/>
              <a:ext cx="1510622" cy="548953"/>
            </a:xfrm>
            <a:prstGeom prst="rect">
              <a:avLst/>
            </a:prstGeom>
          </p:spPr>
          <p:txBody>
            <a:bodyPr wrap="none">
              <a:spAutoFit/>
            </a:bodyPr>
            <a:lstStyle/>
            <a:p>
              <a:pPr algn="ctr"/>
              <a:r>
                <a:rPr lang="en-US" sz="1600" b="1" dirty="0">
                  <a:effectLst/>
                  <a:latin typeface="Helvetica" pitchFamily="2" charset="0"/>
                </a:rPr>
                <a:t>births</a:t>
              </a:r>
              <a:endParaRPr lang="en-US" sz="1600" dirty="0">
                <a:effectLst/>
                <a:latin typeface="Helvetica" pitchFamily="2" charset="0"/>
              </a:endParaRPr>
            </a:p>
          </p:txBody>
        </p:sp>
        <p:cxnSp>
          <p:nvCxnSpPr>
            <p:cNvPr id="12" name="Curved Connector 11">
              <a:extLst>
                <a:ext uri="{FF2B5EF4-FFF2-40B4-BE49-F238E27FC236}">
                  <a16:creationId xmlns:a16="http://schemas.microsoft.com/office/drawing/2014/main" id="{319E684D-1932-67DA-C6D8-B0FB75A6C1E1}"/>
                </a:ext>
              </a:extLst>
            </p:cNvPr>
            <p:cNvCxnSpPr>
              <a:cxnSpLocks/>
              <a:stCxn id="3" idx="3"/>
            </p:cNvCxnSpPr>
            <p:nvPr/>
          </p:nvCxnSpPr>
          <p:spPr>
            <a:xfrm flipV="1">
              <a:off x="5810596" y="3946915"/>
              <a:ext cx="872837" cy="1"/>
            </a:xfrm>
            <a:prstGeom prst="curvedConnector3">
              <a:avLst>
                <a:gd name="adj1" fmla="val 50000"/>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699A2D6-3943-E480-06B5-D6FD127ECD37}"/>
                </a:ext>
              </a:extLst>
            </p:cNvPr>
            <p:cNvSpPr/>
            <p:nvPr/>
          </p:nvSpPr>
          <p:spPr>
            <a:xfrm>
              <a:off x="5838357" y="3251264"/>
              <a:ext cx="1690153" cy="548953"/>
            </a:xfrm>
            <a:prstGeom prst="rect">
              <a:avLst/>
            </a:prstGeom>
          </p:spPr>
          <p:txBody>
            <a:bodyPr wrap="none">
              <a:spAutoFit/>
            </a:bodyPr>
            <a:lstStyle/>
            <a:p>
              <a:pPr algn="ctr"/>
              <a:r>
                <a:rPr lang="en-US" sz="1600" b="1" dirty="0">
                  <a:effectLst/>
                  <a:latin typeface="Helvetica" pitchFamily="2" charset="0"/>
                </a:rPr>
                <a:t>deaths</a:t>
              </a:r>
              <a:endParaRPr lang="en-US" sz="1600" dirty="0">
                <a:effectLst/>
                <a:latin typeface="Helvetica" pitchFamily="2" charset="0"/>
              </a:endParaRPr>
            </a:p>
          </p:txBody>
        </p:sp>
      </p:grpSp>
      <p:pic>
        <p:nvPicPr>
          <p:cNvPr id="14" name="Picture 13">
            <a:extLst>
              <a:ext uri="{FF2B5EF4-FFF2-40B4-BE49-F238E27FC236}">
                <a16:creationId xmlns:a16="http://schemas.microsoft.com/office/drawing/2014/main" id="{3A545A98-DC19-65E0-0237-EF416DA5542C}"/>
              </a:ext>
            </a:extLst>
          </p:cNvPr>
          <p:cNvPicPr>
            <a:picLocks noChangeAspect="1"/>
          </p:cNvPicPr>
          <p:nvPr/>
        </p:nvPicPr>
        <p:blipFill>
          <a:blip r:embed="rId3"/>
          <a:stretch>
            <a:fillRect/>
          </a:stretch>
        </p:blipFill>
        <p:spPr>
          <a:xfrm>
            <a:off x="4336598" y="1915647"/>
            <a:ext cx="2049911" cy="3169418"/>
          </a:xfrm>
          <a:prstGeom prst="rect">
            <a:avLst/>
          </a:prstGeom>
        </p:spPr>
      </p:pic>
      <p:sp>
        <p:nvSpPr>
          <p:cNvPr id="16" name="Rectangle 15">
            <a:extLst>
              <a:ext uri="{FF2B5EF4-FFF2-40B4-BE49-F238E27FC236}">
                <a16:creationId xmlns:a16="http://schemas.microsoft.com/office/drawing/2014/main" id="{78750101-D9B5-F4B6-183B-F554DC426CFB}"/>
              </a:ext>
            </a:extLst>
          </p:cNvPr>
          <p:cNvSpPr/>
          <p:nvPr/>
        </p:nvSpPr>
        <p:spPr>
          <a:xfrm rot="16200000">
            <a:off x="3271331" y="3267464"/>
            <a:ext cx="1915076"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population size, </a:t>
            </a:r>
            <a:r>
              <a:rPr lang="en-US" dirty="0" err="1">
                <a:solidFill>
                  <a:srgbClr val="000000"/>
                </a:solidFill>
                <a:effectLst/>
                <a:latin typeface="Gill Sans" panose="020B0502020104020203" pitchFamily="34" charset="-79"/>
                <a:cs typeface="Gill Sans" panose="020B0502020104020203" pitchFamily="34" charset="-79"/>
              </a:rPr>
              <a:t>N</a:t>
            </a:r>
            <a:r>
              <a:rPr lang="en-US" baseline="-25000" dirty="0" err="1">
                <a:solidFill>
                  <a:srgbClr val="000000"/>
                </a:solidFill>
                <a:effectLst/>
                <a:latin typeface="Gill Sans" panose="020B0502020104020203" pitchFamily="34" charset="-79"/>
                <a:cs typeface="Gill Sans" panose="020B0502020104020203" pitchFamily="34" charset="-79"/>
              </a:rPr>
              <a:t>t</a:t>
            </a:r>
            <a:endParaRPr lang="en-US" dirty="0">
              <a:solidFill>
                <a:srgbClr val="000000"/>
              </a:solidFill>
              <a:effectLst/>
              <a:latin typeface="Gill Sans" panose="020B0502020104020203" pitchFamily="34" charset="-79"/>
              <a:cs typeface="Gill Sans" panose="020B0502020104020203" pitchFamily="34" charset="-79"/>
            </a:endParaRPr>
          </a:p>
        </p:txBody>
      </p:sp>
      <p:sp>
        <p:nvSpPr>
          <p:cNvPr id="17" name="Rectangle 16">
            <a:extLst>
              <a:ext uri="{FF2B5EF4-FFF2-40B4-BE49-F238E27FC236}">
                <a16:creationId xmlns:a16="http://schemas.microsoft.com/office/drawing/2014/main" id="{350A2FC6-5173-C0DE-BD30-04B455BC4FE2}"/>
              </a:ext>
            </a:extLst>
          </p:cNvPr>
          <p:cNvSpPr/>
          <p:nvPr/>
        </p:nvSpPr>
        <p:spPr>
          <a:xfrm>
            <a:off x="6359342" y="4723616"/>
            <a:ext cx="920445" cy="369332"/>
          </a:xfrm>
          <a:prstGeom prst="rect">
            <a:avLst/>
          </a:prstGeom>
        </p:spPr>
        <p:txBody>
          <a:bodyPr wrap="none">
            <a:spAutoFit/>
          </a:bodyPr>
          <a:lstStyle/>
          <a:p>
            <a:pPr algn="ctr"/>
            <a:r>
              <a:rPr lang="en-US" dirty="0">
                <a:solidFill>
                  <a:srgbClr val="C82506"/>
                </a:solidFill>
                <a:effectLst/>
                <a:latin typeface="Gill Sans" panose="020B0502020104020203" pitchFamily="34" charset="-79"/>
                <a:cs typeface="Gill Sans" panose="020B0502020104020203" pitchFamily="34" charset="-79"/>
              </a:rPr>
              <a:t>!as t</a:t>
            </a:r>
            <a:r>
              <a:rPr lang="en-US" dirty="0">
                <a:solidFill>
                  <a:srgbClr val="C82506"/>
                </a:solidFill>
                <a:effectLst/>
                <a:latin typeface="Lucida Grande" panose="020B0600040502020204" pitchFamily="34" charset="0"/>
                <a:cs typeface="Gill Sans" panose="020B0502020104020203" pitchFamily="34" charset="-79"/>
              </a:rPr>
              <a:t>→</a:t>
            </a:r>
            <a:r>
              <a:rPr lang="en-US" dirty="0">
                <a:solidFill>
                  <a:srgbClr val="C82506"/>
                </a:solidFill>
                <a:effectLst/>
                <a:latin typeface="Gill Sans" panose="020B0502020104020203" pitchFamily="34" charset="-79"/>
                <a:cs typeface="Gill Sans" panose="020B0502020104020203" pitchFamily="34" charset="-79"/>
              </a:rPr>
              <a:t>0</a:t>
            </a:r>
          </a:p>
        </p:txBody>
      </p:sp>
      <p:sp>
        <p:nvSpPr>
          <p:cNvPr id="18" name="Rectangle 17">
            <a:extLst>
              <a:ext uri="{FF2B5EF4-FFF2-40B4-BE49-F238E27FC236}">
                <a16:creationId xmlns:a16="http://schemas.microsoft.com/office/drawing/2014/main" id="{668EBC07-58A1-8DC4-FD86-F7329D49D5B9}"/>
              </a:ext>
            </a:extLst>
          </p:cNvPr>
          <p:cNvSpPr/>
          <p:nvPr/>
        </p:nvSpPr>
        <p:spPr>
          <a:xfrm>
            <a:off x="4796376" y="5552936"/>
            <a:ext cx="4572000" cy="1200329"/>
          </a:xfrm>
          <a:prstGeom prst="rect">
            <a:avLst/>
          </a:prstGeom>
        </p:spPr>
        <p:txBody>
          <a:bodyPr>
            <a:spAutoFit/>
          </a:bodyPr>
          <a:lstStyle/>
          <a:p>
            <a:r>
              <a:rPr lang="en-US" dirty="0" err="1">
                <a:solidFill>
                  <a:srgbClr val="FF0000"/>
                </a:solidFill>
                <a:effectLst/>
                <a:latin typeface="Helvetica" pitchFamily="2" charset="0"/>
                <a:cs typeface="Gill Sans" panose="020B0502020104020203" pitchFamily="34" charset="-79"/>
              </a:rPr>
              <a:t>N</a:t>
            </a:r>
            <a:r>
              <a:rPr lang="en-US" baseline="-25000" dirty="0" err="1">
                <a:solidFill>
                  <a:srgbClr val="FF0000"/>
                </a:solidFill>
                <a:effectLst/>
                <a:latin typeface="Helvetica" pitchFamily="2" charset="0"/>
                <a:cs typeface="Gill Sans" panose="020B0502020104020203" pitchFamily="34" charset="-79"/>
              </a:rPr>
              <a:t>t</a:t>
            </a:r>
            <a:r>
              <a:rPr lang="en-US" baseline="30000" dirty="0">
                <a:solidFill>
                  <a:srgbClr val="FF0000"/>
                </a:solidFill>
                <a:effectLst/>
                <a:latin typeface="Helvetica" pitchFamily="2" charset="0"/>
                <a:cs typeface="Gill Sans" panose="020B0502020104020203" pitchFamily="34" charset="-79"/>
              </a:rPr>
              <a:t>  </a:t>
            </a:r>
            <a:r>
              <a:rPr lang="en-US" dirty="0">
                <a:solidFill>
                  <a:srgbClr val="FF0000"/>
                </a:solidFill>
                <a:effectLst/>
                <a:latin typeface="Helvetica" pitchFamily="2" charset="0"/>
                <a:cs typeface="Gill Sans" panose="020B0502020104020203" pitchFamily="34" charset="-79"/>
              </a:rPr>
              <a:t>= N</a:t>
            </a:r>
            <a:r>
              <a:rPr lang="en-US" baseline="-25000" dirty="0">
                <a:solidFill>
                  <a:srgbClr val="FF0000"/>
                </a:solidFill>
                <a:effectLst/>
                <a:latin typeface="Helvetica" pitchFamily="2" charset="0"/>
                <a:cs typeface="Gill Sans" panose="020B0502020104020203" pitchFamily="34" charset="-79"/>
              </a:rPr>
              <a:t>0</a:t>
            </a:r>
            <a:r>
              <a:rPr lang="en-US" dirty="0">
                <a:solidFill>
                  <a:srgbClr val="FF0000"/>
                </a:solidFill>
                <a:effectLst/>
                <a:latin typeface="Helvetica" pitchFamily="2" charset="0"/>
                <a:cs typeface="Gill Sans" panose="020B0502020104020203" pitchFamily="34" charset="-79"/>
              </a:rPr>
              <a:t>e</a:t>
            </a:r>
            <a:r>
              <a:rPr lang="en-US" baseline="30000" dirty="0">
                <a:solidFill>
                  <a:srgbClr val="FF0000"/>
                </a:solidFill>
                <a:effectLst/>
                <a:latin typeface="Helvetica" pitchFamily="2" charset="0"/>
                <a:cs typeface="Gill Sans" panose="020B0502020104020203" pitchFamily="34" charset="-79"/>
              </a:rPr>
              <a:t>rt</a:t>
            </a:r>
            <a:endParaRPr lang="en-US" dirty="0">
              <a:solidFill>
                <a:srgbClr val="FF0000"/>
              </a:solidFill>
              <a:effectLst/>
              <a:latin typeface="Helvetica" pitchFamily="2" charset="0"/>
              <a:cs typeface="Gill Sans" panose="020B0502020104020203" pitchFamily="34" charset="-79"/>
            </a:endParaRPr>
          </a:p>
          <a:p>
            <a:br>
              <a:rPr lang="en-US" dirty="0">
                <a:solidFill>
                  <a:srgbClr val="000000"/>
                </a:solidFill>
                <a:effectLst/>
                <a:latin typeface="Gill Sans" panose="020B0502020104020203" pitchFamily="34" charset="-79"/>
                <a:cs typeface="Gill Sans" panose="020B0502020104020203" pitchFamily="34" charset="-79"/>
              </a:rPr>
            </a:br>
            <a:endParaRPr lang="en-US" dirty="0">
              <a:solidFill>
                <a:srgbClr val="000000"/>
              </a:solidFill>
              <a:effectLst/>
              <a:latin typeface="Gill Sans" panose="020B0502020104020203" pitchFamily="34" charset="-79"/>
              <a:cs typeface="Gill Sans" panose="020B0502020104020203" pitchFamily="34" charset="-79"/>
            </a:endParaRPr>
          </a:p>
          <a:p>
            <a:r>
              <a:rPr lang="en-US" baseline="-25000" dirty="0">
                <a:solidFill>
                  <a:srgbClr val="000000"/>
                </a:solidFill>
                <a:effectLst/>
                <a:latin typeface="Gill Sans" panose="020B0502020104020203" pitchFamily="34" charset="-79"/>
                <a:cs typeface="Gill Sans" panose="020B0502020104020203" pitchFamily="34" charset="-79"/>
              </a:rPr>
              <a:t>  </a:t>
            </a:r>
            <a:endParaRPr lang="en-US" dirty="0">
              <a:solidFill>
                <a:srgbClr val="000000"/>
              </a:solidFill>
              <a:effectLst/>
              <a:latin typeface="Gill Sans" panose="020B0502020104020203" pitchFamily="34" charset="-79"/>
              <a:cs typeface="Gill Sans" panose="020B0502020104020203" pitchFamily="34" charset="-79"/>
            </a:endParaRPr>
          </a:p>
        </p:txBody>
      </p:sp>
      <mc:AlternateContent xmlns:mc="http://schemas.openxmlformats.org/markup-compatibility/2006">
        <mc:Choice xmlns:a14="http://schemas.microsoft.com/office/drawing/2010/main" Requires="a14">
          <p:sp>
            <p:nvSpPr>
              <p:cNvPr id="19" name="Rectangle 18">
                <a:extLst>
                  <a:ext uri="{FF2B5EF4-FFF2-40B4-BE49-F238E27FC236}">
                    <a16:creationId xmlns:a16="http://schemas.microsoft.com/office/drawing/2014/main" id="{18BCEA32-C72A-4B8F-995C-83506A819CA9}"/>
                  </a:ext>
                </a:extLst>
              </p:cNvPr>
              <p:cNvSpPr/>
              <p:nvPr/>
            </p:nvSpPr>
            <p:spPr>
              <a:xfrm>
                <a:off x="6897645" y="2490282"/>
                <a:ext cx="2272353" cy="1423210"/>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m:rPr>
                          <m:sty m:val="p"/>
                        </m:rPr>
                        <a:rPr lang="en-US" sz="3200" b="0" i="0" smtClean="0">
                          <a:solidFill>
                            <a:srgbClr val="FF0000"/>
                          </a:solidFill>
                          <a:latin typeface="Cambria Math" panose="02040503050406030204" pitchFamily="18" charset="0"/>
                          <a:cs typeface="Gill Sans" panose="020B0502020104020203" pitchFamily="34" charset="-79"/>
                        </a:rPr>
                        <m:t>r</m:t>
                      </m:r>
                      <m:r>
                        <a:rPr lang="en-US" sz="3200" b="0" i="0" smtClean="0">
                          <a:solidFill>
                            <a:srgbClr val="000000"/>
                          </a:solidFill>
                          <a:latin typeface="Cambria Math" panose="02040503050406030204" pitchFamily="18" charset="0"/>
                          <a:cs typeface="Gill Sans" panose="020B0502020104020203" pitchFamily="34" charset="-79"/>
                        </a:rPr>
                        <m:t>=</m:t>
                      </m:r>
                      <m:f>
                        <m:fPr>
                          <m:ctrlPr>
                            <a:rPr lang="en-US" sz="3200" i="1" smtClean="0">
                              <a:solidFill>
                                <a:srgbClr val="000000"/>
                              </a:solidFill>
                              <a:latin typeface="Cambria Math" panose="02040503050406030204" pitchFamily="18" charset="0"/>
                              <a:cs typeface="Gill Sans" panose="020B0502020104020203" pitchFamily="34" charset="-79"/>
                            </a:rPr>
                          </m:ctrlPr>
                        </m:fPr>
                        <m:num>
                          <m:func>
                            <m:funcPr>
                              <m:ctrlPr>
                                <a:rPr lang="en-US" sz="3200" i="1" smtClean="0">
                                  <a:solidFill>
                                    <a:srgbClr val="000000"/>
                                  </a:solidFill>
                                  <a:latin typeface="Cambria Math" panose="02040503050406030204" pitchFamily="18" charset="0"/>
                                  <a:cs typeface="Gill Sans" panose="020B0502020104020203" pitchFamily="34" charset="-79"/>
                                </a:rPr>
                              </m:ctrlPr>
                            </m:funcPr>
                            <m:fName>
                              <m:r>
                                <m:rPr>
                                  <m:sty m:val="p"/>
                                </m:rPr>
                                <a:rPr lang="en-US" sz="3200" i="0" smtClean="0">
                                  <a:solidFill>
                                    <a:srgbClr val="000000"/>
                                  </a:solidFill>
                                  <a:latin typeface="Cambria Math" panose="02040503050406030204" pitchFamily="18" charset="0"/>
                                  <a:cs typeface="Gill Sans" panose="020B0502020104020203" pitchFamily="34" charset="-79"/>
                                </a:rPr>
                                <m:t>ln</m:t>
                              </m:r>
                            </m:fName>
                            <m:e>
                              <m:d>
                                <m:dPr>
                                  <m:ctrlPr>
                                    <a:rPr lang="en-US" sz="3200" i="1" smtClean="0">
                                      <a:solidFill>
                                        <a:srgbClr val="000000"/>
                                      </a:solidFill>
                                      <a:latin typeface="Cambria Math" panose="02040503050406030204" pitchFamily="18" charset="0"/>
                                      <a:cs typeface="Gill Sans" panose="020B0502020104020203" pitchFamily="34" charset="-79"/>
                                    </a:rPr>
                                  </m:ctrlPr>
                                </m:dPr>
                                <m:e>
                                  <m:f>
                                    <m:fPr>
                                      <m:ctrlPr>
                                        <a:rPr lang="en-US" sz="3200" i="1">
                                          <a:solidFill>
                                            <a:srgbClr val="000000"/>
                                          </a:solidFill>
                                          <a:latin typeface="Cambria Math" panose="02040503050406030204" pitchFamily="18" charset="0"/>
                                          <a:cs typeface="Gill Sans" panose="020B0502020104020203" pitchFamily="34" charset="-79"/>
                                        </a:rPr>
                                      </m:ctrlPr>
                                    </m:fPr>
                                    <m:num>
                                      <m:sSub>
                                        <m:sSubPr>
                                          <m:ctrlPr>
                                            <a:rPr lang="en-US" sz="3200" i="1">
                                              <a:solidFill>
                                                <a:srgbClr val="000000"/>
                                              </a:solidFill>
                                              <a:latin typeface="Cambria Math" panose="02040503050406030204" pitchFamily="18" charset="0"/>
                                              <a:cs typeface="Gill Sans" panose="020B0502020104020203" pitchFamily="34" charset="-79"/>
                                            </a:rPr>
                                          </m:ctrlPr>
                                        </m:sSubPr>
                                        <m:e>
                                          <m:r>
                                            <a:rPr lang="en-US" sz="3200" i="1">
                                              <a:solidFill>
                                                <a:srgbClr val="000000"/>
                                              </a:solidFill>
                                              <a:latin typeface="Cambria Math" panose="02040503050406030204" pitchFamily="18" charset="0"/>
                                              <a:cs typeface="Gill Sans" panose="020B0502020104020203" pitchFamily="34" charset="-79"/>
                                            </a:rPr>
                                            <m:t>𝑁</m:t>
                                          </m:r>
                                        </m:e>
                                        <m:sub>
                                          <m:r>
                                            <a:rPr lang="en-US" sz="3200" i="1">
                                              <a:solidFill>
                                                <a:srgbClr val="000000"/>
                                              </a:solidFill>
                                              <a:latin typeface="Cambria Math" panose="02040503050406030204" pitchFamily="18" charset="0"/>
                                              <a:cs typeface="Gill Sans" panose="020B0502020104020203" pitchFamily="34" charset="-79"/>
                                            </a:rPr>
                                            <m:t>𝑡</m:t>
                                          </m:r>
                                        </m:sub>
                                      </m:sSub>
                                    </m:num>
                                    <m:den>
                                      <m:sSub>
                                        <m:sSubPr>
                                          <m:ctrlPr>
                                            <a:rPr lang="en-US" sz="3200" i="1">
                                              <a:solidFill>
                                                <a:srgbClr val="000000"/>
                                              </a:solidFill>
                                              <a:latin typeface="Cambria Math" panose="02040503050406030204" pitchFamily="18" charset="0"/>
                                              <a:cs typeface="Gill Sans" panose="020B0502020104020203" pitchFamily="34" charset="-79"/>
                                            </a:rPr>
                                          </m:ctrlPr>
                                        </m:sSubPr>
                                        <m:e>
                                          <m:r>
                                            <a:rPr lang="en-US" sz="3200" i="1">
                                              <a:solidFill>
                                                <a:srgbClr val="000000"/>
                                              </a:solidFill>
                                              <a:latin typeface="Cambria Math" panose="02040503050406030204" pitchFamily="18" charset="0"/>
                                              <a:cs typeface="Gill Sans" panose="020B0502020104020203" pitchFamily="34" charset="-79"/>
                                            </a:rPr>
                                            <m:t>𝑁</m:t>
                                          </m:r>
                                        </m:e>
                                        <m:sub>
                                          <m:r>
                                            <a:rPr lang="en-US" sz="3200" i="1">
                                              <a:solidFill>
                                                <a:srgbClr val="000000"/>
                                              </a:solidFill>
                                              <a:latin typeface="Cambria Math" panose="02040503050406030204" pitchFamily="18" charset="0"/>
                                              <a:cs typeface="Gill Sans" panose="020B0502020104020203" pitchFamily="34" charset="-79"/>
                                            </a:rPr>
                                            <m:t>0</m:t>
                                          </m:r>
                                        </m:sub>
                                      </m:sSub>
                                    </m:den>
                                  </m:f>
                                </m:e>
                              </m:d>
                            </m:e>
                          </m:func>
                        </m:num>
                        <m:den>
                          <m:r>
                            <a:rPr lang="en-US" sz="3200" b="0" i="1" smtClean="0">
                              <a:solidFill>
                                <a:srgbClr val="000000"/>
                              </a:solidFill>
                              <a:latin typeface="Cambria Math" panose="02040503050406030204" pitchFamily="18" charset="0"/>
                              <a:cs typeface="Gill Sans" panose="020B0502020104020203" pitchFamily="34" charset="-79"/>
                            </a:rPr>
                            <m:t>𝑡</m:t>
                          </m:r>
                        </m:den>
                      </m:f>
                    </m:oMath>
                  </m:oMathPara>
                </a14:m>
                <a:endParaRPr lang="en-US" sz="3200" dirty="0">
                  <a:solidFill>
                    <a:srgbClr val="000000"/>
                  </a:solidFill>
                  <a:effectLst/>
                  <a:latin typeface="Helvetica" pitchFamily="2" charset="0"/>
                  <a:cs typeface="Gill Sans" panose="020B0502020104020203" pitchFamily="34" charset="-79"/>
                </a:endParaRPr>
              </a:p>
            </p:txBody>
          </p:sp>
        </mc:Choice>
        <mc:Fallback>
          <p:sp>
            <p:nvSpPr>
              <p:cNvPr id="19" name="Rectangle 18">
                <a:extLst>
                  <a:ext uri="{FF2B5EF4-FFF2-40B4-BE49-F238E27FC236}">
                    <a16:creationId xmlns:a16="http://schemas.microsoft.com/office/drawing/2014/main" id="{18BCEA32-C72A-4B8F-995C-83506A819CA9}"/>
                  </a:ext>
                </a:extLst>
              </p:cNvPr>
              <p:cNvSpPr>
                <a:spLocks noRot="1" noChangeAspect="1" noMove="1" noResize="1" noEditPoints="1" noAdjustHandles="1" noChangeArrowheads="1" noChangeShapeType="1" noTextEdit="1"/>
              </p:cNvSpPr>
              <p:nvPr/>
            </p:nvSpPr>
            <p:spPr>
              <a:xfrm>
                <a:off x="6897645" y="2490282"/>
                <a:ext cx="2272353" cy="1423210"/>
              </a:xfrm>
              <a:prstGeom prst="rect">
                <a:avLst/>
              </a:prstGeom>
              <a:blipFill>
                <a:blip r:embed="rId4"/>
                <a:stretch>
                  <a:fillRect b="-3540"/>
                </a:stretch>
              </a:blipFill>
            </p:spPr>
            <p:txBody>
              <a:bodyPr/>
              <a:lstStyle/>
              <a:p>
                <a:r>
                  <a:rPr lang="en-US">
                    <a:noFill/>
                  </a:rPr>
                  <a:t> </a:t>
                </a:r>
              </a:p>
            </p:txBody>
          </p:sp>
        </mc:Fallback>
      </mc:AlternateContent>
      <p:sp>
        <p:nvSpPr>
          <p:cNvPr id="21" name="Rectangle 20">
            <a:extLst>
              <a:ext uri="{FF2B5EF4-FFF2-40B4-BE49-F238E27FC236}">
                <a16:creationId xmlns:a16="http://schemas.microsoft.com/office/drawing/2014/main" id="{06F094E0-2416-A7F2-39BB-B266E8E54106}"/>
              </a:ext>
            </a:extLst>
          </p:cNvPr>
          <p:cNvSpPr/>
          <p:nvPr/>
        </p:nvSpPr>
        <p:spPr>
          <a:xfrm>
            <a:off x="6455497" y="5860401"/>
            <a:ext cx="6077354" cy="707886"/>
          </a:xfrm>
          <a:prstGeom prst="rect">
            <a:avLst/>
          </a:prstGeom>
        </p:spPr>
        <p:txBody>
          <a:bodyPr wrap="square">
            <a:spAutoFit/>
          </a:bodyPr>
          <a:lstStyle/>
          <a:p>
            <a:pPr algn="ctr"/>
            <a:r>
              <a:rPr lang="en-US" sz="4000" b="1" dirty="0">
                <a:solidFill>
                  <a:srgbClr val="FF0000"/>
                </a:solidFill>
                <a:latin typeface="Cambria Math" panose="02040503050406030204" pitchFamily="18" charset="0"/>
                <a:ea typeface="Cambria Math" panose="02040503050406030204" pitchFamily="18" charset="0"/>
                <a:sym typeface="Symbol" pitchFamily="2" charset="2"/>
              </a:rPr>
              <a:t>r</a:t>
            </a:r>
            <a:r>
              <a:rPr lang="en-US" sz="2000" b="1" dirty="0">
                <a:solidFill>
                  <a:srgbClr val="000000"/>
                </a:solidFill>
                <a:effectLst/>
                <a:latin typeface="Helvetica Light" panose="020B0403020202020204" pitchFamily="34" charset="0"/>
              </a:rPr>
              <a:t>=intrinsic </a:t>
            </a:r>
            <a:r>
              <a:rPr lang="en-US" sz="2000" b="1" dirty="0">
                <a:solidFill>
                  <a:srgbClr val="000000"/>
                </a:solidFill>
                <a:latin typeface="Helvetica Light" panose="020B0403020202020204" pitchFamily="34" charset="0"/>
              </a:rPr>
              <a:t>(instantaneous)</a:t>
            </a:r>
            <a:r>
              <a:rPr lang="en-US" sz="2000" b="1" dirty="0">
                <a:solidFill>
                  <a:srgbClr val="000000"/>
                </a:solidFill>
                <a:effectLst/>
                <a:latin typeface="Helvetica Light" panose="020B0403020202020204" pitchFamily="34" charset="0"/>
              </a:rPr>
              <a:t> rate </a:t>
            </a:r>
            <a:r>
              <a:rPr lang="en-US" sz="2000" b="1" dirty="0">
                <a:solidFill>
                  <a:srgbClr val="000000"/>
                </a:solidFill>
                <a:latin typeface="Helvetica Light" panose="020B0403020202020204" pitchFamily="34" charset="0"/>
              </a:rPr>
              <a:t>of increase</a:t>
            </a:r>
            <a:endParaRPr lang="en-US" sz="2000" b="1" dirty="0">
              <a:solidFill>
                <a:srgbClr val="000000"/>
              </a:solidFill>
              <a:effectLst/>
              <a:latin typeface="Helvetica Light" panose="020B0403020202020204" pitchFamily="34" charset="0"/>
            </a:endParaRPr>
          </a:p>
        </p:txBody>
      </p:sp>
      <p:sp>
        <p:nvSpPr>
          <p:cNvPr id="15" name="Rectangle 14">
            <a:extLst>
              <a:ext uri="{FF2B5EF4-FFF2-40B4-BE49-F238E27FC236}">
                <a16:creationId xmlns:a16="http://schemas.microsoft.com/office/drawing/2014/main" id="{EAB95E84-8A96-0E24-7958-146CDF0C4657}"/>
              </a:ext>
            </a:extLst>
          </p:cNvPr>
          <p:cNvSpPr/>
          <p:nvPr/>
        </p:nvSpPr>
        <p:spPr>
          <a:xfrm>
            <a:off x="401336" y="1393476"/>
            <a:ext cx="1633781" cy="369332"/>
          </a:xfrm>
          <a:prstGeom prst="rect">
            <a:avLst/>
          </a:prstGeom>
        </p:spPr>
        <p:txBody>
          <a:bodyPr wrap="none">
            <a:spAutoFit/>
          </a:bodyPr>
          <a:lstStyle/>
          <a:p>
            <a:r>
              <a:rPr lang="en-US" b="1" dirty="0">
                <a:effectLst/>
                <a:latin typeface="Helvetica" pitchFamily="2" charset="0"/>
              </a:rPr>
              <a:t>Discrete time</a:t>
            </a:r>
          </a:p>
        </p:txBody>
      </p:sp>
      <p:sp>
        <p:nvSpPr>
          <p:cNvPr id="22" name="Rectangle 21">
            <a:extLst>
              <a:ext uri="{FF2B5EF4-FFF2-40B4-BE49-F238E27FC236}">
                <a16:creationId xmlns:a16="http://schemas.microsoft.com/office/drawing/2014/main" id="{3D9DD1BC-D385-BEE6-29AB-32DADFBAB312}"/>
              </a:ext>
            </a:extLst>
          </p:cNvPr>
          <p:cNvSpPr/>
          <p:nvPr/>
        </p:nvSpPr>
        <p:spPr>
          <a:xfrm>
            <a:off x="4336598" y="1461390"/>
            <a:ext cx="2005677" cy="369332"/>
          </a:xfrm>
          <a:prstGeom prst="rect">
            <a:avLst/>
          </a:prstGeom>
        </p:spPr>
        <p:txBody>
          <a:bodyPr wrap="none">
            <a:spAutoFit/>
          </a:bodyPr>
          <a:lstStyle/>
          <a:p>
            <a:r>
              <a:rPr lang="en-US" b="1" dirty="0">
                <a:effectLst/>
                <a:latin typeface="Helvetica" pitchFamily="2" charset="0"/>
              </a:rPr>
              <a:t>Continuous time</a:t>
            </a:r>
          </a:p>
        </p:txBody>
      </p:sp>
      <p:sp>
        <p:nvSpPr>
          <p:cNvPr id="23" name="Rectangle 22">
            <a:extLst>
              <a:ext uri="{FF2B5EF4-FFF2-40B4-BE49-F238E27FC236}">
                <a16:creationId xmlns:a16="http://schemas.microsoft.com/office/drawing/2014/main" id="{DC56AF39-00B6-D5C2-FC6F-A78FAEB1C108}"/>
              </a:ext>
            </a:extLst>
          </p:cNvPr>
          <p:cNvSpPr/>
          <p:nvPr/>
        </p:nvSpPr>
        <p:spPr>
          <a:xfrm>
            <a:off x="6819564" y="6435000"/>
            <a:ext cx="5350210" cy="430887"/>
          </a:xfrm>
          <a:prstGeom prst="rect">
            <a:avLst/>
          </a:prstGeom>
        </p:spPr>
        <p:txBody>
          <a:bodyPr wrap="square">
            <a:spAutoFit/>
          </a:bodyPr>
          <a:lstStyle/>
          <a:p>
            <a:pPr algn="ctr"/>
            <a:r>
              <a:rPr lang="en-US" sz="2200" i="1" dirty="0"/>
              <a:t>(pop grows @</a:t>
            </a:r>
            <a:r>
              <a:rPr lang="en-US" sz="2200" i="1" dirty="0">
                <a:solidFill>
                  <a:srgbClr val="FF0000"/>
                </a:solidFill>
                <a:latin typeface="Helvetica" pitchFamily="2" charset="0"/>
                <a:sym typeface="Symbol" pitchFamily="2" charset="2"/>
              </a:rPr>
              <a:t> </a:t>
            </a:r>
            <a:r>
              <a:rPr lang="en-US" sz="2200" i="1" dirty="0">
                <a:latin typeface="Helvetica" pitchFamily="2" charset="0"/>
                <a:sym typeface="Symbol" pitchFamily="2" charset="2"/>
              </a:rPr>
              <a:t>r </a:t>
            </a:r>
            <a:r>
              <a:rPr lang="en-US" sz="2200" i="1" dirty="0"/>
              <a:t>&gt; 0 &amp; declines @</a:t>
            </a:r>
            <a:r>
              <a:rPr lang="en-US" sz="2200" i="1" dirty="0">
                <a:latin typeface="Helvetica" pitchFamily="2" charset="0"/>
                <a:sym typeface="Symbol" pitchFamily="2" charset="2"/>
              </a:rPr>
              <a:t> r </a:t>
            </a:r>
            <a:r>
              <a:rPr lang="en-US" sz="2200" i="1" dirty="0"/>
              <a:t>&lt; 0 )</a:t>
            </a:r>
          </a:p>
        </p:txBody>
      </p:sp>
      <p:sp>
        <p:nvSpPr>
          <p:cNvPr id="24" name="Rectangle 23">
            <a:extLst>
              <a:ext uri="{FF2B5EF4-FFF2-40B4-BE49-F238E27FC236}">
                <a16:creationId xmlns:a16="http://schemas.microsoft.com/office/drawing/2014/main" id="{712E8130-1C6B-F6EC-DB19-9D4961947C5A}"/>
              </a:ext>
            </a:extLst>
          </p:cNvPr>
          <p:cNvSpPr/>
          <p:nvPr/>
        </p:nvSpPr>
        <p:spPr>
          <a:xfrm>
            <a:off x="1282795" y="6433202"/>
            <a:ext cx="5350210" cy="430887"/>
          </a:xfrm>
          <a:prstGeom prst="rect">
            <a:avLst/>
          </a:prstGeom>
        </p:spPr>
        <p:txBody>
          <a:bodyPr wrap="square">
            <a:spAutoFit/>
          </a:bodyPr>
          <a:lstStyle/>
          <a:p>
            <a:pPr algn="ctr"/>
            <a:r>
              <a:rPr lang="en-US" sz="2200" i="1" dirty="0"/>
              <a:t>(pop grows @</a:t>
            </a:r>
            <a:r>
              <a:rPr lang="en-US" sz="2200" dirty="0">
                <a:solidFill>
                  <a:srgbClr val="FF0000"/>
                </a:solidFill>
                <a:latin typeface="Helvetica" pitchFamily="2" charset="0"/>
                <a:sym typeface="Symbol" pitchFamily="2" charset="2"/>
              </a:rPr>
              <a:t> </a:t>
            </a:r>
            <a:r>
              <a:rPr lang="en-US" sz="2200" dirty="0">
                <a:latin typeface="Helvetica" pitchFamily="2" charset="0"/>
                <a:sym typeface="Symbol" pitchFamily="2" charset="2"/>
              </a:rPr>
              <a:t> </a:t>
            </a:r>
            <a:r>
              <a:rPr lang="en-US" sz="2200" i="1" dirty="0"/>
              <a:t>&gt;1 &amp; declines @</a:t>
            </a:r>
            <a:r>
              <a:rPr lang="en-US" sz="2200" dirty="0">
                <a:latin typeface="Helvetica" pitchFamily="2" charset="0"/>
                <a:sym typeface="Symbol" pitchFamily="2" charset="2"/>
              </a:rPr>
              <a:t>  </a:t>
            </a:r>
            <a:r>
              <a:rPr lang="en-US" sz="2200" i="1" dirty="0"/>
              <a:t>&lt; 1 )</a:t>
            </a:r>
          </a:p>
        </p:txBody>
      </p:sp>
    </p:spTree>
    <p:extLst>
      <p:ext uri="{BB962C8B-B14F-4D97-AF65-F5344CB8AC3E}">
        <p14:creationId xmlns:p14="http://schemas.microsoft.com/office/powerpoint/2010/main" val="39365551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06AA878-DAED-C747-ACAC-D9A089A963F4}"/>
              </a:ext>
            </a:extLst>
          </p:cNvPr>
          <p:cNvSpPr/>
          <p:nvPr/>
        </p:nvSpPr>
        <p:spPr>
          <a:xfrm>
            <a:off x="5014723" y="3429001"/>
            <a:ext cx="5412813" cy="3008188"/>
          </a:xfrm>
          <a:prstGeom prst="rect">
            <a:avLst/>
          </a:prstGeom>
          <a:solidFill>
            <a:srgbClr val="F1C782"/>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A4088C0D-937B-204A-9F11-1C6E420FD988}"/>
              </a:ext>
            </a:extLst>
          </p:cNvPr>
          <p:cNvSpPr txBox="1">
            <a:spLocks/>
          </p:cNvSpPr>
          <p:nvPr/>
        </p:nvSpPr>
        <p:spPr>
          <a:xfrm>
            <a:off x="5247287" y="3733179"/>
            <a:ext cx="4947682" cy="1199917"/>
          </a:xfrm>
          <a:prstGeom prst="rect">
            <a:avLst/>
          </a:prstGeom>
        </p:spPr>
        <p:txBody>
          <a:bodyPr vert="horz" lIns="91440" tIns="45720" rIns="91440" bIns="45720" rtlCol="0" anchor="b">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defTabSz="914400">
              <a:spcAft>
                <a:spcPts val="600"/>
              </a:spcAft>
            </a:pPr>
            <a:r>
              <a:rPr lang="en-US" sz="2800" b="1" dirty="0">
                <a:solidFill>
                  <a:srgbClr val="C00000"/>
                </a:solidFill>
                <a:latin typeface="+mn-lt"/>
              </a:rPr>
              <a:t>Natural history</a:t>
            </a:r>
            <a:r>
              <a:rPr lang="en-US" sz="2800" dirty="0">
                <a:solidFill>
                  <a:srgbClr val="C00000"/>
                </a:solidFill>
                <a:latin typeface="+mn-lt"/>
              </a:rPr>
              <a:t> </a:t>
            </a:r>
            <a:r>
              <a:rPr lang="en-US" sz="2800" dirty="0">
                <a:latin typeface="+mn-lt"/>
              </a:rPr>
              <a:t>is the observational study of the living things on planet Earth.</a:t>
            </a:r>
          </a:p>
        </p:txBody>
      </p:sp>
      <p:pic>
        <p:nvPicPr>
          <p:cNvPr id="5" name="Content Placeholder 5" descr="A close up of text on a white background&#10;&#10;Description automatically generated">
            <a:extLst>
              <a:ext uri="{FF2B5EF4-FFF2-40B4-BE49-F238E27FC236}">
                <a16:creationId xmlns:a16="http://schemas.microsoft.com/office/drawing/2014/main" id="{81042D63-B4C8-AD4D-B1B4-C82B837CB2B8}"/>
              </a:ext>
            </a:extLst>
          </p:cNvPr>
          <p:cNvPicPr>
            <a:picLocks noChangeAspect="1"/>
          </p:cNvPicPr>
          <p:nvPr/>
        </p:nvPicPr>
        <p:blipFill rotWithShape="1">
          <a:blip r:embed="rId3"/>
          <a:srcRect l="6701" r="8687" b="-2"/>
          <a:stretch/>
        </p:blipFill>
        <p:spPr>
          <a:xfrm>
            <a:off x="1762227" y="321733"/>
            <a:ext cx="3120339" cy="6214534"/>
          </a:xfrm>
          <a:prstGeom prst="rect">
            <a:avLst/>
          </a:prstGeom>
        </p:spPr>
      </p:pic>
      <p:pic>
        <p:nvPicPr>
          <p:cNvPr id="6" name="Picture 5" descr="A picture containing indoor, table, filled, sitting&#10;&#10;Description automatically generated">
            <a:extLst>
              <a:ext uri="{FF2B5EF4-FFF2-40B4-BE49-F238E27FC236}">
                <a16:creationId xmlns:a16="http://schemas.microsoft.com/office/drawing/2014/main" id="{D9CD38A2-A996-8D48-976E-833444456F90}"/>
              </a:ext>
            </a:extLst>
          </p:cNvPr>
          <p:cNvPicPr>
            <a:picLocks noChangeAspect="1"/>
          </p:cNvPicPr>
          <p:nvPr/>
        </p:nvPicPr>
        <p:blipFill rotWithShape="1">
          <a:blip r:embed="rId4"/>
          <a:srcRect t="1199"/>
          <a:stretch/>
        </p:blipFill>
        <p:spPr>
          <a:xfrm>
            <a:off x="5014723" y="299363"/>
            <a:ext cx="5412813" cy="3008188"/>
          </a:xfrm>
          <a:prstGeom prst="rect">
            <a:avLst/>
          </a:prstGeom>
        </p:spPr>
      </p:pic>
    </p:spTree>
    <p:extLst>
      <p:ext uri="{BB962C8B-B14F-4D97-AF65-F5344CB8AC3E}">
        <p14:creationId xmlns:p14="http://schemas.microsoft.com/office/powerpoint/2010/main" val="312728830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F47E71D-D7AE-8751-8FE6-C76AD24E2BD0}"/>
              </a:ext>
            </a:extLst>
          </p:cNvPr>
          <p:cNvSpPr/>
          <p:nvPr/>
        </p:nvSpPr>
        <p:spPr>
          <a:xfrm>
            <a:off x="1226433" y="1426892"/>
            <a:ext cx="4572000" cy="892552"/>
          </a:xfrm>
          <a:prstGeom prst="rect">
            <a:avLst/>
          </a:prstGeom>
        </p:spPr>
        <p:txBody>
          <a:bodyPr>
            <a:spAutoFit/>
          </a:bodyPr>
          <a:lstStyle/>
          <a:p>
            <a:r>
              <a:rPr lang="en-US" sz="2600" dirty="0">
                <a:solidFill>
                  <a:srgbClr val="000000"/>
                </a:solidFill>
                <a:effectLst/>
                <a:latin typeface="Gill Sans" panose="020B0502020104020203" pitchFamily="34" charset="-79"/>
                <a:cs typeface="Gill Sans" panose="020B0502020104020203" pitchFamily="34" charset="-79"/>
              </a:rPr>
              <a:t>geometric</a:t>
            </a:r>
          </a:p>
          <a:p>
            <a:r>
              <a:rPr lang="en-US" sz="2600" dirty="0" err="1">
                <a:solidFill>
                  <a:srgbClr val="FF0000"/>
                </a:solidFill>
                <a:effectLst/>
                <a:latin typeface="Gill Sans" panose="020B0502020104020203" pitchFamily="34" charset="-79"/>
                <a:cs typeface="Gill Sans" panose="020B0502020104020203" pitchFamily="34" charset="-79"/>
              </a:rPr>
              <a:t>N</a:t>
            </a:r>
            <a:r>
              <a:rPr lang="en-US" sz="2600" baseline="-25000" dirty="0" err="1">
                <a:solidFill>
                  <a:srgbClr val="FF0000"/>
                </a:solidFill>
                <a:effectLst/>
                <a:latin typeface="Gill Sans" panose="020B0502020104020203" pitchFamily="34" charset="-79"/>
                <a:cs typeface="Gill Sans" panose="020B0502020104020203" pitchFamily="34" charset="-79"/>
              </a:rPr>
              <a:t>t</a:t>
            </a:r>
            <a:r>
              <a:rPr lang="en-US" sz="2600" dirty="0">
                <a:solidFill>
                  <a:srgbClr val="FF0000"/>
                </a:solidFill>
                <a:effectLst/>
                <a:latin typeface="Gill Sans" panose="020B0502020104020203" pitchFamily="34" charset="-79"/>
                <a:cs typeface="Gill Sans" panose="020B0502020104020203" pitchFamily="34" charset="-79"/>
              </a:rPr>
              <a:t>= </a:t>
            </a:r>
            <a:r>
              <a:rPr lang="en-US" sz="2600" dirty="0">
                <a:solidFill>
                  <a:srgbClr val="FF0000"/>
                </a:solidFill>
                <a:effectLst/>
                <a:latin typeface="STIXGeneral" pitchFamily="2" charset="2"/>
                <a:cs typeface="Gill Sans" panose="020B0502020104020203" pitchFamily="34" charset="-79"/>
              </a:rPr>
              <a:t>𝜆</a:t>
            </a:r>
            <a:r>
              <a:rPr lang="en-US" sz="2600" baseline="30000" dirty="0">
                <a:solidFill>
                  <a:srgbClr val="FF0000"/>
                </a:solidFill>
                <a:effectLst/>
                <a:latin typeface="Gill Sans" panose="020B0502020104020203" pitchFamily="34" charset="-79"/>
                <a:cs typeface="Gill Sans" panose="020B0502020104020203" pitchFamily="34" charset="-79"/>
              </a:rPr>
              <a:t>t</a:t>
            </a:r>
            <a:r>
              <a:rPr lang="en-US" sz="2600" dirty="0">
                <a:solidFill>
                  <a:srgbClr val="FF0000"/>
                </a:solidFill>
                <a:effectLst/>
                <a:latin typeface="Gill Sans" panose="020B0502020104020203" pitchFamily="34" charset="-79"/>
                <a:cs typeface="Gill Sans" panose="020B0502020104020203" pitchFamily="34" charset="-79"/>
              </a:rPr>
              <a:t>N</a:t>
            </a:r>
            <a:r>
              <a:rPr lang="en-US" sz="2600" baseline="-25000" dirty="0">
                <a:solidFill>
                  <a:srgbClr val="FF0000"/>
                </a:solidFill>
                <a:effectLst/>
                <a:latin typeface="Gill Sans" panose="020B0502020104020203" pitchFamily="34" charset="-79"/>
                <a:cs typeface="Gill Sans" panose="020B0502020104020203" pitchFamily="34" charset="-79"/>
              </a:rPr>
              <a:t>0</a:t>
            </a:r>
            <a:endParaRPr lang="en-US" sz="2600" dirty="0">
              <a:solidFill>
                <a:srgbClr val="FF0000"/>
              </a:solidFill>
              <a:effectLst/>
              <a:latin typeface="Gill Sans" panose="020B0502020104020203" pitchFamily="34" charset="-79"/>
              <a:cs typeface="Gill Sans" panose="020B0502020104020203" pitchFamily="34" charset="-79"/>
            </a:endParaRPr>
          </a:p>
        </p:txBody>
      </p:sp>
      <p:sp>
        <p:nvSpPr>
          <p:cNvPr id="9" name="Rectangle 8">
            <a:extLst>
              <a:ext uri="{FF2B5EF4-FFF2-40B4-BE49-F238E27FC236}">
                <a16:creationId xmlns:a16="http://schemas.microsoft.com/office/drawing/2014/main" id="{79FB8FBD-B3C8-41FA-D016-FCE9E1BD3512}"/>
              </a:ext>
            </a:extLst>
          </p:cNvPr>
          <p:cNvSpPr/>
          <p:nvPr/>
        </p:nvSpPr>
        <p:spPr>
          <a:xfrm>
            <a:off x="3810000" y="1388821"/>
            <a:ext cx="4572000" cy="2092881"/>
          </a:xfrm>
          <a:prstGeom prst="rect">
            <a:avLst/>
          </a:prstGeom>
        </p:spPr>
        <p:txBody>
          <a:bodyPr>
            <a:spAutoFit/>
          </a:bodyPr>
          <a:lstStyle/>
          <a:p>
            <a:r>
              <a:rPr lang="en-US" sz="2600" dirty="0">
                <a:solidFill>
                  <a:srgbClr val="000000"/>
                </a:solidFill>
                <a:effectLst/>
                <a:latin typeface="Gill Sans" panose="020B0502020104020203" pitchFamily="34" charset="-79"/>
                <a:cs typeface="Gill Sans" panose="020B0502020104020203" pitchFamily="34" charset="-79"/>
              </a:rPr>
              <a:t>exponential</a:t>
            </a:r>
            <a:endParaRPr lang="en-US" sz="2600" dirty="0">
              <a:solidFill>
                <a:srgbClr val="FF0000"/>
              </a:solidFill>
              <a:effectLst/>
              <a:latin typeface="Helvetica" pitchFamily="2" charset="0"/>
              <a:cs typeface="Gill Sans" panose="020B0502020104020203" pitchFamily="34" charset="-79"/>
            </a:endParaRPr>
          </a:p>
          <a:p>
            <a:r>
              <a:rPr lang="en-US" sz="2600" dirty="0" err="1">
                <a:solidFill>
                  <a:srgbClr val="FF0000"/>
                </a:solidFill>
                <a:effectLst/>
                <a:latin typeface="Helvetica" pitchFamily="2" charset="0"/>
                <a:cs typeface="Gill Sans" panose="020B0502020104020203" pitchFamily="34" charset="-79"/>
              </a:rPr>
              <a:t>N</a:t>
            </a:r>
            <a:r>
              <a:rPr lang="en-US" sz="2600" baseline="-25000" dirty="0" err="1">
                <a:solidFill>
                  <a:srgbClr val="FF0000"/>
                </a:solidFill>
                <a:effectLst/>
                <a:latin typeface="Helvetica" pitchFamily="2" charset="0"/>
                <a:cs typeface="Gill Sans" panose="020B0502020104020203" pitchFamily="34" charset="-79"/>
              </a:rPr>
              <a:t>t</a:t>
            </a:r>
            <a:r>
              <a:rPr lang="en-US" sz="2600" baseline="30000" dirty="0">
                <a:solidFill>
                  <a:srgbClr val="FF0000"/>
                </a:solidFill>
                <a:effectLst/>
                <a:latin typeface="Helvetica" pitchFamily="2" charset="0"/>
                <a:cs typeface="Gill Sans" panose="020B0502020104020203" pitchFamily="34" charset="-79"/>
              </a:rPr>
              <a:t>  </a:t>
            </a:r>
            <a:r>
              <a:rPr lang="en-US" sz="2600" dirty="0">
                <a:solidFill>
                  <a:srgbClr val="FF0000"/>
                </a:solidFill>
                <a:effectLst/>
                <a:latin typeface="Helvetica" pitchFamily="2" charset="0"/>
                <a:cs typeface="Gill Sans" panose="020B0502020104020203" pitchFamily="34" charset="-79"/>
              </a:rPr>
              <a:t>= N</a:t>
            </a:r>
            <a:r>
              <a:rPr lang="en-US" sz="2600" baseline="-25000" dirty="0">
                <a:solidFill>
                  <a:srgbClr val="FF0000"/>
                </a:solidFill>
                <a:effectLst/>
                <a:latin typeface="Helvetica" pitchFamily="2" charset="0"/>
                <a:cs typeface="Gill Sans" panose="020B0502020104020203" pitchFamily="34" charset="-79"/>
              </a:rPr>
              <a:t>0</a:t>
            </a:r>
            <a:r>
              <a:rPr lang="en-US" sz="2600" dirty="0">
                <a:solidFill>
                  <a:srgbClr val="FF0000"/>
                </a:solidFill>
                <a:effectLst/>
                <a:latin typeface="Helvetica" pitchFamily="2" charset="0"/>
                <a:cs typeface="Gill Sans" panose="020B0502020104020203" pitchFamily="34" charset="-79"/>
              </a:rPr>
              <a:t>e</a:t>
            </a:r>
            <a:r>
              <a:rPr lang="en-US" sz="2600" baseline="30000" dirty="0">
                <a:solidFill>
                  <a:srgbClr val="FF0000"/>
                </a:solidFill>
                <a:effectLst/>
                <a:latin typeface="Helvetica" pitchFamily="2" charset="0"/>
                <a:cs typeface="Gill Sans" panose="020B0502020104020203" pitchFamily="34" charset="-79"/>
              </a:rPr>
              <a:t>rt</a:t>
            </a:r>
            <a:endParaRPr lang="en-US" sz="2600" dirty="0">
              <a:solidFill>
                <a:srgbClr val="FF0000"/>
              </a:solidFill>
              <a:effectLst/>
              <a:latin typeface="Helvetica" pitchFamily="2" charset="0"/>
              <a:cs typeface="Gill Sans" panose="020B0502020104020203" pitchFamily="34" charset="-79"/>
            </a:endParaRPr>
          </a:p>
          <a:p>
            <a:br>
              <a:rPr lang="en-US" sz="2600" dirty="0">
                <a:solidFill>
                  <a:srgbClr val="000000"/>
                </a:solidFill>
                <a:effectLst/>
                <a:latin typeface="Gill Sans" panose="020B0502020104020203" pitchFamily="34" charset="-79"/>
                <a:cs typeface="Gill Sans" panose="020B0502020104020203" pitchFamily="34" charset="-79"/>
              </a:rPr>
            </a:br>
            <a:endParaRPr lang="en-US" sz="2600" dirty="0">
              <a:solidFill>
                <a:srgbClr val="000000"/>
              </a:solidFill>
              <a:effectLst/>
              <a:latin typeface="Gill Sans" panose="020B0502020104020203" pitchFamily="34" charset="-79"/>
              <a:cs typeface="Gill Sans" panose="020B0502020104020203" pitchFamily="34" charset="-79"/>
            </a:endParaRPr>
          </a:p>
          <a:p>
            <a:r>
              <a:rPr lang="en-US" sz="2600" baseline="-25000" dirty="0">
                <a:solidFill>
                  <a:srgbClr val="000000"/>
                </a:solidFill>
                <a:effectLst/>
                <a:latin typeface="Gill Sans" panose="020B0502020104020203" pitchFamily="34" charset="-79"/>
                <a:cs typeface="Gill Sans" panose="020B0502020104020203" pitchFamily="34" charset="-79"/>
              </a:rPr>
              <a:t>  </a:t>
            </a:r>
            <a:endParaRPr lang="en-US" sz="2600" dirty="0">
              <a:solidFill>
                <a:srgbClr val="000000"/>
              </a:solidFill>
              <a:effectLst/>
              <a:latin typeface="Gill Sans" panose="020B0502020104020203" pitchFamily="34" charset="-79"/>
              <a:cs typeface="Gill Sans" panose="020B0502020104020203" pitchFamily="34" charset="-79"/>
            </a:endParaRPr>
          </a:p>
        </p:txBody>
      </p:sp>
      <p:sp>
        <p:nvSpPr>
          <p:cNvPr id="10" name="Title 1">
            <a:extLst>
              <a:ext uri="{FF2B5EF4-FFF2-40B4-BE49-F238E27FC236}">
                <a16:creationId xmlns:a16="http://schemas.microsoft.com/office/drawing/2014/main" id="{E81E63E0-1E8D-7721-4EEB-9B854F04A96A}"/>
              </a:ext>
            </a:extLst>
          </p:cNvPr>
          <p:cNvSpPr txBox="1">
            <a:spLocks/>
          </p:cNvSpPr>
          <p:nvPr/>
        </p:nvSpPr>
        <p:spPr>
          <a:xfrm>
            <a:off x="825138" y="20755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Geometric vs. exponential growth</a:t>
            </a:r>
          </a:p>
        </p:txBody>
      </p:sp>
      <p:pic>
        <p:nvPicPr>
          <p:cNvPr id="17" name="Picture 16">
            <a:extLst>
              <a:ext uri="{FF2B5EF4-FFF2-40B4-BE49-F238E27FC236}">
                <a16:creationId xmlns:a16="http://schemas.microsoft.com/office/drawing/2014/main" id="{F86E03A0-4F32-D8D0-FF6B-2939F5143839}"/>
              </a:ext>
            </a:extLst>
          </p:cNvPr>
          <p:cNvPicPr>
            <a:picLocks noChangeAspect="1"/>
          </p:cNvPicPr>
          <p:nvPr/>
        </p:nvPicPr>
        <p:blipFill>
          <a:blip r:embed="rId2"/>
          <a:stretch>
            <a:fillRect/>
          </a:stretch>
        </p:blipFill>
        <p:spPr>
          <a:xfrm>
            <a:off x="353156" y="3566627"/>
            <a:ext cx="2049911" cy="3284266"/>
          </a:xfrm>
          <a:prstGeom prst="rect">
            <a:avLst/>
          </a:prstGeom>
        </p:spPr>
      </p:pic>
      <p:pic>
        <p:nvPicPr>
          <p:cNvPr id="18" name="Picture 17">
            <a:extLst>
              <a:ext uri="{FF2B5EF4-FFF2-40B4-BE49-F238E27FC236}">
                <a16:creationId xmlns:a16="http://schemas.microsoft.com/office/drawing/2014/main" id="{51FA7669-9AB5-AA2C-66C7-EE963AD80E2D}"/>
              </a:ext>
            </a:extLst>
          </p:cNvPr>
          <p:cNvPicPr>
            <a:picLocks noChangeAspect="1"/>
          </p:cNvPicPr>
          <p:nvPr/>
        </p:nvPicPr>
        <p:blipFill>
          <a:blip r:embed="rId3"/>
          <a:stretch>
            <a:fillRect/>
          </a:stretch>
        </p:blipFill>
        <p:spPr>
          <a:xfrm>
            <a:off x="4363113" y="3672278"/>
            <a:ext cx="2049911" cy="3169418"/>
          </a:xfrm>
          <a:prstGeom prst="rect">
            <a:avLst/>
          </a:prstGeom>
        </p:spPr>
      </p:pic>
      <p:sp>
        <p:nvSpPr>
          <p:cNvPr id="19" name="Rectangle 18">
            <a:extLst>
              <a:ext uri="{FF2B5EF4-FFF2-40B4-BE49-F238E27FC236}">
                <a16:creationId xmlns:a16="http://schemas.microsoft.com/office/drawing/2014/main" id="{25610E15-480A-BD21-4B26-D9F33510FCD9}"/>
              </a:ext>
            </a:extLst>
          </p:cNvPr>
          <p:cNvSpPr/>
          <p:nvPr/>
        </p:nvSpPr>
        <p:spPr>
          <a:xfrm rot="16200000">
            <a:off x="3297846" y="5024095"/>
            <a:ext cx="1915076"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population size, </a:t>
            </a:r>
            <a:r>
              <a:rPr lang="en-US" dirty="0" err="1">
                <a:solidFill>
                  <a:srgbClr val="000000"/>
                </a:solidFill>
                <a:effectLst/>
                <a:latin typeface="Gill Sans" panose="020B0502020104020203" pitchFamily="34" charset="-79"/>
                <a:cs typeface="Gill Sans" panose="020B0502020104020203" pitchFamily="34" charset="-79"/>
              </a:rPr>
              <a:t>N</a:t>
            </a:r>
            <a:r>
              <a:rPr lang="en-US" baseline="-25000" dirty="0" err="1">
                <a:solidFill>
                  <a:srgbClr val="000000"/>
                </a:solidFill>
                <a:effectLst/>
                <a:latin typeface="Gill Sans" panose="020B0502020104020203" pitchFamily="34" charset="-79"/>
                <a:cs typeface="Gill Sans" panose="020B0502020104020203" pitchFamily="34" charset="-79"/>
              </a:rPr>
              <a:t>t</a:t>
            </a:r>
            <a:endParaRPr lang="en-US" dirty="0">
              <a:solidFill>
                <a:srgbClr val="000000"/>
              </a:solidFill>
              <a:effectLst/>
              <a:latin typeface="Gill Sans" panose="020B0502020104020203" pitchFamily="34" charset="-79"/>
              <a:cs typeface="Gill Sans" panose="020B0502020104020203" pitchFamily="34" charset="-79"/>
            </a:endParaRPr>
          </a:p>
        </p:txBody>
      </p:sp>
      <p:sp>
        <p:nvSpPr>
          <p:cNvPr id="21" name="Rectangle 20">
            <a:extLst>
              <a:ext uri="{FF2B5EF4-FFF2-40B4-BE49-F238E27FC236}">
                <a16:creationId xmlns:a16="http://schemas.microsoft.com/office/drawing/2014/main" id="{C65CDC5E-7601-F2BE-ED9D-1EF1BD4357D9}"/>
              </a:ext>
            </a:extLst>
          </p:cNvPr>
          <p:cNvSpPr/>
          <p:nvPr/>
        </p:nvSpPr>
        <p:spPr>
          <a:xfrm>
            <a:off x="427851" y="3150107"/>
            <a:ext cx="1633781" cy="369332"/>
          </a:xfrm>
          <a:prstGeom prst="rect">
            <a:avLst/>
          </a:prstGeom>
        </p:spPr>
        <p:txBody>
          <a:bodyPr wrap="none">
            <a:spAutoFit/>
          </a:bodyPr>
          <a:lstStyle/>
          <a:p>
            <a:r>
              <a:rPr lang="en-US" b="1" dirty="0">
                <a:effectLst/>
                <a:latin typeface="Helvetica" pitchFamily="2" charset="0"/>
              </a:rPr>
              <a:t>Discrete time</a:t>
            </a:r>
          </a:p>
        </p:txBody>
      </p:sp>
      <p:sp>
        <p:nvSpPr>
          <p:cNvPr id="22" name="Rectangle 21">
            <a:extLst>
              <a:ext uri="{FF2B5EF4-FFF2-40B4-BE49-F238E27FC236}">
                <a16:creationId xmlns:a16="http://schemas.microsoft.com/office/drawing/2014/main" id="{0F789709-72B7-E0AF-10EF-C42D6CB0F917}"/>
              </a:ext>
            </a:extLst>
          </p:cNvPr>
          <p:cNvSpPr/>
          <p:nvPr/>
        </p:nvSpPr>
        <p:spPr>
          <a:xfrm>
            <a:off x="4363113" y="3218021"/>
            <a:ext cx="2005677" cy="369332"/>
          </a:xfrm>
          <a:prstGeom prst="rect">
            <a:avLst/>
          </a:prstGeom>
        </p:spPr>
        <p:txBody>
          <a:bodyPr wrap="none">
            <a:spAutoFit/>
          </a:bodyPr>
          <a:lstStyle/>
          <a:p>
            <a:r>
              <a:rPr lang="en-US" b="1" dirty="0">
                <a:effectLst/>
                <a:latin typeface="Helvetica" pitchFamily="2" charset="0"/>
              </a:rPr>
              <a:t>Continuous time</a:t>
            </a:r>
          </a:p>
        </p:txBody>
      </p:sp>
      <p:sp>
        <p:nvSpPr>
          <p:cNvPr id="23" name="Rectangle 22">
            <a:extLst>
              <a:ext uri="{FF2B5EF4-FFF2-40B4-BE49-F238E27FC236}">
                <a16:creationId xmlns:a16="http://schemas.microsoft.com/office/drawing/2014/main" id="{F2BF69B8-7A77-660F-3367-20EA14567C65}"/>
              </a:ext>
            </a:extLst>
          </p:cNvPr>
          <p:cNvSpPr/>
          <p:nvPr/>
        </p:nvSpPr>
        <p:spPr>
          <a:xfrm rot="16200000">
            <a:off x="-789048" y="5072321"/>
            <a:ext cx="1915076"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population size, </a:t>
            </a:r>
            <a:r>
              <a:rPr lang="en-US" dirty="0" err="1">
                <a:solidFill>
                  <a:srgbClr val="000000"/>
                </a:solidFill>
                <a:effectLst/>
                <a:latin typeface="Gill Sans" panose="020B0502020104020203" pitchFamily="34" charset="-79"/>
                <a:cs typeface="Gill Sans" panose="020B0502020104020203" pitchFamily="34" charset="-79"/>
              </a:rPr>
              <a:t>N</a:t>
            </a:r>
            <a:r>
              <a:rPr lang="en-US" baseline="-25000" dirty="0" err="1">
                <a:solidFill>
                  <a:srgbClr val="000000"/>
                </a:solidFill>
                <a:effectLst/>
                <a:latin typeface="Gill Sans" panose="020B0502020104020203" pitchFamily="34" charset="-79"/>
                <a:cs typeface="Gill Sans" panose="020B0502020104020203" pitchFamily="34" charset="-79"/>
              </a:rPr>
              <a:t>t</a:t>
            </a:r>
            <a:endParaRPr lang="en-US" dirty="0">
              <a:solidFill>
                <a:srgbClr val="000000"/>
              </a:solidFill>
              <a:effectLst/>
              <a:latin typeface="Gill Sans" panose="020B0502020104020203" pitchFamily="34" charset="-79"/>
              <a:cs typeface="Gill Sans" panose="020B0502020104020203" pitchFamily="34" charset="-79"/>
            </a:endParaRPr>
          </a:p>
        </p:txBody>
      </p:sp>
    </p:spTree>
    <p:extLst>
      <p:ext uri="{BB962C8B-B14F-4D97-AF65-F5344CB8AC3E}">
        <p14:creationId xmlns:p14="http://schemas.microsoft.com/office/powerpoint/2010/main" val="96206618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F47E71D-D7AE-8751-8FE6-C76AD24E2BD0}"/>
              </a:ext>
            </a:extLst>
          </p:cNvPr>
          <p:cNvSpPr/>
          <p:nvPr/>
        </p:nvSpPr>
        <p:spPr>
          <a:xfrm>
            <a:off x="1226433" y="1426892"/>
            <a:ext cx="4572000" cy="892552"/>
          </a:xfrm>
          <a:prstGeom prst="rect">
            <a:avLst/>
          </a:prstGeom>
        </p:spPr>
        <p:txBody>
          <a:bodyPr>
            <a:spAutoFit/>
          </a:bodyPr>
          <a:lstStyle/>
          <a:p>
            <a:r>
              <a:rPr lang="en-US" sz="2600" dirty="0">
                <a:effectLst/>
                <a:latin typeface="Gill Sans" panose="020B0502020104020203" pitchFamily="34" charset="-79"/>
                <a:cs typeface="Gill Sans" panose="020B0502020104020203" pitchFamily="34" charset="-79"/>
              </a:rPr>
              <a:t>geometric</a:t>
            </a:r>
          </a:p>
          <a:p>
            <a:r>
              <a:rPr lang="en-US" sz="2600" dirty="0" err="1">
                <a:effectLst/>
                <a:latin typeface="Gill Sans" panose="020B0502020104020203" pitchFamily="34" charset="-79"/>
                <a:cs typeface="Gill Sans" panose="020B0502020104020203" pitchFamily="34" charset="-79"/>
              </a:rPr>
              <a:t>N</a:t>
            </a:r>
            <a:r>
              <a:rPr lang="en-US" sz="2600" baseline="-25000" dirty="0" err="1">
                <a:effectLst/>
                <a:latin typeface="Gill Sans" panose="020B0502020104020203" pitchFamily="34" charset="-79"/>
                <a:cs typeface="Gill Sans" panose="020B0502020104020203" pitchFamily="34" charset="-79"/>
              </a:rPr>
              <a:t>t</a:t>
            </a:r>
            <a:r>
              <a:rPr lang="en-US" sz="2600" dirty="0">
                <a:effectLst/>
                <a:latin typeface="Gill Sans" panose="020B0502020104020203" pitchFamily="34" charset="-79"/>
                <a:cs typeface="Gill Sans" panose="020B0502020104020203" pitchFamily="34" charset="-79"/>
              </a:rPr>
              <a:t>= </a:t>
            </a:r>
            <a:r>
              <a:rPr lang="en-US" sz="2600" dirty="0">
                <a:effectLst/>
                <a:latin typeface="STIXGeneral" pitchFamily="2" charset="2"/>
                <a:cs typeface="Gill Sans" panose="020B0502020104020203" pitchFamily="34" charset="-79"/>
              </a:rPr>
              <a:t>𝜆</a:t>
            </a:r>
            <a:r>
              <a:rPr lang="en-US" sz="2600" baseline="30000" dirty="0">
                <a:effectLst/>
                <a:latin typeface="Gill Sans" panose="020B0502020104020203" pitchFamily="34" charset="-79"/>
                <a:cs typeface="Gill Sans" panose="020B0502020104020203" pitchFamily="34" charset="-79"/>
              </a:rPr>
              <a:t>t</a:t>
            </a:r>
            <a:r>
              <a:rPr lang="en-US" sz="2600" dirty="0">
                <a:effectLst/>
                <a:latin typeface="Gill Sans" panose="020B0502020104020203" pitchFamily="34" charset="-79"/>
                <a:cs typeface="Gill Sans" panose="020B0502020104020203" pitchFamily="34" charset="-79"/>
              </a:rPr>
              <a:t>N</a:t>
            </a:r>
            <a:r>
              <a:rPr lang="en-US" sz="2600" baseline="-25000" dirty="0">
                <a:effectLst/>
                <a:latin typeface="Gill Sans" panose="020B0502020104020203" pitchFamily="34" charset="-79"/>
                <a:cs typeface="Gill Sans" panose="020B0502020104020203" pitchFamily="34" charset="-79"/>
              </a:rPr>
              <a:t>0</a:t>
            </a:r>
            <a:endParaRPr lang="en-US" sz="2600" dirty="0">
              <a:effectLst/>
              <a:latin typeface="Gill Sans" panose="020B0502020104020203" pitchFamily="34" charset="-79"/>
              <a:cs typeface="Gill Sans" panose="020B0502020104020203" pitchFamily="34" charset="-79"/>
            </a:endParaRPr>
          </a:p>
        </p:txBody>
      </p:sp>
      <p:sp>
        <p:nvSpPr>
          <p:cNvPr id="9" name="Rectangle 8">
            <a:extLst>
              <a:ext uri="{FF2B5EF4-FFF2-40B4-BE49-F238E27FC236}">
                <a16:creationId xmlns:a16="http://schemas.microsoft.com/office/drawing/2014/main" id="{79FB8FBD-B3C8-41FA-D016-FCE9E1BD3512}"/>
              </a:ext>
            </a:extLst>
          </p:cNvPr>
          <p:cNvSpPr/>
          <p:nvPr/>
        </p:nvSpPr>
        <p:spPr>
          <a:xfrm>
            <a:off x="3810000" y="1388821"/>
            <a:ext cx="4572000" cy="2092881"/>
          </a:xfrm>
          <a:prstGeom prst="rect">
            <a:avLst/>
          </a:prstGeom>
        </p:spPr>
        <p:txBody>
          <a:bodyPr>
            <a:spAutoFit/>
          </a:bodyPr>
          <a:lstStyle/>
          <a:p>
            <a:r>
              <a:rPr lang="en-US" sz="2600" dirty="0">
                <a:effectLst/>
                <a:latin typeface="Gill Sans" panose="020B0502020104020203" pitchFamily="34" charset="-79"/>
                <a:cs typeface="Gill Sans" panose="020B0502020104020203" pitchFamily="34" charset="-79"/>
              </a:rPr>
              <a:t>exponential</a:t>
            </a:r>
            <a:endParaRPr lang="en-US" sz="2600" dirty="0">
              <a:effectLst/>
              <a:latin typeface="Helvetica" pitchFamily="2" charset="0"/>
              <a:cs typeface="Gill Sans" panose="020B0502020104020203" pitchFamily="34" charset="-79"/>
            </a:endParaRPr>
          </a:p>
          <a:p>
            <a:r>
              <a:rPr lang="en-US" sz="2600" dirty="0" err="1">
                <a:effectLst/>
                <a:latin typeface="Helvetica" pitchFamily="2" charset="0"/>
                <a:cs typeface="Gill Sans" panose="020B0502020104020203" pitchFamily="34" charset="-79"/>
              </a:rPr>
              <a:t>N</a:t>
            </a:r>
            <a:r>
              <a:rPr lang="en-US" sz="2600" baseline="-25000" dirty="0" err="1">
                <a:effectLst/>
                <a:latin typeface="Helvetica" pitchFamily="2" charset="0"/>
                <a:cs typeface="Gill Sans" panose="020B0502020104020203" pitchFamily="34" charset="-79"/>
              </a:rPr>
              <a:t>t</a:t>
            </a:r>
            <a:r>
              <a:rPr lang="en-US" sz="2600" baseline="30000" dirty="0">
                <a:effectLst/>
                <a:latin typeface="Helvetica" pitchFamily="2" charset="0"/>
                <a:cs typeface="Gill Sans" panose="020B0502020104020203" pitchFamily="34" charset="-79"/>
              </a:rPr>
              <a:t>  </a:t>
            </a:r>
            <a:r>
              <a:rPr lang="en-US" sz="2600" dirty="0">
                <a:effectLst/>
                <a:latin typeface="Helvetica" pitchFamily="2" charset="0"/>
                <a:cs typeface="Gill Sans" panose="020B0502020104020203" pitchFamily="34" charset="-79"/>
              </a:rPr>
              <a:t>= N</a:t>
            </a:r>
            <a:r>
              <a:rPr lang="en-US" sz="2600" baseline="-25000" dirty="0">
                <a:effectLst/>
                <a:latin typeface="Helvetica" pitchFamily="2" charset="0"/>
                <a:cs typeface="Gill Sans" panose="020B0502020104020203" pitchFamily="34" charset="-79"/>
              </a:rPr>
              <a:t>0</a:t>
            </a:r>
            <a:r>
              <a:rPr lang="en-US" sz="2600" dirty="0">
                <a:effectLst/>
                <a:latin typeface="Helvetica" pitchFamily="2" charset="0"/>
                <a:cs typeface="Gill Sans" panose="020B0502020104020203" pitchFamily="34" charset="-79"/>
              </a:rPr>
              <a:t>e</a:t>
            </a:r>
            <a:r>
              <a:rPr lang="en-US" sz="2600" baseline="30000" dirty="0">
                <a:effectLst/>
                <a:latin typeface="Helvetica" pitchFamily="2" charset="0"/>
                <a:cs typeface="Gill Sans" panose="020B0502020104020203" pitchFamily="34" charset="-79"/>
              </a:rPr>
              <a:t>rt</a:t>
            </a:r>
            <a:endParaRPr lang="en-US" sz="2600" dirty="0">
              <a:effectLst/>
              <a:latin typeface="Helvetica" pitchFamily="2" charset="0"/>
              <a:cs typeface="Gill Sans" panose="020B0502020104020203" pitchFamily="34" charset="-79"/>
            </a:endParaRPr>
          </a:p>
          <a:p>
            <a:br>
              <a:rPr lang="en-US" sz="2600" dirty="0">
                <a:effectLst/>
                <a:latin typeface="Gill Sans" panose="020B0502020104020203" pitchFamily="34" charset="-79"/>
                <a:cs typeface="Gill Sans" panose="020B0502020104020203" pitchFamily="34" charset="-79"/>
              </a:rPr>
            </a:br>
            <a:endParaRPr lang="en-US" sz="2600" dirty="0">
              <a:effectLst/>
              <a:latin typeface="Gill Sans" panose="020B0502020104020203" pitchFamily="34" charset="-79"/>
              <a:cs typeface="Gill Sans" panose="020B0502020104020203" pitchFamily="34" charset="-79"/>
            </a:endParaRPr>
          </a:p>
          <a:p>
            <a:r>
              <a:rPr lang="en-US" sz="2600" baseline="-25000" dirty="0">
                <a:effectLst/>
                <a:latin typeface="Gill Sans" panose="020B0502020104020203" pitchFamily="34" charset="-79"/>
                <a:cs typeface="Gill Sans" panose="020B0502020104020203" pitchFamily="34" charset="-79"/>
              </a:rPr>
              <a:t>  </a:t>
            </a:r>
            <a:endParaRPr lang="en-US" sz="2600" dirty="0">
              <a:effectLst/>
              <a:latin typeface="Gill Sans" panose="020B0502020104020203" pitchFamily="34" charset="-79"/>
              <a:cs typeface="Gill Sans" panose="020B0502020104020203" pitchFamily="34" charset="-79"/>
            </a:endParaRPr>
          </a:p>
        </p:txBody>
      </p:sp>
      <p:sp>
        <p:nvSpPr>
          <p:cNvPr id="10" name="Title 1">
            <a:extLst>
              <a:ext uri="{FF2B5EF4-FFF2-40B4-BE49-F238E27FC236}">
                <a16:creationId xmlns:a16="http://schemas.microsoft.com/office/drawing/2014/main" id="{E81E63E0-1E8D-7721-4EEB-9B854F04A96A}"/>
              </a:ext>
            </a:extLst>
          </p:cNvPr>
          <p:cNvSpPr txBox="1">
            <a:spLocks/>
          </p:cNvSpPr>
          <p:nvPr/>
        </p:nvSpPr>
        <p:spPr>
          <a:xfrm>
            <a:off x="825138" y="20755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Geometric vs. exponential growth</a:t>
            </a:r>
          </a:p>
        </p:txBody>
      </p:sp>
      <p:pic>
        <p:nvPicPr>
          <p:cNvPr id="17" name="Picture 16">
            <a:extLst>
              <a:ext uri="{FF2B5EF4-FFF2-40B4-BE49-F238E27FC236}">
                <a16:creationId xmlns:a16="http://schemas.microsoft.com/office/drawing/2014/main" id="{F86E03A0-4F32-D8D0-FF6B-2939F5143839}"/>
              </a:ext>
            </a:extLst>
          </p:cNvPr>
          <p:cNvPicPr>
            <a:picLocks noChangeAspect="1"/>
          </p:cNvPicPr>
          <p:nvPr/>
        </p:nvPicPr>
        <p:blipFill>
          <a:blip r:embed="rId2"/>
          <a:stretch>
            <a:fillRect/>
          </a:stretch>
        </p:blipFill>
        <p:spPr>
          <a:xfrm>
            <a:off x="353156" y="3566627"/>
            <a:ext cx="2049911" cy="3284266"/>
          </a:xfrm>
          <a:prstGeom prst="rect">
            <a:avLst/>
          </a:prstGeom>
        </p:spPr>
      </p:pic>
      <p:pic>
        <p:nvPicPr>
          <p:cNvPr id="18" name="Picture 17">
            <a:extLst>
              <a:ext uri="{FF2B5EF4-FFF2-40B4-BE49-F238E27FC236}">
                <a16:creationId xmlns:a16="http://schemas.microsoft.com/office/drawing/2014/main" id="{51FA7669-9AB5-AA2C-66C7-EE963AD80E2D}"/>
              </a:ext>
            </a:extLst>
          </p:cNvPr>
          <p:cNvPicPr>
            <a:picLocks noChangeAspect="1"/>
          </p:cNvPicPr>
          <p:nvPr/>
        </p:nvPicPr>
        <p:blipFill>
          <a:blip r:embed="rId3"/>
          <a:stretch>
            <a:fillRect/>
          </a:stretch>
        </p:blipFill>
        <p:spPr>
          <a:xfrm>
            <a:off x="4363113" y="3672278"/>
            <a:ext cx="2049911" cy="3169418"/>
          </a:xfrm>
          <a:prstGeom prst="rect">
            <a:avLst/>
          </a:prstGeom>
        </p:spPr>
      </p:pic>
      <p:sp>
        <p:nvSpPr>
          <p:cNvPr id="19" name="Rectangle 18">
            <a:extLst>
              <a:ext uri="{FF2B5EF4-FFF2-40B4-BE49-F238E27FC236}">
                <a16:creationId xmlns:a16="http://schemas.microsoft.com/office/drawing/2014/main" id="{25610E15-480A-BD21-4B26-D9F33510FCD9}"/>
              </a:ext>
            </a:extLst>
          </p:cNvPr>
          <p:cNvSpPr/>
          <p:nvPr/>
        </p:nvSpPr>
        <p:spPr>
          <a:xfrm rot="16200000">
            <a:off x="3297846" y="5024095"/>
            <a:ext cx="1915076"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population size, </a:t>
            </a:r>
            <a:r>
              <a:rPr lang="en-US" dirty="0" err="1">
                <a:solidFill>
                  <a:srgbClr val="000000"/>
                </a:solidFill>
                <a:effectLst/>
                <a:latin typeface="Gill Sans" panose="020B0502020104020203" pitchFamily="34" charset="-79"/>
                <a:cs typeface="Gill Sans" panose="020B0502020104020203" pitchFamily="34" charset="-79"/>
              </a:rPr>
              <a:t>N</a:t>
            </a:r>
            <a:r>
              <a:rPr lang="en-US" baseline="-25000" dirty="0" err="1">
                <a:solidFill>
                  <a:srgbClr val="000000"/>
                </a:solidFill>
                <a:effectLst/>
                <a:latin typeface="Gill Sans" panose="020B0502020104020203" pitchFamily="34" charset="-79"/>
                <a:cs typeface="Gill Sans" panose="020B0502020104020203" pitchFamily="34" charset="-79"/>
              </a:rPr>
              <a:t>t</a:t>
            </a:r>
            <a:endParaRPr lang="en-US" dirty="0">
              <a:solidFill>
                <a:srgbClr val="000000"/>
              </a:solidFill>
              <a:effectLst/>
              <a:latin typeface="Gill Sans" panose="020B0502020104020203" pitchFamily="34" charset="-79"/>
              <a:cs typeface="Gill Sans" panose="020B0502020104020203" pitchFamily="34" charset="-79"/>
            </a:endParaRPr>
          </a:p>
        </p:txBody>
      </p:sp>
      <p:sp>
        <p:nvSpPr>
          <p:cNvPr id="21" name="Rectangle 20">
            <a:extLst>
              <a:ext uri="{FF2B5EF4-FFF2-40B4-BE49-F238E27FC236}">
                <a16:creationId xmlns:a16="http://schemas.microsoft.com/office/drawing/2014/main" id="{C65CDC5E-7601-F2BE-ED9D-1EF1BD4357D9}"/>
              </a:ext>
            </a:extLst>
          </p:cNvPr>
          <p:cNvSpPr/>
          <p:nvPr/>
        </p:nvSpPr>
        <p:spPr>
          <a:xfrm>
            <a:off x="427851" y="3150107"/>
            <a:ext cx="1633781" cy="369332"/>
          </a:xfrm>
          <a:prstGeom prst="rect">
            <a:avLst/>
          </a:prstGeom>
        </p:spPr>
        <p:txBody>
          <a:bodyPr wrap="none">
            <a:spAutoFit/>
          </a:bodyPr>
          <a:lstStyle/>
          <a:p>
            <a:r>
              <a:rPr lang="en-US" b="1" dirty="0">
                <a:effectLst/>
                <a:latin typeface="Helvetica" pitchFamily="2" charset="0"/>
              </a:rPr>
              <a:t>Discrete time</a:t>
            </a:r>
          </a:p>
        </p:txBody>
      </p:sp>
      <p:sp>
        <p:nvSpPr>
          <p:cNvPr id="22" name="Rectangle 21">
            <a:extLst>
              <a:ext uri="{FF2B5EF4-FFF2-40B4-BE49-F238E27FC236}">
                <a16:creationId xmlns:a16="http://schemas.microsoft.com/office/drawing/2014/main" id="{0F789709-72B7-E0AF-10EF-C42D6CB0F917}"/>
              </a:ext>
            </a:extLst>
          </p:cNvPr>
          <p:cNvSpPr/>
          <p:nvPr/>
        </p:nvSpPr>
        <p:spPr>
          <a:xfrm>
            <a:off x="4363113" y="3218021"/>
            <a:ext cx="2005677" cy="369332"/>
          </a:xfrm>
          <a:prstGeom prst="rect">
            <a:avLst/>
          </a:prstGeom>
        </p:spPr>
        <p:txBody>
          <a:bodyPr wrap="none">
            <a:spAutoFit/>
          </a:bodyPr>
          <a:lstStyle/>
          <a:p>
            <a:r>
              <a:rPr lang="en-US" b="1" dirty="0">
                <a:effectLst/>
                <a:latin typeface="Helvetica" pitchFamily="2" charset="0"/>
              </a:rPr>
              <a:t>Continuous time</a:t>
            </a:r>
          </a:p>
        </p:txBody>
      </p:sp>
      <p:sp>
        <p:nvSpPr>
          <p:cNvPr id="23" name="Rectangle 22">
            <a:extLst>
              <a:ext uri="{FF2B5EF4-FFF2-40B4-BE49-F238E27FC236}">
                <a16:creationId xmlns:a16="http://schemas.microsoft.com/office/drawing/2014/main" id="{F2BF69B8-7A77-660F-3367-20EA14567C65}"/>
              </a:ext>
            </a:extLst>
          </p:cNvPr>
          <p:cNvSpPr/>
          <p:nvPr/>
        </p:nvSpPr>
        <p:spPr>
          <a:xfrm rot="16200000">
            <a:off x="-789048" y="5072321"/>
            <a:ext cx="1915076"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population size, </a:t>
            </a:r>
            <a:r>
              <a:rPr lang="en-US" dirty="0" err="1">
                <a:solidFill>
                  <a:srgbClr val="000000"/>
                </a:solidFill>
                <a:effectLst/>
                <a:latin typeface="Gill Sans" panose="020B0502020104020203" pitchFamily="34" charset="-79"/>
                <a:cs typeface="Gill Sans" panose="020B0502020104020203" pitchFamily="34" charset="-79"/>
              </a:rPr>
              <a:t>N</a:t>
            </a:r>
            <a:r>
              <a:rPr lang="en-US" baseline="-25000" dirty="0" err="1">
                <a:solidFill>
                  <a:srgbClr val="000000"/>
                </a:solidFill>
                <a:effectLst/>
                <a:latin typeface="Gill Sans" panose="020B0502020104020203" pitchFamily="34" charset="-79"/>
                <a:cs typeface="Gill Sans" panose="020B0502020104020203" pitchFamily="34" charset="-79"/>
              </a:rPr>
              <a:t>t</a:t>
            </a:r>
            <a:endParaRPr lang="en-US" dirty="0">
              <a:solidFill>
                <a:srgbClr val="000000"/>
              </a:solidFill>
              <a:effectLst/>
              <a:latin typeface="Gill Sans" panose="020B0502020104020203" pitchFamily="34" charset="-79"/>
              <a:cs typeface="Gill Sans" panose="020B0502020104020203" pitchFamily="34" charset="-79"/>
            </a:endParaRPr>
          </a:p>
        </p:txBody>
      </p:sp>
      <p:sp>
        <p:nvSpPr>
          <p:cNvPr id="3" name="TextBox 2">
            <a:extLst>
              <a:ext uri="{FF2B5EF4-FFF2-40B4-BE49-F238E27FC236}">
                <a16:creationId xmlns:a16="http://schemas.microsoft.com/office/drawing/2014/main" id="{0B9AA32F-0174-00A2-623A-935C81388F75}"/>
              </a:ext>
            </a:extLst>
          </p:cNvPr>
          <p:cNvSpPr txBox="1"/>
          <p:nvPr/>
        </p:nvSpPr>
        <p:spPr>
          <a:xfrm>
            <a:off x="2403067" y="2494821"/>
            <a:ext cx="6118698" cy="492443"/>
          </a:xfrm>
          <a:prstGeom prst="rect">
            <a:avLst/>
          </a:prstGeom>
          <a:noFill/>
        </p:spPr>
        <p:txBody>
          <a:bodyPr wrap="square">
            <a:spAutoFit/>
          </a:bodyPr>
          <a:lstStyle/>
          <a:p>
            <a:r>
              <a:rPr lang="en-US" sz="2600" dirty="0">
                <a:solidFill>
                  <a:srgbClr val="FF0000"/>
                </a:solidFill>
                <a:effectLst/>
                <a:latin typeface="STIXGeneral" pitchFamily="2" charset="2"/>
                <a:cs typeface="Gill Sans" panose="020B0502020104020203" pitchFamily="34" charset="-79"/>
              </a:rPr>
              <a:t>𝜆</a:t>
            </a:r>
            <a:r>
              <a:rPr lang="en-US" sz="2600" baseline="30000" dirty="0">
                <a:solidFill>
                  <a:srgbClr val="FF0000"/>
                </a:solidFill>
                <a:effectLst/>
                <a:latin typeface="Gill Sans" panose="020B0502020104020203" pitchFamily="34" charset="-79"/>
                <a:cs typeface="Gill Sans" panose="020B0502020104020203" pitchFamily="34" charset="-79"/>
              </a:rPr>
              <a:t>t</a:t>
            </a:r>
            <a:r>
              <a:rPr lang="en-US" sz="2600" dirty="0">
                <a:solidFill>
                  <a:srgbClr val="FF0000"/>
                </a:solidFill>
                <a:effectLst/>
                <a:latin typeface="Gill Sans" panose="020B0502020104020203" pitchFamily="34" charset="-79"/>
                <a:cs typeface="Gill Sans" panose="020B0502020104020203" pitchFamily="34" charset="-79"/>
              </a:rPr>
              <a:t>N</a:t>
            </a:r>
            <a:r>
              <a:rPr lang="en-US" sz="2600" baseline="-25000" dirty="0">
                <a:solidFill>
                  <a:srgbClr val="FF0000"/>
                </a:solidFill>
                <a:effectLst/>
                <a:latin typeface="Gill Sans" panose="020B0502020104020203" pitchFamily="34" charset="-79"/>
                <a:cs typeface="Gill Sans" panose="020B0502020104020203" pitchFamily="34" charset="-79"/>
              </a:rPr>
              <a:t>0</a:t>
            </a:r>
            <a:r>
              <a:rPr lang="en-US" sz="2600" dirty="0">
                <a:solidFill>
                  <a:srgbClr val="FF0000"/>
                </a:solidFill>
                <a:effectLst/>
                <a:latin typeface="Gill Sans" panose="020B0502020104020203" pitchFamily="34" charset="-79"/>
                <a:cs typeface="Gill Sans" panose="020B0502020104020203" pitchFamily="34" charset="-79"/>
              </a:rPr>
              <a:t> = </a:t>
            </a:r>
            <a:r>
              <a:rPr lang="en-US" sz="2600" dirty="0">
                <a:solidFill>
                  <a:srgbClr val="FF0000"/>
                </a:solidFill>
                <a:effectLst/>
                <a:latin typeface="Helvetica" pitchFamily="2" charset="0"/>
                <a:cs typeface="Gill Sans" panose="020B0502020104020203" pitchFamily="34" charset="-79"/>
              </a:rPr>
              <a:t>N</a:t>
            </a:r>
            <a:r>
              <a:rPr lang="en-US" sz="2600" baseline="-25000" dirty="0">
                <a:solidFill>
                  <a:srgbClr val="FF0000"/>
                </a:solidFill>
                <a:effectLst/>
                <a:latin typeface="Helvetica" pitchFamily="2" charset="0"/>
                <a:cs typeface="Gill Sans" panose="020B0502020104020203" pitchFamily="34" charset="-79"/>
              </a:rPr>
              <a:t>0</a:t>
            </a:r>
            <a:r>
              <a:rPr lang="en-US" sz="2600" dirty="0">
                <a:solidFill>
                  <a:srgbClr val="FF0000"/>
                </a:solidFill>
                <a:effectLst/>
                <a:latin typeface="Helvetica" pitchFamily="2" charset="0"/>
                <a:cs typeface="Gill Sans" panose="020B0502020104020203" pitchFamily="34" charset="-79"/>
              </a:rPr>
              <a:t>e</a:t>
            </a:r>
            <a:r>
              <a:rPr lang="en-US" sz="2600" baseline="30000" dirty="0">
                <a:solidFill>
                  <a:srgbClr val="FF0000"/>
                </a:solidFill>
                <a:effectLst/>
                <a:latin typeface="Helvetica" pitchFamily="2" charset="0"/>
                <a:cs typeface="Gill Sans" panose="020B0502020104020203" pitchFamily="34" charset="-79"/>
              </a:rPr>
              <a:t>rt</a:t>
            </a:r>
            <a:endParaRPr lang="en-US" sz="2600" dirty="0">
              <a:solidFill>
                <a:srgbClr val="FF0000"/>
              </a:solidFill>
              <a:effectLst/>
              <a:latin typeface="Helvetica" pitchFamily="2" charset="0"/>
              <a:cs typeface="Gill Sans" panose="020B0502020104020203" pitchFamily="34" charset="-79"/>
            </a:endParaRPr>
          </a:p>
        </p:txBody>
      </p:sp>
    </p:spTree>
    <p:extLst>
      <p:ext uri="{BB962C8B-B14F-4D97-AF65-F5344CB8AC3E}">
        <p14:creationId xmlns:p14="http://schemas.microsoft.com/office/powerpoint/2010/main" val="44859412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F47E71D-D7AE-8751-8FE6-C76AD24E2BD0}"/>
              </a:ext>
            </a:extLst>
          </p:cNvPr>
          <p:cNvSpPr/>
          <p:nvPr/>
        </p:nvSpPr>
        <p:spPr>
          <a:xfrm>
            <a:off x="1226433" y="1426892"/>
            <a:ext cx="4572000" cy="892552"/>
          </a:xfrm>
          <a:prstGeom prst="rect">
            <a:avLst/>
          </a:prstGeom>
        </p:spPr>
        <p:txBody>
          <a:bodyPr>
            <a:spAutoFit/>
          </a:bodyPr>
          <a:lstStyle/>
          <a:p>
            <a:r>
              <a:rPr lang="en-US" sz="2600" dirty="0">
                <a:effectLst/>
                <a:latin typeface="Gill Sans" panose="020B0502020104020203" pitchFamily="34" charset="-79"/>
                <a:cs typeface="Gill Sans" panose="020B0502020104020203" pitchFamily="34" charset="-79"/>
              </a:rPr>
              <a:t>geometric</a:t>
            </a:r>
          </a:p>
          <a:p>
            <a:r>
              <a:rPr lang="en-US" sz="2600" dirty="0" err="1">
                <a:effectLst/>
                <a:latin typeface="Gill Sans" panose="020B0502020104020203" pitchFamily="34" charset="-79"/>
                <a:cs typeface="Gill Sans" panose="020B0502020104020203" pitchFamily="34" charset="-79"/>
              </a:rPr>
              <a:t>N</a:t>
            </a:r>
            <a:r>
              <a:rPr lang="en-US" sz="2600" baseline="-25000" dirty="0" err="1">
                <a:effectLst/>
                <a:latin typeface="Gill Sans" panose="020B0502020104020203" pitchFamily="34" charset="-79"/>
                <a:cs typeface="Gill Sans" panose="020B0502020104020203" pitchFamily="34" charset="-79"/>
              </a:rPr>
              <a:t>t</a:t>
            </a:r>
            <a:r>
              <a:rPr lang="en-US" sz="2600" dirty="0">
                <a:effectLst/>
                <a:latin typeface="Gill Sans" panose="020B0502020104020203" pitchFamily="34" charset="-79"/>
                <a:cs typeface="Gill Sans" panose="020B0502020104020203" pitchFamily="34" charset="-79"/>
              </a:rPr>
              <a:t>= </a:t>
            </a:r>
            <a:r>
              <a:rPr lang="en-US" sz="2600" dirty="0">
                <a:effectLst/>
                <a:latin typeface="STIXGeneral" pitchFamily="2" charset="2"/>
                <a:cs typeface="Gill Sans" panose="020B0502020104020203" pitchFamily="34" charset="-79"/>
              </a:rPr>
              <a:t>𝜆</a:t>
            </a:r>
            <a:r>
              <a:rPr lang="en-US" sz="2600" baseline="30000" dirty="0">
                <a:effectLst/>
                <a:latin typeface="Gill Sans" panose="020B0502020104020203" pitchFamily="34" charset="-79"/>
                <a:cs typeface="Gill Sans" panose="020B0502020104020203" pitchFamily="34" charset="-79"/>
              </a:rPr>
              <a:t>t</a:t>
            </a:r>
            <a:r>
              <a:rPr lang="en-US" sz="2600" dirty="0">
                <a:effectLst/>
                <a:latin typeface="Gill Sans" panose="020B0502020104020203" pitchFamily="34" charset="-79"/>
                <a:cs typeface="Gill Sans" panose="020B0502020104020203" pitchFamily="34" charset="-79"/>
              </a:rPr>
              <a:t>N</a:t>
            </a:r>
            <a:r>
              <a:rPr lang="en-US" sz="2600" baseline="-25000" dirty="0">
                <a:effectLst/>
                <a:latin typeface="Gill Sans" panose="020B0502020104020203" pitchFamily="34" charset="-79"/>
                <a:cs typeface="Gill Sans" panose="020B0502020104020203" pitchFamily="34" charset="-79"/>
              </a:rPr>
              <a:t>0</a:t>
            </a:r>
            <a:endParaRPr lang="en-US" sz="2600" dirty="0">
              <a:effectLst/>
              <a:latin typeface="Gill Sans" panose="020B0502020104020203" pitchFamily="34" charset="-79"/>
              <a:cs typeface="Gill Sans" panose="020B0502020104020203" pitchFamily="34" charset="-79"/>
            </a:endParaRPr>
          </a:p>
        </p:txBody>
      </p:sp>
      <p:sp>
        <p:nvSpPr>
          <p:cNvPr id="9" name="Rectangle 8">
            <a:extLst>
              <a:ext uri="{FF2B5EF4-FFF2-40B4-BE49-F238E27FC236}">
                <a16:creationId xmlns:a16="http://schemas.microsoft.com/office/drawing/2014/main" id="{79FB8FBD-B3C8-41FA-D016-FCE9E1BD3512}"/>
              </a:ext>
            </a:extLst>
          </p:cNvPr>
          <p:cNvSpPr/>
          <p:nvPr/>
        </p:nvSpPr>
        <p:spPr>
          <a:xfrm>
            <a:off x="3810000" y="1388821"/>
            <a:ext cx="4572000" cy="2092881"/>
          </a:xfrm>
          <a:prstGeom prst="rect">
            <a:avLst/>
          </a:prstGeom>
        </p:spPr>
        <p:txBody>
          <a:bodyPr>
            <a:spAutoFit/>
          </a:bodyPr>
          <a:lstStyle/>
          <a:p>
            <a:r>
              <a:rPr lang="en-US" sz="2600" dirty="0">
                <a:effectLst/>
                <a:latin typeface="Gill Sans" panose="020B0502020104020203" pitchFamily="34" charset="-79"/>
                <a:cs typeface="Gill Sans" panose="020B0502020104020203" pitchFamily="34" charset="-79"/>
              </a:rPr>
              <a:t>exponential</a:t>
            </a:r>
            <a:endParaRPr lang="en-US" sz="2600" dirty="0">
              <a:effectLst/>
              <a:latin typeface="Helvetica" pitchFamily="2" charset="0"/>
              <a:cs typeface="Gill Sans" panose="020B0502020104020203" pitchFamily="34" charset="-79"/>
            </a:endParaRPr>
          </a:p>
          <a:p>
            <a:r>
              <a:rPr lang="en-US" sz="2600" dirty="0" err="1">
                <a:effectLst/>
                <a:latin typeface="Helvetica" pitchFamily="2" charset="0"/>
                <a:cs typeface="Gill Sans" panose="020B0502020104020203" pitchFamily="34" charset="-79"/>
              </a:rPr>
              <a:t>N</a:t>
            </a:r>
            <a:r>
              <a:rPr lang="en-US" sz="2600" baseline="-25000" dirty="0" err="1">
                <a:effectLst/>
                <a:latin typeface="Helvetica" pitchFamily="2" charset="0"/>
                <a:cs typeface="Gill Sans" panose="020B0502020104020203" pitchFamily="34" charset="-79"/>
              </a:rPr>
              <a:t>t</a:t>
            </a:r>
            <a:r>
              <a:rPr lang="en-US" sz="2600" baseline="30000" dirty="0">
                <a:effectLst/>
                <a:latin typeface="Helvetica" pitchFamily="2" charset="0"/>
                <a:cs typeface="Gill Sans" panose="020B0502020104020203" pitchFamily="34" charset="-79"/>
              </a:rPr>
              <a:t>  </a:t>
            </a:r>
            <a:r>
              <a:rPr lang="en-US" sz="2600" dirty="0">
                <a:effectLst/>
                <a:latin typeface="Helvetica" pitchFamily="2" charset="0"/>
                <a:cs typeface="Gill Sans" panose="020B0502020104020203" pitchFamily="34" charset="-79"/>
              </a:rPr>
              <a:t>= N</a:t>
            </a:r>
            <a:r>
              <a:rPr lang="en-US" sz="2600" baseline="-25000" dirty="0">
                <a:effectLst/>
                <a:latin typeface="Helvetica" pitchFamily="2" charset="0"/>
                <a:cs typeface="Gill Sans" panose="020B0502020104020203" pitchFamily="34" charset="-79"/>
              </a:rPr>
              <a:t>0</a:t>
            </a:r>
            <a:r>
              <a:rPr lang="en-US" sz="2600" dirty="0">
                <a:effectLst/>
                <a:latin typeface="Helvetica" pitchFamily="2" charset="0"/>
                <a:cs typeface="Gill Sans" panose="020B0502020104020203" pitchFamily="34" charset="-79"/>
              </a:rPr>
              <a:t>e</a:t>
            </a:r>
            <a:r>
              <a:rPr lang="en-US" sz="2600" baseline="30000" dirty="0">
                <a:effectLst/>
                <a:latin typeface="Helvetica" pitchFamily="2" charset="0"/>
                <a:cs typeface="Gill Sans" panose="020B0502020104020203" pitchFamily="34" charset="-79"/>
              </a:rPr>
              <a:t>rt</a:t>
            </a:r>
            <a:endParaRPr lang="en-US" sz="2600" dirty="0">
              <a:effectLst/>
              <a:latin typeface="Helvetica" pitchFamily="2" charset="0"/>
              <a:cs typeface="Gill Sans" panose="020B0502020104020203" pitchFamily="34" charset="-79"/>
            </a:endParaRPr>
          </a:p>
          <a:p>
            <a:br>
              <a:rPr lang="en-US" sz="2600" dirty="0">
                <a:effectLst/>
                <a:latin typeface="Gill Sans" panose="020B0502020104020203" pitchFamily="34" charset="-79"/>
                <a:cs typeface="Gill Sans" panose="020B0502020104020203" pitchFamily="34" charset="-79"/>
              </a:rPr>
            </a:br>
            <a:endParaRPr lang="en-US" sz="2600" dirty="0">
              <a:effectLst/>
              <a:latin typeface="Gill Sans" panose="020B0502020104020203" pitchFamily="34" charset="-79"/>
              <a:cs typeface="Gill Sans" panose="020B0502020104020203" pitchFamily="34" charset="-79"/>
            </a:endParaRPr>
          </a:p>
          <a:p>
            <a:r>
              <a:rPr lang="en-US" sz="2600" baseline="-25000" dirty="0">
                <a:effectLst/>
                <a:latin typeface="Gill Sans" panose="020B0502020104020203" pitchFamily="34" charset="-79"/>
                <a:cs typeface="Gill Sans" panose="020B0502020104020203" pitchFamily="34" charset="-79"/>
              </a:rPr>
              <a:t>  </a:t>
            </a:r>
            <a:endParaRPr lang="en-US" sz="2600" dirty="0">
              <a:effectLst/>
              <a:latin typeface="Gill Sans" panose="020B0502020104020203" pitchFamily="34" charset="-79"/>
              <a:cs typeface="Gill Sans" panose="020B0502020104020203" pitchFamily="34" charset="-79"/>
            </a:endParaRPr>
          </a:p>
        </p:txBody>
      </p:sp>
      <p:sp>
        <p:nvSpPr>
          <p:cNvPr id="10" name="Title 1">
            <a:extLst>
              <a:ext uri="{FF2B5EF4-FFF2-40B4-BE49-F238E27FC236}">
                <a16:creationId xmlns:a16="http://schemas.microsoft.com/office/drawing/2014/main" id="{E81E63E0-1E8D-7721-4EEB-9B854F04A96A}"/>
              </a:ext>
            </a:extLst>
          </p:cNvPr>
          <p:cNvSpPr txBox="1">
            <a:spLocks/>
          </p:cNvSpPr>
          <p:nvPr/>
        </p:nvSpPr>
        <p:spPr>
          <a:xfrm>
            <a:off x="825138" y="20755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Geometric vs. exponential growth</a:t>
            </a:r>
          </a:p>
        </p:txBody>
      </p:sp>
      <p:pic>
        <p:nvPicPr>
          <p:cNvPr id="17" name="Picture 16">
            <a:extLst>
              <a:ext uri="{FF2B5EF4-FFF2-40B4-BE49-F238E27FC236}">
                <a16:creationId xmlns:a16="http://schemas.microsoft.com/office/drawing/2014/main" id="{F86E03A0-4F32-D8D0-FF6B-2939F5143839}"/>
              </a:ext>
            </a:extLst>
          </p:cNvPr>
          <p:cNvPicPr>
            <a:picLocks noChangeAspect="1"/>
          </p:cNvPicPr>
          <p:nvPr/>
        </p:nvPicPr>
        <p:blipFill>
          <a:blip r:embed="rId2"/>
          <a:stretch>
            <a:fillRect/>
          </a:stretch>
        </p:blipFill>
        <p:spPr>
          <a:xfrm>
            <a:off x="353156" y="4013315"/>
            <a:ext cx="1771105" cy="2837577"/>
          </a:xfrm>
          <a:prstGeom prst="rect">
            <a:avLst/>
          </a:prstGeom>
        </p:spPr>
      </p:pic>
      <p:pic>
        <p:nvPicPr>
          <p:cNvPr id="18" name="Picture 17">
            <a:extLst>
              <a:ext uri="{FF2B5EF4-FFF2-40B4-BE49-F238E27FC236}">
                <a16:creationId xmlns:a16="http://schemas.microsoft.com/office/drawing/2014/main" id="{51FA7669-9AB5-AA2C-66C7-EE963AD80E2D}"/>
              </a:ext>
            </a:extLst>
          </p:cNvPr>
          <p:cNvPicPr>
            <a:picLocks noChangeAspect="1"/>
          </p:cNvPicPr>
          <p:nvPr/>
        </p:nvPicPr>
        <p:blipFill>
          <a:blip r:embed="rId3"/>
          <a:stretch>
            <a:fillRect/>
          </a:stretch>
        </p:blipFill>
        <p:spPr>
          <a:xfrm>
            <a:off x="4363113" y="4103346"/>
            <a:ext cx="1771105" cy="2738349"/>
          </a:xfrm>
          <a:prstGeom prst="rect">
            <a:avLst/>
          </a:prstGeom>
        </p:spPr>
      </p:pic>
      <p:sp>
        <p:nvSpPr>
          <p:cNvPr id="19" name="Rectangle 18">
            <a:extLst>
              <a:ext uri="{FF2B5EF4-FFF2-40B4-BE49-F238E27FC236}">
                <a16:creationId xmlns:a16="http://schemas.microsoft.com/office/drawing/2014/main" id="{25610E15-480A-BD21-4B26-D9F33510FCD9}"/>
              </a:ext>
            </a:extLst>
          </p:cNvPr>
          <p:cNvSpPr/>
          <p:nvPr/>
        </p:nvSpPr>
        <p:spPr>
          <a:xfrm rot="16200000">
            <a:off x="3436389" y="5080033"/>
            <a:ext cx="1587758" cy="584775"/>
          </a:xfrm>
          <a:prstGeom prst="rect">
            <a:avLst/>
          </a:prstGeom>
        </p:spPr>
        <p:txBody>
          <a:bodyPr wrap="square">
            <a:spAutoFit/>
          </a:bodyPr>
          <a:lstStyle/>
          <a:p>
            <a:pPr algn="ctr"/>
            <a:r>
              <a:rPr lang="en-US" sz="1600" dirty="0">
                <a:solidFill>
                  <a:srgbClr val="000000"/>
                </a:solidFill>
                <a:effectLst/>
                <a:latin typeface="Gill Sans" panose="020B0502020104020203" pitchFamily="34" charset="-79"/>
                <a:cs typeface="Gill Sans" panose="020B0502020104020203" pitchFamily="34" charset="-79"/>
              </a:rPr>
              <a:t>population size, </a:t>
            </a:r>
            <a:r>
              <a:rPr lang="en-US" sz="1600" dirty="0" err="1">
                <a:solidFill>
                  <a:srgbClr val="000000"/>
                </a:solidFill>
                <a:effectLst/>
                <a:latin typeface="Gill Sans" panose="020B0502020104020203" pitchFamily="34" charset="-79"/>
                <a:cs typeface="Gill Sans" panose="020B0502020104020203" pitchFamily="34" charset="-79"/>
              </a:rPr>
              <a:t>N</a:t>
            </a:r>
            <a:r>
              <a:rPr lang="en-US" sz="1600" baseline="-25000" dirty="0" err="1">
                <a:solidFill>
                  <a:srgbClr val="000000"/>
                </a:solidFill>
                <a:effectLst/>
                <a:latin typeface="Gill Sans" panose="020B0502020104020203" pitchFamily="34" charset="-79"/>
                <a:cs typeface="Gill Sans" panose="020B0502020104020203" pitchFamily="34" charset="-79"/>
              </a:rPr>
              <a:t>t</a:t>
            </a:r>
            <a:endParaRPr lang="en-US" sz="1600" dirty="0">
              <a:solidFill>
                <a:srgbClr val="000000"/>
              </a:solidFill>
              <a:effectLst/>
              <a:latin typeface="Gill Sans" panose="020B0502020104020203" pitchFamily="34" charset="-79"/>
              <a:cs typeface="Gill Sans" panose="020B0502020104020203" pitchFamily="34" charset="-79"/>
            </a:endParaRPr>
          </a:p>
        </p:txBody>
      </p:sp>
      <p:sp>
        <p:nvSpPr>
          <p:cNvPr id="21" name="Rectangle 20">
            <a:extLst>
              <a:ext uri="{FF2B5EF4-FFF2-40B4-BE49-F238E27FC236}">
                <a16:creationId xmlns:a16="http://schemas.microsoft.com/office/drawing/2014/main" id="{C65CDC5E-7601-F2BE-ED9D-1EF1BD4357D9}"/>
              </a:ext>
            </a:extLst>
          </p:cNvPr>
          <p:cNvSpPr/>
          <p:nvPr/>
        </p:nvSpPr>
        <p:spPr>
          <a:xfrm>
            <a:off x="374413" y="3651847"/>
            <a:ext cx="1771105" cy="338554"/>
          </a:xfrm>
          <a:prstGeom prst="rect">
            <a:avLst/>
          </a:prstGeom>
        </p:spPr>
        <p:txBody>
          <a:bodyPr wrap="square">
            <a:spAutoFit/>
          </a:bodyPr>
          <a:lstStyle/>
          <a:p>
            <a:r>
              <a:rPr lang="en-US" sz="1600" b="1" dirty="0">
                <a:effectLst/>
                <a:latin typeface="Helvetica" pitchFamily="2" charset="0"/>
              </a:rPr>
              <a:t>Discrete time</a:t>
            </a:r>
          </a:p>
        </p:txBody>
      </p:sp>
      <p:sp>
        <p:nvSpPr>
          <p:cNvPr id="22" name="Rectangle 21">
            <a:extLst>
              <a:ext uri="{FF2B5EF4-FFF2-40B4-BE49-F238E27FC236}">
                <a16:creationId xmlns:a16="http://schemas.microsoft.com/office/drawing/2014/main" id="{0F789709-72B7-E0AF-10EF-C42D6CB0F917}"/>
              </a:ext>
            </a:extLst>
          </p:cNvPr>
          <p:cNvSpPr/>
          <p:nvPr/>
        </p:nvSpPr>
        <p:spPr>
          <a:xfrm>
            <a:off x="4346296" y="3766671"/>
            <a:ext cx="2232240" cy="338554"/>
          </a:xfrm>
          <a:prstGeom prst="rect">
            <a:avLst/>
          </a:prstGeom>
        </p:spPr>
        <p:txBody>
          <a:bodyPr wrap="square">
            <a:spAutoFit/>
          </a:bodyPr>
          <a:lstStyle/>
          <a:p>
            <a:r>
              <a:rPr lang="en-US" sz="1600" b="1" dirty="0">
                <a:effectLst/>
                <a:latin typeface="Helvetica" pitchFamily="2" charset="0"/>
              </a:rPr>
              <a:t>Continuous time</a:t>
            </a:r>
          </a:p>
        </p:txBody>
      </p:sp>
      <p:sp>
        <p:nvSpPr>
          <p:cNvPr id="23" name="Rectangle 22">
            <a:extLst>
              <a:ext uri="{FF2B5EF4-FFF2-40B4-BE49-F238E27FC236}">
                <a16:creationId xmlns:a16="http://schemas.microsoft.com/office/drawing/2014/main" id="{F2BF69B8-7A77-660F-3367-20EA14567C65}"/>
              </a:ext>
            </a:extLst>
          </p:cNvPr>
          <p:cNvSpPr/>
          <p:nvPr/>
        </p:nvSpPr>
        <p:spPr>
          <a:xfrm rot="16200000">
            <a:off x="-650505" y="5128259"/>
            <a:ext cx="1587758" cy="584775"/>
          </a:xfrm>
          <a:prstGeom prst="rect">
            <a:avLst/>
          </a:prstGeom>
        </p:spPr>
        <p:txBody>
          <a:bodyPr wrap="square">
            <a:spAutoFit/>
          </a:bodyPr>
          <a:lstStyle/>
          <a:p>
            <a:pPr algn="ctr"/>
            <a:r>
              <a:rPr lang="en-US" sz="1600" dirty="0">
                <a:solidFill>
                  <a:srgbClr val="000000"/>
                </a:solidFill>
                <a:effectLst/>
                <a:latin typeface="Gill Sans" panose="020B0502020104020203" pitchFamily="34" charset="-79"/>
                <a:cs typeface="Gill Sans" panose="020B0502020104020203" pitchFamily="34" charset="-79"/>
              </a:rPr>
              <a:t>population size, </a:t>
            </a:r>
            <a:r>
              <a:rPr lang="en-US" sz="1600" dirty="0" err="1">
                <a:solidFill>
                  <a:srgbClr val="000000"/>
                </a:solidFill>
                <a:effectLst/>
                <a:latin typeface="Gill Sans" panose="020B0502020104020203" pitchFamily="34" charset="-79"/>
                <a:cs typeface="Gill Sans" panose="020B0502020104020203" pitchFamily="34" charset="-79"/>
              </a:rPr>
              <a:t>N</a:t>
            </a:r>
            <a:r>
              <a:rPr lang="en-US" sz="1600" baseline="-25000" dirty="0" err="1">
                <a:solidFill>
                  <a:srgbClr val="000000"/>
                </a:solidFill>
                <a:effectLst/>
                <a:latin typeface="Gill Sans" panose="020B0502020104020203" pitchFamily="34" charset="-79"/>
                <a:cs typeface="Gill Sans" panose="020B0502020104020203" pitchFamily="34" charset="-79"/>
              </a:rPr>
              <a:t>t</a:t>
            </a:r>
            <a:endParaRPr lang="en-US" sz="1600" dirty="0">
              <a:solidFill>
                <a:srgbClr val="000000"/>
              </a:solidFill>
              <a:effectLst/>
              <a:latin typeface="Gill Sans" panose="020B0502020104020203" pitchFamily="34" charset="-79"/>
              <a:cs typeface="Gill Sans" panose="020B0502020104020203" pitchFamily="34" charset="-79"/>
            </a:endParaRPr>
          </a:p>
        </p:txBody>
      </p:sp>
      <p:sp>
        <p:nvSpPr>
          <p:cNvPr id="3" name="TextBox 2">
            <a:extLst>
              <a:ext uri="{FF2B5EF4-FFF2-40B4-BE49-F238E27FC236}">
                <a16:creationId xmlns:a16="http://schemas.microsoft.com/office/drawing/2014/main" id="{0B9AA32F-0174-00A2-623A-935C81388F75}"/>
              </a:ext>
            </a:extLst>
          </p:cNvPr>
          <p:cNvSpPr txBox="1"/>
          <p:nvPr/>
        </p:nvSpPr>
        <p:spPr>
          <a:xfrm>
            <a:off x="2403067" y="2494821"/>
            <a:ext cx="6118698" cy="1292662"/>
          </a:xfrm>
          <a:prstGeom prst="rect">
            <a:avLst/>
          </a:prstGeom>
          <a:noFill/>
        </p:spPr>
        <p:txBody>
          <a:bodyPr wrap="square">
            <a:spAutoFit/>
          </a:bodyPr>
          <a:lstStyle/>
          <a:p>
            <a:r>
              <a:rPr lang="en-US" sz="2600" dirty="0">
                <a:effectLst/>
                <a:latin typeface="STIXGeneral" pitchFamily="2" charset="2"/>
                <a:cs typeface="Gill Sans" panose="020B0502020104020203" pitchFamily="34" charset="-79"/>
              </a:rPr>
              <a:t>𝜆</a:t>
            </a:r>
            <a:r>
              <a:rPr lang="en-US" sz="2600" baseline="30000" dirty="0">
                <a:effectLst/>
                <a:latin typeface="Gill Sans" panose="020B0502020104020203" pitchFamily="34" charset="-79"/>
                <a:cs typeface="Gill Sans" panose="020B0502020104020203" pitchFamily="34" charset="-79"/>
              </a:rPr>
              <a:t>t</a:t>
            </a:r>
            <a:r>
              <a:rPr lang="en-US" sz="2600" dirty="0">
                <a:effectLst/>
                <a:latin typeface="Gill Sans" panose="020B0502020104020203" pitchFamily="34" charset="-79"/>
                <a:cs typeface="Gill Sans" panose="020B0502020104020203" pitchFamily="34" charset="-79"/>
              </a:rPr>
              <a:t>N</a:t>
            </a:r>
            <a:r>
              <a:rPr lang="en-US" sz="2600" baseline="-25000" dirty="0">
                <a:effectLst/>
                <a:latin typeface="Gill Sans" panose="020B0502020104020203" pitchFamily="34" charset="-79"/>
                <a:cs typeface="Gill Sans" panose="020B0502020104020203" pitchFamily="34" charset="-79"/>
              </a:rPr>
              <a:t>0</a:t>
            </a:r>
            <a:r>
              <a:rPr lang="en-US" sz="2600" dirty="0">
                <a:effectLst/>
                <a:latin typeface="Gill Sans" panose="020B0502020104020203" pitchFamily="34" charset="-79"/>
                <a:cs typeface="Gill Sans" panose="020B0502020104020203" pitchFamily="34" charset="-79"/>
              </a:rPr>
              <a:t> = </a:t>
            </a:r>
            <a:r>
              <a:rPr lang="en-US" sz="2600" dirty="0">
                <a:effectLst/>
                <a:latin typeface="Helvetica" pitchFamily="2" charset="0"/>
                <a:cs typeface="Gill Sans" panose="020B0502020104020203" pitchFamily="34" charset="-79"/>
              </a:rPr>
              <a:t>N</a:t>
            </a:r>
            <a:r>
              <a:rPr lang="en-US" sz="2600" baseline="-25000" dirty="0">
                <a:effectLst/>
                <a:latin typeface="Helvetica" pitchFamily="2" charset="0"/>
                <a:cs typeface="Gill Sans" panose="020B0502020104020203" pitchFamily="34" charset="-79"/>
              </a:rPr>
              <a:t>0</a:t>
            </a:r>
            <a:r>
              <a:rPr lang="en-US" sz="2600" dirty="0">
                <a:effectLst/>
                <a:latin typeface="Helvetica" pitchFamily="2" charset="0"/>
                <a:cs typeface="Gill Sans" panose="020B0502020104020203" pitchFamily="34" charset="-79"/>
              </a:rPr>
              <a:t>e</a:t>
            </a:r>
            <a:r>
              <a:rPr lang="en-US" sz="2600" baseline="30000" dirty="0">
                <a:effectLst/>
                <a:latin typeface="Helvetica" pitchFamily="2" charset="0"/>
                <a:cs typeface="Gill Sans" panose="020B0502020104020203" pitchFamily="34" charset="-79"/>
              </a:rPr>
              <a:t>rt</a:t>
            </a:r>
            <a:endParaRPr lang="en-US" sz="2600" dirty="0">
              <a:effectLst/>
              <a:latin typeface="Gill Sans" panose="020B0502020104020203" pitchFamily="34" charset="-79"/>
              <a:cs typeface="Gill Sans" panose="020B0502020104020203" pitchFamily="34" charset="-79"/>
            </a:endParaRPr>
          </a:p>
          <a:p>
            <a:r>
              <a:rPr lang="en-US" sz="2600" dirty="0">
                <a:solidFill>
                  <a:srgbClr val="FF0000"/>
                </a:solidFill>
                <a:effectLst/>
                <a:latin typeface="STIXGeneral" pitchFamily="2" charset="2"/>
                <a:cs typeface="Gill Sans" panose="020B0502020104020203" pitchFamily="34" charset="-79"/>
              </a:rPr>
              <a:t>𝜆</a:t>
            </a:r>
            <a:r>
              <a:rPr lang="en-US" sz="2600" baseline="30000" dirty="0">
                <a:solidFill>
                  <a:srgbClr val="FF0000"/>
                </a:solidFill>
                <a:effectLst/>
                <a:latin typeface="Gill Sans" panose="020B0502020104020203" pitchFamily="34" charset="-79"/>
                <a:cs typeface="Gill Sans" panose="020B0502020104020203" pitchFamily="34" charset="-79"/>
              </a:rPr>
              <a:t>t</a:t>
            </a:r>
            <a:r>
              <a:rPr lang="en-US" sz="2600" dirty="0">
                <a:solidFill>
                  <a:srgbClr val="FF0000"/>
                </a:solidFill>
                <a:effectLst/>
                <a:latin typeface="Gill Sans" panose="020B0502020104020203" pitchFamily="34" charset="-79"/>
                <a:cs typeface="Gill Sans" panose="020B0502020104020203" pitchFamily="34" charset="-79"/>
              </a:rPr>
              <a:t> = </a:t>
            </a:r>
            <a:r>
              <a:rPr lang="en-US" sz="2600" dirty="0" err="1">
                <a:solidFill>
                  <a:srgbClr val="FF0000"/>
                </a:solidFill>
                <a:effectLst/>
                <a:latin typeface="Helvetica" pitchFamily="2" charset="0"/>
                <a:cs typeface="Gill Sans" panose="020B0502020104020203" pitchFamily="34" charset="-79"/>
              </a:rPr>
              <a:t>e</a:t>
            </a:r>
            <a:r>
              <a:rPr lang="en-US" sz="2600" baseline="30000" dirty="0" err="1">
                <a:solidFill>
                  <a:srgbClr val="FF0000"/>
                </a:solidFill>
                <a:effectLst/>
                <a:latin typeface="Helvetica" pitchFamily="2" charset="0"/>
                <a:cs typeface="Gill Sans" panose="020B0502020104020203" pitchFamily="34" charset="-79"/>
              </a:rPr>
              <a:t>rt</a:t>
            </a:r>
            <a:endParaRPr lang="en-US" sz="2600" dirty="0">
              <a:solidFill>
                <a:srgbClr val="FF0000"/>
              </a:solidFill>
              <a:effectLst/>
              <a:latin typeface="Helvetica" pitchFamily="2" charset="0"/>
              <a:cs typeface="Gill Sans" panose="020B0502020104020203" pitchFamily="34" charset="-79"/>
            </a:endParaRPr>
          </a:p>
          <a:p>
            <a:endParaRPr lang="en-US" sz="2600" dirty="0">
              <a:solidFill>
                <a:srgbClr val="FF0000"/>
              </a:solidFill>
              <a:effectLst/>
              <a:latin typeface="Helvetica" pitchFamily="2" charset="0"/>
              <a:cs typeface="Gill Sans" panose="020B0502020104020203" pitchFamily="34" charset="-79"/>
            </a:endParaRPr>
          </a:p>
        </p:txBody>
      </p:sp>
    </p:spTree>
    <p:extLst>
      <p:ext uri="{BB962C8B-B14F-4D97-AF65-F5344CB8AC3E}">
        <p14:creationId xmlns:p14="http://schemas.microsoft.com/office/powerpoint/2010/main" val="131464425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F47E71D-D7AE-8751-8FE6-C76AD24E2BD0}"/>
              </a:ext>
            </a:extLst>
          </p:cNvPr>
          <p:cNvSpPr/>
          <p:nvPr/>
        </p:nvSpPr>
        <p:spPr>
          <a:xfrm>
            <a:off x="1226433" y="1426892"/>
            <a:ext cx="4572000" cy="892552"/>
          </a:xfrm>
          <a:prstGeom prst="rect">
            <a:avLst/>
          </a:prstGeom>
        </p:spPr>
        <p:txBody>
          <a:bodyPr>
            <a:spAutoFit/>
          </a:bodyPr>
          <a:lstStyle/>
          <a:p>
            <a:r>
              <a:rPr lang="en-US" sz="2600" dirty="0">
                <a:effectLst/>
                <a:latin typeface="Gill Sans" panose="020B0502020104020203" pitchFamily="34" charset="-79"/>
                <a:cs typeface="Gill Sans" panose="020B0502020104020203" pitchFamily="34" charset="-79"/>
              </a:rPr>
              <a:t>geometric</a:t>
            </a:r>
          </a:p>
          <a:p>
            <a:r>
              <a:rPr lang="en-US" sz="2600" dirty="0" err="1">
                <a:effectLst/>
                <a:latin typeface="Gill Sans" panose="020B0502020104020203" pitchFamily="34" charset="-79"/>
                <a:cs typeface="Gill Sans" panose="020B0502020104020203" pitchFamily="34" charset="-79"/>
              </a:rPr>
              <a:t>N</a:t>
            </a:r>
            <a:r>
              <a:rPr lang="en-US" sz="2600" baseline="-25000" dirty="0" err="1">
                <a:effectLst/>
                <a:latin typeface="Gill Sans" panose="020B0502020104020203" pitchFamily="34" charset="-79"/>
                <a:cs typeface="Gill Sans" panose="020B0502020104020203" pitchFamily="34" charset="-79"/>
              </a:rPr>
              <a:t>t</a:t>
            </a:r>
            <a:r>
              <a:rPr lang="en-US" sz="2600" dirty="0">
                <a:effectLst/>
                <a:latin typeface="Gill Sans" panose="020B0502020104020203" pitchFamily="34" charset="-79"/>
                <a:cs typeface="Gill Sans" panose="020B0502020104020203" pitchFamily="34" charset="-79"/>
              </a:rPr>
              <a:t>= </a:t>
            </a:r>
            <a:r>
              <a:rPr lang="en-US" sz="2600" dirty="0">
                <a:effectLst/>
                <a:latin typeface="STIXGeneral" pitchFamily="2" charset="2"/>
                <a:cs typeface="Gill Sans" panose="020B0502020104020203" pitchFamily="34" charset="-79"/>
              </a:rPr>
              <a:t>𝜆</a:t>
            </a:r>
            <a:r>
              <a:rPr lang="en-US" sz="2600" baseline="30000" dirty="0">
                <a:effectLst/>
                <a:latin typeface="Gill Sans" panose="020B0502020104020203" pitchFamily="34" charset="-79"/>
                <a:cs typeface="Gill Sans" panose="020B0502020104020203" pitchFamily="34" charset="-79"/>
              </a:rPr>
              <a:t>t</a:t>
            </a:r>
            <a:r>
              <a:rPr lang="en-US" sz="2600" dirty="0">
                <a:effectLst/>
                <a:latin typeface="Gill Sans" panose="020B0502020104020203" pitchFamily="34" charset="-79"/>
                <a:cs typeface="Gill Sans" panose="020B0502020104020203" pitchFamily="34" charset="-79"/>
              </a:rPr>
              <a:t>N</a:t>
            </a:r>
            <a:r>
              <a:rPr lang="en-US" sz="2600" baseline="-25000" dirty="0">
                <a:effectLst/>
                <a:latin typeface="Gill Sans" panose="020B0502020104020203" pitchFamily="34" charset="-79"/>
                <a:cs typeface="Gill Sans" panose="020B0502020104020203" pitchFamily="34" charset="-79"/>
              </a:rPr>
              <a:t>0</a:t>
            </a:r>
            <a:endParaRPr lang="en-US" sz="2600" dirty="0">
              <a:effectLst/>
              <a:latin typeface="Gill Sans" panose="020B0502020104020203" pitchFamily="34" charset="-79"/>
              <a:cs typeface="Gill Sans" panose="020B0502020104020203" pitchFamily="34" charset="-79"/>
            </a:endParaRPr>
          </a:p>
        </p:txBody>
      </p:sp>
      <p:sp>
        <p:nvSpPr>
          <p:cNvPr id="9" name="Rectangle 8">
            <a:extLst>
              <a:ext uri="{FF2B5EF4-FFF2-40B4-BE49-F238E27FC236}">
                <a16:creationId xmlns:a16="http://schemas.microsoft.com/office/drawing/2014/main" id="{79FB8FBD-B3C8-41FA-D016-FCE9E1BD3512}"/>
              </a:ext>
            </a:extLst>
          </p:cNvPr>
          <p:cNvSpPr/>
          <p:nvPr/>
        </p:nvSpPr>
        <p:spPr>
          <a:xfrm>
            <a:off x="3810000" y="1388821"/>
            <a:ext cx="4572000" cy="2092881"/>
          </a:xfrm>
          <a:prstGeom prst="rect">
            <a:avLst/>
          </a:prstGeom>
        </p:spPr>
        <p:txBody>
          <a:bodyPr>
            <a:spAutoFit/>
          </a:bodyPr>
          <a:lstStyle/>
          <a:p>
            <a:r>
              <a:rPr lang="en-US" sz="2600" dirty="0">
                <a:effectLst/>
                <a:latin typeface="Gill Sans" panose="020B0502020104020203" pitchFamily="34" charset="-79"/>
                <a:cs typeface="Gill Sans" panose="020B0502020104020203" pitchFamily="34" charset="-79"/>
              </a:rPr>
              <a:t>exponential</a:t>
            </a:r>
            <a:endParaRPr lang="en-US" sz="2600" dirty="0">
              <a:effectLst/>
              <a:latin typeface="Helvetica" pitchFamily="2" charset="0"/>
              <a:cs typeface="Gill Sans" panose="020B0502020104020203" pitchFamily="34" charset="-79"/>
            </a:endParaRPr>
          </a:p>
          <a:p>
            <a:r>
              <a:rPr lang="en-US" sz="2600" dirty="0" err="1">
                <a:effectLst/>
                <a:latin typeface="Helvetica" pitchFamily="2" charset="0"/>
                <a:cs typeface="Gill Sans" panose="020B0502020104020203" pitchFamily="34" charset="-79"/>
              </a:rPr>
              <a:t>N</a:t>
            </a:r>
            <a:r>
              <a:rPr lang="en-US" sz="2600" baseline="-25000" dirty="0" err="1">
                <a:effectLst/>
                <a:latin typeface="Helvetica" pitchFamily="2" charset="0"/>
                <a:cs typeface="Gill Sans" panose="020B0502020104020203" pitchFamily="34" charset="-79"/>
              </a:rPr>
              <a:t>t</a:t>
            </a:r>
            <a:r>
              <a:rPr lang="en-US" sz="2600" baseline="30000" dirty="0">
                <a:effectLst/>
                <a:latin typeface="Helvetica" pitchFamily="2" charset="0"/>
                <a:cs typeface="Gill Sans" panose="020B0502020104020203" pitchFamily="34" charset="-79"/>
              </a:rPr>
              <a:t>  </a:t>
            </a:r>
            <a:r>
              <a:rPr lang="en-US" sz="2600" dirty="0">
                <a:effectLst/>
                <a:latin typeface="Helvetica" pitchFamily="2" charset="0"/>
                <a:cs typeface="Gill Sans" panose="020B0502020104020203" pitchFamily="34" charset="-79"/>
              </a:rPr>
              <a:t>= N</a:t>
            </a:r>
            <a:r>
              <a:rPr lang="en-US" sz="2600" baseline="-25000" dirty="0">
                <a:effectLst/>
                <a:latin typeface="Helvetica" pitchFamily="2" charset="0"/>
                <a:cs typeface="Gill Sans" panose="020B0502020104020203" pitchFamily="34" charset="-79"/>
              </a:rPr>
              <a:t>0</a:t>
            </a:r>
            <a:r>
              <a:rPr lang="en-US" sz="2600" dirty="0">
                <a:effectLst/>
                <a:latin typeface="Helvetica" pitchFamily="2" charset="0"/>
                <a:cs typeface="Gill Sans" panose="020B0502020104020203" pitchFamily="34" charset="-79"/>
              </a:rPr>
              <a:t>e</a:t>
            </a:r>
            <a:r>
              <a:rPr lang="en-US" sz="2600" baseline="30000" dirty="0">
                <a:effectLst/>
                <a:latin typeface="Helvetica" pitchFamily="2" charset="0"/>
                <a:cs typeface="Gill Sans" panose="020B0502020104020203" pitchFamily="34" charset="-79"/>
              </a:rPr>
              <a:t>rt</a:t>
            </a:r>
            <a:endParaRPr lang="en-US" sz="2600" dirty="0">
              <a:effectLst/>
              <a:latin typeface="Helvetica" pitchFamily="2" charset="0"/>
              <a:cs typeface="Gill Sans" panose="020B0502020104020203" pitchFamily="34" charset="-79"/>
            </a:endParaRPr>
          </a:p>
          <a:p>
            <a:br>
              <a:rPr lang="en-US" sz="2600" dirty="0">
                <a:effectLst/>
                <a:latin typeface="Gill Sans" panose="020B0502020104020203" pitchFamily="34" charset="-79"/>
                <a:cs typeface="Gill Sans" panose="020B0502020104020203" pitchFamily="34" charset="-79"/>
              </a:rPr>
            </a:br>
            <a:endParaRPr lang="en-US" sz="2600" dirty="0">
              <a:effectLst/>
              <a:latin typeface="Gill Sans" panose="020B0502020104020203" pitchFamily="34" charset="-79"/>
              <a:cs typeface="Gill Sans" panose="020B0502020104020203" pitchFamily="34" charset="-79"/>
            </a:endParaRPr>
          </a:p>
          <a:p>
            <a:r>
              <a:rPr lang="en-US" sz="2600" baseline="-25000" dirty="0">
                <a:effectLst/>
                <a:latin typeface="Gill Sans" panose="020B0502020104020203" pitchFamily="34" charset="-79"/>
                <a:cs typeface="Gill Sans" panose="020B0502020104020203" pitchFamily="34" charset="-79"/>
              </a:rPr>
              <a:t>  </a:t>
            </a:r>
            <a:endParaRPr lang="en-US" sz="2600" dirty="0">
              <a:effectLst/>
              <a:latin typeface="Gill Sans" panose="020B0502020104020203" pitchFamily="34" charset="-79"/>
              <a:cs typeface="Gill Sans" panose="020B0502020104020203" pitchFamily="34" charset="-79"/>
            </a:endParaRPr>
          </a:p>
        </p:txBody>
      </p:sp>
      <p:sp>
        <p:nvSpPr>
          <p:cNvPr id="10" name="Title 1">
            <a:extLst>
              <a:ext uri="{FF2B5EF4-FFF2-40B4-BE49-F238E27FC236}">
                <a16:creationId xmlns:a16="http://schemas.microsoft.com/office/drawing/2014/main" id="{E81E63E0-1E8D-7721-4EEB-9B854F04A96A}"/>
              </a:ext>
            </a:extLst>
          </p:cNvPr>
          <p:cNvSpPr txBox="1">
            <a:spLocks/>
          </p:cNvSpPr>
          <p:nvPr/>
        </p:nvSpPr>
        <p:spPr>
          <a:xfrm>
            <a:off x="825138" y="20755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Geometric vs. exponential growth</a:t>
            </a:r>
          </a:p>
        </p:txBody>
      </p:sp>
      <p:pic>
        <p:nvPicPr>
          <p:cNvPr id="17" name="Picture 16">
            <a:extLst>
              <a:ext uri="{FF2B5EF4-FFF2-40B4-BE49-F238E27FC236}">
                <a16:creationId xmlns:a16="http://schemas.microsoft.com/office/drawing/2014/main" id="{F86E03A0-4F32-D8D0-FF6B-2939F5143839}"/>
              </a:ext>
            </a:extLst>
          </p:cNvPr>
          <p:cNvPicPr>
            <a:picLocks noChangeAspect="1"/>
          </p:cNvPicPr>
          <p:nvPr/>
        </p:nvPicPr>
        <p:blipFill>
          <a:blip r:embed="rId2"/>
          <a:stretch>
            <a:fillRect/>
          </a:stretch>
        </p:blipFill>
        <p:spPr>
          <a:xfrm>
            <a:off x="353156" y="4013315"/>
            <a:ext cx="1771105" cy="2837577"/>
          </a:xfrm>
          <a:prstGeom prst="rect">
            <a:avLst/>
          </a:prstGeom>
        </p:spPr>
      </p:pic>
      <p:pic>
        <p:nvPicPr>
          <p:cNvPr id="18" name="Picture 17">
            <a:extLst>
              <a:ext uri="{FF2B5EF4-FFF2-40B4-BE49-F238E27FC236}">
                <a16:creationId xmlns:a16="http://schemas.microsoft.com/office/drawing/2014/main" id="{51FA7669-9AB5-AA2C-66C7-EE963AD80E2D}"/>
              </a:ext>
            </a:extLst>
          </p:cNvPr>
          <p:cNvPicPr>
            <a:picLocks noChangeAspect="1"/>
          </p:cNvPicPr>
          <p:nvPr/>
        </p:nvPicPr>
        <p:blipFill>
          <a:blip r:embed="rId3"/>
          <a:stretch>
            <a:fillRect/>
          </a:stretch>
        </p:blipFill>
        <p:spPr>
          <a:xfrm>
            <a:off x="4363113" y="4103346"/>
            <a:ext cx="1771105" cy="2738349"/>
          </a:xfrm>
          <a:prstGeom prst="rect">
            <a:avLst/>
          </a:prstGeom>
        </p:spPr>
      </p:pic>
      <p:sp>
        <p:nvSpPr>
          <p:cNvPr id="19" name="Rectangle 18">
            <a:extLst>
              <a:ext uri="{FF2B5EF4-FFF2-40B4-BE49-F238E27FC236}">
                <a16:creationId xmlns:a16="http://schemas.microsoft.com/office/drawing/2014/main" id="{25610E15-480A-BD21-4B26-D9F33510FCD9}"/>
              </a:ext>
            </a:extLst>
          </p:cNvPr>
          <p:cNvSpPr/>
          <p:nvPr/>
        </p:nvSpPr>
        <p:spPr>
          <a:xfrm rot="16200000">
            <a:off x="3436389" y="5080033"/>
            <a:ext cx="1587758" cy="584775"/>
          </a:xfrm>
          <a:prstGeom prst="rect">
            <a:avLst/>
          </a:prstGeom>
        </p:spPr>
        <p:txBody>
          <a:bodyPr wrap="square">
            <a:spAutoFit/>
          </a:bodyPr>
          <a:lstStyle/>
          <a:p>
            <a:pPr algn="ctr"/>
            <a:r>
              <a:rPr lang="en-US" sz="1600" dirty="0">
                <a:solidFill>
                  <a:srgbClr val="000000"/>
                </a:solidFill>
                <a:effectLst/>
                <a:latin typeface="Gill Sans" panose="020B0502020104020203" pitchFamily="34" charset="-79"/>
                <a:cs typeface="Gill Sans" panose="020B0502020104020203" pitchFamily="34" charset="-79"/>
              </a:rPr>
              <a:t>population size, </a:t>
            </a:r>
            <a:r>
              <a:rPr lang="en-US" sz="1600" dirty="0" err="1">
                <a:solidFill>
                  <a:srgbClr val="000000"/>
                </a:solidFill>
                <a:effectLst/>
                <a:latin typeface="Gill Sans" panose="020B0502020104020203" pitchFamily="34" charset="-79"/>
                <a:cs typeface="Gill Sans" panose="020B0502020104020203" pitchFamily="34" charset="-79"/>
              </a:rPr>
              <a:t>N</a:t>
            </a:r>
            <a:r>
              <a:rPr lang="en-US" sz="1600" baseline="-25000" dirty="0" err="1">
                <a:solidFill>
                  <a:srgbClr val="000000"/>
                </a:solidFill>
                <a:effectLst/>
                <a:latin typeface="Gill Sans" panose="020B0502020104020203" pitchFamily="34" charset="-79"/>
                <a:cs typeface="Gill Sans" panose="020B0502020104020203" pitchFamily="34" charset="-79"/>
              </a:rPr>
              <a:t>t</a:t>
            </a:r>
            <a:endParaRPr lang="en-US" sz="1600" dirty="0">
              <a:solidFill>
                <a:srgbClr val="000000"/>
              </a:solidFill>
              <a:effectLst/>
              <a:latin typeface="Gill Sans" panose="020B0502020104020203" pitchFamily="34" charset="-79"/>
              <a:cs typeface="Gill Sans" panose="020B0502020104020203" pitchFamily="34" charset="-79"/>
            </a:endParaRPr>
          </a:p>
        </p:txBody>
      </p:sp>
      <p:sp>
        <p:nvSpPr>
          <p:cNvPr id="21" name="Rectangle 20">
            <a:extLst>
              <a:ext uri="{FF2B5EF4-FFF2-40B4-BE49-F238E27FC236}">
                <a16:creationId xmlns:a16="http://schemas.microsoft.com/office/drawing/2014/main" id="{C65CDC5E-7601-F2BE-ED9D-1EF1BD4357D9}"/>
              </a:ext>
            </a:extLst>
          </p:cNvPr>
          <p:cNvSpPr/>
          <p:nvPr/>
        </p:nvSpPr>
        <p:spPr>
          <a:xfrm>
            <a:off x="374413" y="3651847"/>
            <a:ext cx="1771105" cy="338554"/>
          </a:xfrm>
          <a:prstGeom prst="rect">
            <a:avLst/>
          </a:prstGeom>
        </p:spPr>
        <p:txBody>
          <a:bodyPr wrap="square">
            <a:spAutoFit/>
          </a:bodyPr>
          <a:lstStyle/>
          <a:p>
            <a:r>
              <a:rPr lang="en-US" sz="1600" b="1" dirty="0">
                <a:effectLst/>
                <a:latin typeface="Helvetica" pitchFamily="2" charset="0"/>
              </a:rPr>
              <a:t>Discrete time</a:t>
            </a:r>
          </a:p>
        </p:txBody>
      </p:sp>
      <p:sp>
        <p:nvSpPr>
          <p:cNvPr id="22" name="Rectangle 21">
            <a:extLst>
              <a:ext uri="{FF2B5EF4-FFF2-40B4-BE49-F238E27FC236}">
                <a16:creationId xmlns:a16="http://schemas.microsoft.com/office/drawing/2014/main" id="{0F789709-72B7-E0AF-10EF-C42D6CB0F917}"/>
              </a:ext>
            </a:extLst>
          </p:cNvPr>
          <p:cNvSpPr/>
          <p:nvPr/>
        </p:nvSpPr>
        <p:spPr>
          <a:xfrm>
            <a:off x="4346296" y="3766671"/>
            <a:ext cx="2232240" cy="338554"/>
          </a:xfrm>
          <a:prstGeom prst="rect">
            <a:avLst/>
          </a:prstGeom>
        </p:spPr>
        <p:txBody>
          <a:bodyPr wrap="square">
            <a:spAutoFit/>
          </a:bodyPr>
          <a:lstStyle/>
          <a:p>
            <a:r>
              <a:rPr lang="en-US" sz="1600" b="1" dirty="0">
                <a:effectLst/>
                <a:latin typeface="Helvetica" pitchFamily="2" charset="0"/>
              </a:rPr>
              <a:t>Continuous time</a:t>
            </a:r>
          </a:p>
        </p:txBody>
      </p:sp>
      <p:sp>
        <p:nvSpPr>
          <p:cNvPr id="23" name="Rectangle 22">
            <a:extLst>
              <a:ext uri="{FF2B5EF4-FFF2-40B4-BE49-F238E27FC236}">
                <a16:creationId xmlns:a16="http://schemas.microsoft.com/office/drawing/2014/main" id="{F2BF69B8-7A77-660F-3367-20EA14567C65}"/>
              </a:ext>
            </a:extLst>
          </p:cNvPr>
          <p:cNvSpPr/>
          <p:nvPr/>
        </p:nvSpPr>
        <p:spPr>
          <a:xfrm rot="16200000">
            <a:off x="-650505" y="5128259"/>
            <a:ext cx="1587758" cy="584775"/>
          </a:xfrm>
          <a:prstGeom prst="rect">
            <a:avLst/>
          </a:prstGeom>
        </p:spPr>
        <p:txBody>
          <a:bodyPr wrap="square">
            <a:spAutoFit/>
          </a:bodyPr>
          <a:lstStyle/>
          <a:p>
            <a:pPr algn="ctr"/>
            <a:r>
              <a:rPr lang="en-US" sz="1600" dirty="0">
                <a:solidFill>
                  <a:srgbClr val="000000"/>
                </a:solidFill>
                <a:effectLst/>
                <a:latin typeface="Gill Sans" panose="020B0502020104020203" pitchFamily="34" charset="-79"/>
                <a:cs typeface="Gill Sans" panose="020B0502020104020203" pitchFamily="34" charset="-79"/>
              </a:rPr>
              <a:t>population size, </a:t>
            </a:r>
            <a:r>
              <a:rPr lang="en-US" sz="1600" dirty="0" err="1">
                <a:solidFill>
                  <a:srgbClr val="000000"/>
                </a:solidFill>
                <a:effectLst/>
                <a:latin typeface="Gill Sans" panose="020B0502020104020203" pitchFamily="34" charset="-79"/>
                <a:cs typeface="Gill Sans" panose="020B0502020104020203" pitchFamily="34" charset="-79"/>
              </a:rPr>
              <a:t>N</a:t>
            </a:r>
            <a:r>
              <a:rPr lang="en-US" sz="1600" baseline="-25000" dirty="0" err="1">
                <a:solidFill>
                  <a:srgbClr val="000000"/>
                </a:solidFill>
                <a:effectLst/>
                <a:latin typeface="Gill Sans" panose="020B0502020104020203" pitchFamily="34" charset="-79"/>
                <a:cs typeface="Gill Sans" panose="020B0502020104020203" pitchFamily="34" charset="-79"/>
              </a:rPr>
              <a:t>t</a:t>
            </a:r>
            <a:endParaRPr lang="en-US" sz="1600" dirty="0">
              <a:solidFill>
                <a:srgbClr val="000000"/>
              </a:solidFill>
              <a:effectLst/>
              <a:latin typeface="Gill Sans" panose="020B0502020104020203" pitchFamily="34" charset="-79"/>
              <a:cs typeface="Gill Sans" panose="020B0502020104020203" pitchFamily="34" charset="-79"/>
            </a:endParaRPr>
          </a:p>
        </p:txBody>
      </p:sp>
      <p:sp>
        <p:nvSpPr>
          <p:cNvPr id="3" name="TextBox 2">
            <a:extLst>
              <a:ext uri="{FF2B5EF4-FFF2-40B4-BE49-F238E27FC236}">
                <a16:creationId xmlns:a16="http://schemas.microsoft.com/office/drawing/2014/main" id="{0B9AA32F-0174-00A2-623A-935C81388F75}"/>
              </a:ext>
            </a:extLst>
          </p:cNvPr>
          <p:cNvSpPr txBox="1"/>
          <p:nvPr/>
        </p:nvSpPr>
        <p:spPr>
          <a:xfrm>
            <a:off x="2403067" y="2494821"/>
            <a:ext cx="6118698" cy="2092881"/>
          </a:xfrm>
          <a:prstGeom prst="rect">
            <a:avLst/>
          </a:prstGeom>
          <a:noFill/>
        </p:spPr>
        <p:txBody>
          <a:bodyPr wrap="square">
            <a:spAutoFit/>
          </a:bodyPr>
          <a:lstStyle/>
          <a:p>
            <a:r>
              <a:rPr lang="en-US" sz="2600" dirty="0">
                <a:effectLst/>
                <a:latin typeface="STIXGeneral" pitchFamily="2" charset="2"/>
                <a:cs typeface="Gill Sans" panose="020B0502020104020203" pitchFamily="34" charset="-79"/>
              </a:rPr>
              <a:t>𝜆</a:t>
            </a:r>
            <a:r>
              <a:rPr lang="en-US" sz="2600" baseline="30000" dirty="0">
                <a:effectLst/>
                <a:latin typeface="Gill Sans" panose="020B0502020104020203" pitchFamily="34" charset="-79"/>
                <a:cs typeface="Gill Sans" panose="020B0502020104020203" pitchFamily="34" charset="-79"/>
              </a:rPr>
              <a:t>t</a:t>
            </a:r>
            <a:r>
              <a:rPr lang="en-US" sz="2600" dirty="0">
                <a:effectLst/>
                <a:latin typeface="Gill Sans" panose="020B0502020104020203" pitchFamily="34" charset="-79"/>
                <a:cs typeface="Gill Sans" panose="020B0502020104020203" pitchFamily="34" charset="-79"/>
              </a:rPr>
              <a:t>N</a:t>
            </a:r>
            <a:r>
              <a:rPr lang="en-US" sz="2600" baseline="-25000" dirty="0">
                <a:effectLst/>
                <a:latin typeface="Gill Sans" panose="020B0502020104020203" pitchFamily="34" charset="-79"/>
                <a:cs typeface="Gill Sans" panose="020B0502020104020203" pitchFamily="34" charset="-79"/>
              </a:rPr>
              <a:t>0</a:t>
            </a:r>
            <a:r>
              <a:rPr lang="en-US" sz="2600" dirty="0">
                <a:effectLst/>
                <a:latin typeface="Gill Sans" panose="020B0502020104020203" pitchFamily="34" charset="-79"/>
                <a:cs typeface="Gill Sans" panose="020B0502020104020203" pitchFamily="34" charset="-79"/>
              </a:rPr>
              <a:t> = </a:t>
            </a:r>
            <a:r>
              <a:rPr lang="en-US" sz="2600" dirty="0">
                <a:effectLst/>
                <a:latin typeface="Helvetica" pitchFamily="2" charset="0"/>
                <a:cs typeface="Gill Sans" panose="020B0502020104020203" pitchFamily="34" charset="-79"/>
              </a:rPr>
              <a:t>N</a:t>
            </a:r>
            <a:r>
              <a:rPr lang="en-US" sz="2600" baseline="-25000" dirty="0">
                <a:effectLst/>
                <a:latin typeface="Helvetica" pitchFamily="2" charset="0"/>
                <a:cs typeface="Gill Sans" panose="020B0502020104020203" pitchFamily="34" charset="-79"/>
              </a:rPr>
              <a:t>0</a:t>
            </a:r>
            <a:r>
              <a:rPr lang="en-US" sz="2600" dirty="0">
                <a:effectLst/>
                <a:latin typeface="Helvetica" pitchFamily="2" charset="0"/>
                <a:cs typeface="Gill Sans" panose="020B0502020104020203" pitchFamily="34" charset="-79"/>
              </a:rPr>
              <a:t>e</a:t>
            </a:r>
            <a:r>
              <a:rPr lang="en-US" sz="2600" baseline="30000" dirty="0">
                <a:effectLst/>
                <a:latin typeface="Helvetica" pitchFamily="2" charset="0"/>
                <a:cs typeface="Gill Sans" panose="020B0502020104020203" pitchFamily="34" charset="-79"/>
              </a:rPr>
              <a:t>rt</a:t>
            </a:r>
            <a:endParaRPr lang="en-US" sz="2600" dirty="0">
              <a:effectLst/>
              <a:latin typeface="Gill Sans" panose="020B0502020104020203" pitchFamily="34" charset="-79"/>
              <a:cs typeface="Gill Sans" panose="020B0502020104020203" pitchFamily="34" charset="-79"/>
            </a:endParaRPr>
          </a:p>
          <a:p>
            <a:r>
              <a:rPr lang="en-US" sz="2600" dirty="0">
                <a:effectLst/>
                <a:latin typeface="STIXGeneral" pitchFamily="2" charset="2"/>
                <a:cs typeface="Gill Sans" panose="020B0502020104020203" pitchFamily="34" charset="-79"/>
              </a:rPr>
              <a:t>𝜆</a:t>
            </a:r>
            <a:r>
              <a:rPr lang="en-US" sz="2600" baseline="30000" dirty="0">
                <a:effectLst/>
                <a:latin typeface="Gill Sans" panose="020B0502020104020203" pitchFamily="34" charset="-79"/>
                <a:cs typeface="Gill Sans" panose="020B0502020104020203" pitchFamily="34" charset="-79"/>
              </a:rPr>
              <a:t>t</a:t>
            </a:r>
            <a:r>
              <a:rPr lang="en-US" sz="2600" dirty="0">
                <a:effectLst/>
                <a:latin typeface="Gill Sans" panose="020B0502020104020203" pitchFamily="34" charset="-79"/>
                <a:cs typeface="Gill Sans" panose="020B0502020104020203" pitchFamily="34" charset="-79"/>
              </a:rPr>
              <a:t> = </a:t>
            </a:r>
            <a:r>
              <a:rPr lang="en-US" sz="2600" dirty="0" err="1">
                <a:effectLst/>
                <a:latin typeface="Helvetica" pitchFamily="2" charset="0"/>
                <a:cs typeface="Gill Sans" panose="020B0502020104020203" pitchFamily="34" charset="-79"/>
              </a:rPr>
              <a:t>e</a:t>
            </a:r>
            <a:r>
              <a:rPr lang="en-US" sz="2600" baseline="30000" dirty="0" err="1">
                <a:effectLst/>
                <a:latin typeface="Helvetica" pitchFamily="2" charset="0"/>
                <a:cs typeface="Gill Sans" panose="020B0502020104020203" pitchFamily="34" charset="-79"/>
              </a:rPr>
              <a:t>rt</a:t>
            </a:r>
            <a:endParaRPr lang="en-US" sz="2600" dirty="0">
              <a:effectLst/>
              <a:latin typeface="Helvetica" pitchFamily="2" charset="0"/>
              <a:cs typeface="Gill Sans" panose="020B0502020104020203" pitchFamily="34" charset="-79"/>
            </a:endParaRPr>
          </a:p>
          <a:p>
            <a:r>
              <a:rPr lang="en-US" sz="2600" dirty="0">
                <a:solidFill>
                  <a:srgbClr val="FF0000"/>
                </a:solidFill>
                <a:effectLst/>
                <a:latin typeface="STIXGeneral" pitchFamily="2" charset="2"/>
                <a:cs typeface="Gill Sans" panose="020B0502020104020203" pitchFamily="34" charset="-79"/>
              </a:rPr>
              <a:t>𝜆</a:t>
            </a:r>
            <a:r>
              <a:rPr lang="en-US" sz="2600" dirty="0">
                <a:solidFill>
                  <a:srgbClr val="FF0000"/>
                </a:solidFill>
                <a:effectLst/>
                <a:latin typeface="Gill Sans" panose="020B0502020104020203" pitchFamily="34" charset="-79"/>
                <a:cs typeface="Gill Sans" panose="020B0502020104020203" pitchFamily="34" charset="-79"/>
              </a:rPr>
              <a:t> = </a:t>
            </a:r>
            <a:r>
              <a:rPr lang="en-US" sz="2600" dirty="0">
                <a:solidFill>
                  <a:srgbClr val="FF0000"/>
                </a:solidFill>
                <a:effectLst/>
                <a:latin typeface="Helvetica" pitchFamily="2" charset="0"/>
                <a:cs typeface="Gill Sans" panose="020B0502020104020203" pitchFamily="34" charset="-79"/>
              </a:rPr>
              <a:t>e</a:t>
            </a:r>
            <a:r>
              <a:rPr lang="en-US" sz="2600" baseline="30000" dirty="0">
                <a:solidFill>
                  <a:srgbClr val="FF0000"/>
                </a:solidFill>
                <a:effectLst/>
                <a:latin typeface="Helvetica" pitchFamily="2" charset="0"/>
                <a:cs typeface="Gill Sans" panose="020B0502020104020203" pitchFamily="34" charset="-79"/>
              </a:rPr>
              <a:t>r</a:t>
            </a:r>
            <a:endParaRPr lang="en-US" sz="2600" dirty="0">
              <a:solidFill>
                <a:srgbClr val="FF0000"/>
              </a:solidFill>
              <a:effectLst/>
              <a:latin typeface="Helvetica" pitchFamily="2" charset="0"/>
              <a:cs typeface="Gill Sans" panose="020B0502020104020203" pitchFamily="34" charset="-79"/>
            </a:endParaRPr>
          </a:p>
          <a:p>
            <a:endParaRPr lang="en-US" sz="2600" dirty="0">
              <a:solidFill>
                <a:srgbClr val="FF0000"/>
              </a:solidFill>
              <a:effectLst/>
              <a:latin typeface="Helvetica" pitchFamily="2" charset="0"/>
              <a:cs typeface="Gill Sans" panose="020B0502020104020203" pitchFamily="34" charset="-79"/>
            </a:endParaRPr>
          </a:p>
          <a:p>
            <a:endParaRPr lang="en-US" sz="2600" dirty="0">
              <a:solidFill>
                <a:srgbClr val="FF0000"/>
              </a:solidFill>
              <a:effectLst/>
              <a:latin typeface="Helvetica" pitchFamily="2" charset="0"/>
              <a:cs typeface="Gill Sans" panose="020B0502020104020203" pitchFamily="34" charset="-79"/>
            </a:endParaRPr>
          </a:p>
        </p:txBody>
      </p:sp>
    </p:spTree>
    <p:extLst>
      <p:ext uri="{BB962C8B-B14F-4D97-AF65-F5344CB8AC3E}">
        <p14:creationId xmlns:p14="http://schemas.microsoft.com/office/powerpoint/2010/main" val="400241436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F47E71D-D7AE-8751-8FE6-C76AD24E2BD0}"/>
              </a:ext>
            </a:extLst>
          </p:cNvPr>
          <p:cNvSpPr/>
          <p:nvPr/>
        </p:nvSpPr>
        <p:spPr>
          <a:xfrm>
            <a:off x="1226433" y="1426892"/>
            <a:ext cx="4572000" cy="892552"/>
          </a:xfrm>
          <a:prstGeom prst="rect">
            <a:avLst/>
          </a:prstGeom>
        </p:spPr>
        <p:txBody>
          <a:bodyPr>
            <a:spAutoFit/>
          </a:bodyPr>
          <a:lstStyle/>
          <a:p>
            <a:r>
              <a:rPr lang="en-US" sz="2600" dirty="0">
                <a:effectLst/>
                <a:latin typeface="Gill Sans" panose="020B0502020104020203" pitchFamily="34" charset="-79"/>
                <a:cs typeface="Gill Sans" panose="020B0502020104020203" pitchFamily="34" charset="-79"/>
              </a:rPr>
              <a:t>geometric</a:t>
            </a:r>
          </a:p>
          <a:p>
            <a:r>
              <a:rPr lang="en-US" sz="2600" dirty="0" err="1">
                <a:effectLst/>
                <a:latin typeface="Gill Sans" panose="020B0502020104020203" pitchFamily="34" charset="-79"/>
                <a:cs typeface="Gill Sans" panose="020B0502020104020203" pitchFamily="34" charset="-79"/>
              </a:rPr>
              <a:t>N</a:t>
            </a:r>
            <a:r>
              <a:rPr lang="en-US" sz="2600" baseline="-25000" dirty="0" err="1">
                <a:effectLst/>
                <a:latin typeface="Gill Sans" panose="020B0502020104020203" pitchFamily="34" charset="-79"/>
                <a:cs typeface="Gill Sans" panose="020B0502020104020203" pitchFamily="34" charset="-79"/>
              </a:rPr>
              <a:t>t</a:t>
            </a:r>
            <a:r>
              <a:rPr lang="en-US" sz="2600" dirty="0">
                <a:effectLst/>
                <a:latin typeface="Gill Sans" panose="020B0502020104020203" pitchFamily="34" charset="-79"/>
                <a:cs typeface="Gill Sans" panose="020B0502020104020203" pitchFamily="34" charset="-79"/>
              </a:rPr>
              <a:t>= </a:t>
            </a:r>
            <a:r>
              <a:rPr lang="en-US" sz="2600" dirty="0">
                <a:effectLst/>
                <a:latin typeface="STIXGeneral" pitchFamily="2" charset="2"/>
                <a:cs typeface="Gill Sans" panose="020B0502020104020203" pitchFamily="34" charset="-79"/>
              </a:rPr>
              <a:t>𝜆</a:t>
            </a:r>
            <a:r>
              <a:rPr lang="en-US" sz="2600" baseline="30000" dirty="0">
                <a:effectLst/>
                <a:latin typeface="Gill Sans" panose="020B0502020104020203" pitchFamily="34" charset="-79"/>
                <a:cs typeface="Gill Sans" panose="020B0502020104020203" pitchFamily="34" charset="-79"/>
              </a:rPr>
              <a:t>t</a:t>
            </a:r>
            <a:r>
              <a:rPr lang="en-US" sz="2600" dirty="0">
                <a:effectLst/>
                <a:latin typeface="Gill Sans" panose="020B0502020104020203" pitchFamily="34" charset="-79"/>
                <a:cs typeface="Gill Sans" panose="020B0502020104020203" pitchFamily="34" charset="-79"/>
              </a:rPr>
              <a:t>N</a:t>
            </a:r>
            <a:r>
              <a:rPr lang="en-US" sz="2600" baseline="-25000" dirty="0">
                <a:effectLst/>
                <a:latin typeface="Gill Sans" panose="020B0502020104020203" pitchFamily="34" charset="-79"/>
                <a:cs typeface="Gill Sans" panose="020B0502020104020203" pitchFamily="34" charset="-79"/>
              </a:rPr>
              <a:t>0</a:t>
            </a:r>
            <a:endParaRPr lang="en-US" sz="2600" dirty="0">
              <a:effectLst/>
              <a:latin typeface="Gill Sans" panose="020B0502020104020203" pitchFamily="34" charset="-79"/>
              <a:cs typeface="Gill Sans" panose="020B0502020104020203" pitchFamily="34" charset="-79"/>
            </a:endParaRPr>
          </a:p>
        </p:txBody>
      </p:sp>
      <p:sp>
        <p:nvSpPr>
          <p:cNvPr id="9" name="Rectangle 8">
            <a:extLst>
              <a:ext uri="{FF2B5EF4-FFF2-40B4-BE49-F238E27FC236}">
                <a16:creationId xmlns:a16="http://schemas.microsoft.com/office/drawing/2014/main" id="{79FB8FBD-B3C8-41FA-D016-FCE9E1BD3512}"/>
              </a:ext>
            </a:extLst>
          </p:cNvPr>
          <p:cNvSpPr/>
          <p:nvPr/>
        </p:nvSpPr>
        <p:spPr>
          <a:xfrm>
            <a:off x="3810000" y="1388821"/>
            <a:ext cx="4572000" cy="2092881"/>
          </a:xfrm>
          <a:prstGeom prst="rect">
            <a:avLst/>
          </a:prstGeom>
        </p:spPr>
        <p:txBody>
          <a:bodyPr>
            <a:spAutoFit/>
          </a:bodyPr>
          <a:lstStyle/>
          <a:p>
            <a:r>
              <a:rPr lang="en-US" sz="2600" dirty="0">
                <a:effectLst/>
                <a:latin typeface="Gill Sans" panose="020B0502020104020203" pitchFamily="34" charset="-79"/>
                <a:cs typeface="Gill Sans" panose="020B0502020104020203" pitchFamily="34" charset="-79"/>
              </a:rPr>
              <a:t>exponential</a:t>
            </a:r>
            <a:endParaRPr lang="en-US" sz="2600" dirty="0">
              <a:effectLst/>
              <a:latin typeface="Helvetica" pitchFamily="2" charset="0"/>
              <a:cs typeface="Gill Sans" panose="020B0502020104020203" pitchFamily="34" charset="-79"/>
            </a:endParaRPr>
          </a:p>
          <a:p>
            <a:r>
              <a:rPr lang="en-US" sz="2600" dirty="0" err="1">
                <a:effectLst/>
                <a:latin typeface="Helvetica" pitchFamily="2" charset="0"/>
                <a:cs typeface="Gill Sans" panose="020B0502020104020203" pitchFamily="34" charset="-79"/>
              </a:rPr>
              <a:t>N</a:t>
            </a:r>
            <a:r>
              <a:rPr lang="en-US" sz="2600" baseline="-25000" dirty="0" err="1">
                <a:effectLst/>
                <a:latin typeface="Helvetica" pitchFamily="2" charset="0"/>
                <a:cs typeface="Gill Sans" panose="020B0502020104020203" pitchFamily="34" charset="-79"/>
              </a:rPr>
              <a:t>t</a:t>
            </a:r>
            <a:r>
              <a:rPr lang="en-US" sz="2600" baseline="30000" dirty="0">
                <a:effectLst/>
                <a:latin typeface="Helvetica" pitchFamily="2" charset="0"/>
                <a:cs typeface="Gill Sans" panose="020B0502020104020203" pitchFamily="34" charset="-79"/>
              </a:rPr>
              <a:t>  </a:t>
            </a:r>
            <a:r>
              <a:rPr lang="en-US" sz="2600" dirty="0">
                <a:effectLst/>
                <a:latin typeface="Helvetica" pitchFamily="2" charset="0"/>
                <a:cs typeface="Gill Sans" panose="020B0502020104020203" pitchFamily="34" charset="-79"/>
              </a:rPr>
              <a:t>= N</a:t>
            </a:r>
            <a:r>
              <a:rPr lang="en-US" sz="2600" baseline="-25000" dirty="0">
                <a:effectLst/>
                <a:latin typeface="Helvetica" pitchFamily="2" charset="0"/>
                <a:cs typeface="Gill Sans" panose="020B0502020104020203" pitchFamily="34" charset="-79"/>
              </a:rPr>
              <a:t>0</a:t>
            </a:r>
            <a:r>
              <a:rPr lang="en-US" sz="2600" dirty="0">
                <a:effectLst/>
                <a:latin typeface="Helvetica" pitchFamily="2" charset="0"/>
                <a:cs typeface="Gill Sans" panose="020B0502020104020203" pitchFamily="34" charset="-79"/>
              </a:rPr>
              <a:t>e</a:t>
            </a:r>
            <a:r>
              <a:rPr lang="en-US" sz="2600" baseline="30000" dirty="0">
                <a:effectLst/>
                <a:latin typeface="Helvetica" pitchFamily="2" charset="0"/>
                <a:cs typeface="Gill Sans" panose="020B0502020104020203" pitchFamily="34" charset="-79"/>
              </a:rPr>
              <a:t>rt</a:t>
            </a:r>
            <a:endParaRPr lang="en-US" sz="2600" dirty="0">
              <a:effectLst/>
              <a:latin typeface="Helvetica" pitchFamily="2" charset="0"/>
              <a:cs typeface="Gill Sans" panose="020B0502020104020203" pitchFamily="34" charset="-79"/>
            </a:endParaRPr>
          </a:p>
          <a:p>
            <a:br>
              <a:rPr lang="en-US" sz="2600" dirty="0">
                <a:effectLst/>
                <a:latin typeface="Gill Sans" panose="020B0502020104020203" pitchFamily="34" charset="-79"/>
                <a:cs typeface="Gill Sans" panose="020B0502020104020203" pitchFamily="34" charset="-79"/>
              </a:rPr>
            </a:br>
            <a:endParaRPr lang="en-US" sz="2600" dirty="0">
              <a:effectLst/>
              <a:latin typeface="Gill Sans" panose="020B0502020104020203" pitchFamily="34" charset="-79"/>
              <a:cs typeface="Gill Sans" panose="020B0502020104020203" pitchFamily="34" charset="-79"/>
            </a:endParaRPr>
          </a:p>
          <a:p>
            <a:r>
              <a:rPr lang="en-US" sz="2600" baseline="-25000" dirty="0">
                <a:effectLst/>
                <a:latin typeface="Gill Sans" panose="020B0502020104020203" pitchFamily="34" charset="-79"/>
                <a:cs typeface="Gill Sans" panose="020B0502020104020203" pitchFamily="34" charset="-79"/>
              </a:rPr>
              <a:t>  </a:t>
            </a:r>
            <a:endParaRPr lang="en-US" sz="2600" dirty="0">
              <a:effectLst/>
              <a:latin typeface="Gill Sans" panose="020B0502020104020203" pitchFamily="34" charset="-79"/>
              <a:cs typeface="Gill Sans" panose="020B0502020104020203" pitchFamily="34" charset="-79"/>
            </a:endParaRPr>
          </a:p>
        </p:txBody>
      </p:sp>
      <p:sp>
        <p:nvSpPr>
          <p:cNvPr id="10" name="Title 1">
            <a:extLst>
              <a:ext uri="{FF2B5EF4-FFF2-40B4-BE49-F238E27FC236}">
                <a16:creationId xmlns:a16="http://schemas.microsoft.com/office/drawing/2014/main" id="{E81E63E0-1E8D-7721-4EEB-9B854F04A96A}"/>
              </a:ext>
            </a:extLst>
          </p:cNvPr>
          <p:cNvSpPr txBox="1">
            <a:spLocks/>
          </p:cNvSpPr>
          <p:nvPr/>
        </p:nvSpPr>
        <p:spPr>
          <a:xfrm>
            <a:off x="825138" y="20755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Geometric vs. exponential growth</a:t>
            </a:r>
          </a:p>
        </p:txBody>
      </p:sp>
      <p:pic>
        <p:nvPicPr>
          <p:cNvPr id="17" name="Picture 16">
            <a:extLst>
              <a:ext uri="{FF2B5EF4-FFF2-40B4-BE49-F238E27FC236}">
                <a16:creationId xmlns:a16="http://schemas.microsoft.com/office/drawing/2014/main" id="{F86E03A0-4F32-D8D0-FF6B-2939F5143839}"/>
              </a:ext>
            </a:extLst>
          </p:cNvPr>
          <p:cNvPicPr>
            <a:picLocks noChangeAspect="1"/>
          </p:cNvPicPr>
          <p:nvPr/>
        </p:nvPicPr>
        <p:blipFill>
          <a:blip r:embed="rId2"/>
          <a:stretch>
            <a:fillRect/>
          </a:stretch>
        </p:blipFill>
        <p:spPr>
          <a:xfrm>
            <a:off x="353156" y="4013315"/>
            <a:ext cx="1771105" cy="2837577"/>
          </a:xfrm>
          <a:prstGeom prst="rect">
            <a:avLst/>
          </a:prstGeom>
        </p:spPr>
      </p:pic>
      <p:pic>
        <p:nvPicPr>
          <p:cNvPr id="18" name="Picture 17">
            <a:extLst>
              <a:ext uri="{FF2B5EF4-FFF2-40B4-BE49-F238E27FC236}">
                <a16:creationId xmlns:a16="http://schemas.microsoft.com/office/drawing/2014/main" id="{51FA7669-9AB5-AA2C-66C7-EE963AD80E2D}"/>
              </a:ext>
            </a:extLst>
          </p:cNvPr>
          <p:cNvPicPr>
            <a:picLocks noChangeAspect="1"/>
          </p:cNvPicPr>
          <p:nvPr/>
        </p:nvPicPr>
        <p:blipFill>
          <a:blip r:embed="rId3"/>
          <a:stretch>
            <a:fillRect/>
          </a:stretch>
        </p:blipFill>
        <p:spPr>
          <a:xfrm>
            <a:off x="4363113" y="4103346"/>
            <a:ext cx="1771105" cy="2738349"/>
          </a:xfrm>
          <a:prstGeom prst="rect">
            <a:avLst/>
          </a:prstGeom>
        </p:spPr>
      </p:pic>
      <p:sp>
        <p:nvSpPr>
          <p:cNvPr id="19" name="Rectangle 18">
            <a:extLst>
              <a:ext uri="{FF2B5EF4-FFF2-40B4-BE49-F238E27FC236}">
                <a16:creationId xmlns:a16="http://schemas.microsoft.com/office/drawing/2014/main" id="{25610E15-480A-BD21-4B26-D9F33510FCD9}"/>
              </a:ext>
            </a:extLst>
          </p:cNvPr>
          <p:cNvSpPr/>
          <p:nvPr/>
        </p:nvSpPr>
        <p:spPr>
          <a:xfrm rot="16200000">
            <a:off x="3436389" y="5080033"/>
            <a:ext cx="1587758" cy="584775"/>
          </a:xfrm>
          <a:prstGeom prst="rect">
            <a:avLst/>
          </a:prstGeom>
        </p:spPr>
        <p:txBody>
          <a:bodyPr wrap="square">
            <a:spAutoFit/>
          </a:bodyPr>
          <a:lstStyle/>
          <a:p>
            <a:pPr algn="ctr"/>
            <a:r>
              <a:rPr lang="en-US" sz="1600" dirty="0">
                <a:solidFill>
                  <a:srgbClr val="000000"/>
                </a:solidFill>
                <a:effectLst/>
                <a:latin typeface="Gill Sans" panose="020B0502020104020203" pitchFamily="34" charset="-79"/>
                <a:cs typeface="Gill Sans" panose="020B0502020104020203" pitchFamily="34" charset="-79"/>
              </a:rPr>
              <a:t>population size, </a:t>
            </a:r>
            <a:r>
              <a:rPr lang="en-US" sz="1600" dirty="0" err="1">
                <a:solidFill>
                  <a:srgbClr val="000000"/>
                </a:solidFill>
                <a:effectLst/>
                <a:latin typeface="Gill Sans" panose="020B0502020104020203" pitchFamily="34" charset="-79"/>
                <a:cs typeface="Gill Sans" panose="020B0502020104020203" pitchFamily="34" charset="-79"/>
              </a:rPr>
              <a:t>N</a:t>
            </a:r>
            <a:r>
              <a:rPr lang="en-US" sz="1600" baseline="-25000" dirty="0" err="1">
                <a:solidFill>
                  <a:srgbClr val="000000"/>
                </a:solidFill>
                <a:effectLst/>
                <a:latin typeface="Gill Sans" panose="020B0502020104020203" pitchFamily="34" charset="-79"/>
                <a:cs typeface="Gill Sans" panose="020B0502020104020203" pitchFamily="34" charset="-79"/>
              </a:rPr>
              <a:t>t</a:t>
            </a:r>
            <a:endParaRPr lang="en-US" sz="1600" dirty="0">
              <a:solidFill>
                <a:srgbClr val="000000"/>
              </a:solidFill>
              <a:effectLst/>
              <a:latin typeface="Gill Sans" panose="020B0502020104020203" pitchFamily="34" charset="-79"/>
              <a:cs typeface="Gill Sans" panose="020B0502020104020203" pitchFamily="34" charset="-79"/>
            </a:endParaRPr>
          </a:p>
        </p:txBody>
      </p:sp>
      <p:sp>
        <p:nvSpPr>
          <p:cNvPr id="21" name="Rectangle 20">
            <a:extLst>
              <a:ext uri="{FF2B5EF4-FFF2-40B4-BE49-F238E27FC236}">
                <a16:creationId xmlns:a16="http://schemas.microsoft.com/office/drawing/2014/main" id="{C65CDC5E-7601-F2BE-ED9D-1EF1BD4357D9}"/>
              </a:ext>
            </a:extLst>
          </p:cNvPr>
          <p:cNvSpPr/>
          <p:nvPr/>
        </p:nvSpPr>
        <p:spPr>
          <a:xfrm>
            <a:off x="374413" y="3651847"/>
            <a:ext cx="1771105" cy="338554"/>
          </a:xfrm>
          <a:prstGeom prst="rect">
            <a:avLst/>
          </a:prstGeom>
        </p:spPr>
        <p:txBody>
          <a:bodyPr wrap="square">
            <a:spAutoFit/>
          </a:bodyPr>
          <a:lstStyle/>
          <a:p>
            <a:r>
              <a:rPr lang="en-US" sz="1600" b="1" dirty="0">
                <a:effectLst/>
                <a:latin typeface="Helvetica" pitchFamily="2" charset="0"/>
              </a:rPr>
              <a:t>Discrete time</a:t>
            </a:r>
          </a:p>
        </p:txBody>
      </p:sp>
      <p:sp>
        <p:nvSpPr>
          <p:cNvPr id="22" name="Rectangle 21">
            <a:extLst>
              <a:ext uri="{FF2B5EF4-FFF2-40B4-BE49-F238E27FC236}">
                <a16:creationId xmlns:a16="http://schemas.microsoft.com/office/drawing/2014/main" id="{0F789709-72B7-E0AF-10EF-C42D6CB0F917}"/>
              </a:ext>
            </a:extLst>
          </p:cNvPr>
          <p:cNvSpPr/>
          <p:nvPr/>
        </p:nvSpPr>
        <p:spPr>
          <a:xfrm>
            <a:off x="4346296" y="3766671"/>
            <a:ext cx="2232240" cy="338554"/>
          </a:xfrm>
          <a:prstGeom prst="rect">
            <a:avLst/>
          </a:prstGeom>
        </p:spPr>
        <p:txBody>
          <a:bodyPr wrap="square">
            <a:spAutoFit/>
          </a:bodyPr>
          <a:lstStyle/>
          <a:p>
            <a:r>
              <a:rPr lang="en-US" sz="1600" b="1" dirty="0">
                <a:effectLst/>
                <a:latin typeface="Helvetica" pitchFamily="2" charset="0"/>
              </a:rPr>
              <a:t>Continuous time</a:t>
            </a:r>
          </a:p>
        </p:txBody>
      </p:sp>
      <p:sp>
        <p:nvSpPr>
          <p:cNvPr id="23" name="Rectangle 22">
            <a:extLst>
              <a:ext uri="{FF2B5EF4-FFF2-40B4-BE49-F238E27FC236}">
                <a16:creationId xmlns:a16="http://schemas.microsoft.com/office/drawing/2014/main" id="{F2BF69B8-7A77-660F-3367-20EA14567C65}"/>
              </a:ext>
            </a:extLst>
          </p:cNvPr>
          <p:cNvSpPr/>
          <p:nvPr/>
        </p:nvSpPr>
        <p:spPr>
          <a:xfrm rot="16200000">
            <a:off x="-650505" y="5128259"/>
            <a:ext cx="1587758" cy="584775"/>
          </a:xfrm>
          <a:prstGeom prst="rect">
            <a:avLst/>
          </a:prstGeom>
        </p:spPr>
        <p:txBody>
          <a:bodyPr wrap="square">
            <a:spAutoFit/>
          </a:bodyPr>
          <a:lstStyle/>
          <a:p>
            <a:pPr algn="ctr"/>
            <a:r>
              <a:rPr lang="en-US" sz="1600" dirty="0">
                <a:solidFill>
                  <a:srgbClr val="000000"/>
                </a:solidFill>
                <a:effectLst/>
                <a:latin typeface="Gill Sans" panose="020B0502020104020203" pitchFamily="34" charset="-79"/>
                <a:cs typeface="Gill Sans" panose="020B0502020104020203" pitchFamily="34" charset="-79"/>
              </a:rPr>
              <a:t>population size, </a:t>
            </a:r>
            <a:r>
              <a:rPr lang="en-US" sz="1600" dirty="0" err="1">
                <a:solidFill>
                  <a:srgbClr val="000000"/>
                </a:solidFill>
                <a:effectLst/>
                <a:latin typeface="Gill Sans" panose="020B0502020104020203" pitchFamily="34" charset="-79"/>
                <a:cs typeface="Gill Sans" panose="020B0502020104020203" pitchFamily="34" charset="-79"/>
              </a:rPr>
              <a:t>N</a:t>
            </a:r>
            <a:r>
              <a:rPr lang="en-US" sz="1600" baseline="-25000" dirty="0" err="1">
                <a:solidFill>
                  <a:srgbClr val="000000"/>
                </a:solidFill>
                <a:effectLst/>
                <a:latin typeface="Gill Sans" panose="020B0502020104020203" pitchFamily="34" charset="-79"/>
                <a:cs typeface="Gill Sans" panose="020B0502020104020203" pitchFamily="34" charset="-79"/>
              </a:rPr>
              <a:t>t</a:t>
            </a:r>
            <a:endParaRPr lang="en-US" sz="1600" dirty="0">
              <a:solidFill>
                <a:srgbClr val="000000"/>
              </a:solidFill>
              <a:effectLst/>
              <a:latin typeface="Gill Sans" panose="020B0502020104020203" pitchFamily="34" charset="-79"/>
              <a:cs typeface="Gill Sans" panose="020B0502020104020203" pitchFamily="34" charset="-79"/>
            </a:endParaRPr>
          </a:p>
        </p:txBody>
      </p:sp>
      <p:sp>
        <p:nvSpPr>
          <p:cNvPr id="3" name="TextBox 2">
            <a:extLst>
              <a:ext uri="{FF2B5EF4-FFF2-40B4-BE49-F238E27FC236}">
                <a16:creationId xmlns:a16="http://schemas.microsoft.com/office/drawing/2014/main" id="{0B9AA32F-0174-00A2-623A-935C81388F75}"/>
              </a:ext>
            </a:extLst>
          </p:cNvPr>
          <p:cNvSpPr txBox="1"/>
          <p:nvPr/>
        </p:nvSpPr>
        <p:spPr>
          <a:xfrm>
            <a:off x="2403067" y="2494821"/>
            <a:ext cx="6118698" cy="2092881"/>
          </a:xfrm>
          <a:prstGeom prst="rect">
            <a:avLst/>
          </a:prstGeom>
          <a:noFill/>
        </p:spPr>
        <p:txBody>
          <a:bodyPr wrap="square">
            <a:spAutoFit/>
          </a:bodyPr>
          <a:lstStyle/>
          <a:p>
            <a:r>
              <a:rPr lang="en-US" sz="2600" dirty="0">
                <a:effectLst/>
                <a:latin typeface="STIXGeneral" pitchFamily="2" charset="2"/>
                <a:cs typeface="Gill Sans" panose="020B0502020104020203" pitchFamily="34" charset="-79"/>
              </a:rPr>
              <a:t>𝜆</a:t>
            </a:r>
            <a:r>
              <a:rPr lang="en-US" sz="2600" baseline="30000" dirty="0">
                <a:effectLst/>
                <a:latin typeface="Gill Sans" panose="020B0502020104020203" pitchFamily="34" charset="-79"/>
                <a:cs typeface="Gill Sans" panose="020B0502020104020203" pitchFamily="34" charset="-79"/>
              </a:rPr>
              <a:t>t</a:t>
            </a:r>
            <a:r>
              <a:rPr lang="en-US" sz="2600" dirty="0">
                <a:effectLst/>
                <a:latin typeface="Gill Sans" panose="020B0502020104020203" pitchFamily="34" charset="-79"/>
                <a:cs typeface="Gill Sans" panose="020B0502020104020203" pitchFamily="34" charset="-79"/>
              </a:rPr>
              <a:t>N</a:t>
            </a:r>
            <a:r>
              <a:rPr lang="en-US" sz="2600" baseline="-25000" dirty="0">
                <a:effectLst/>
                <a:latin typeface="Gill Sans" panose="020B0502020104020203" pitchFamily="34" charset="-79"/>
                <a:cs typeface="Gill Sans" panose="020B0502020104020203" pitchFamily="34" charset="-79"/>
              </a:rPr>
              <a:t>0</a:t>
            </a:r>
            <a:r>
              <a:rPr lang="en-US" sz="2600" dirty="0">
                <a:effectLst/>
                <a:latin typeface="Gill Sans" panose="020B0502020104020203" pitchFamily="34" charset="-79"/>
                <a:cs typeface="Gill Sans" panose="020B0502020104020203" pitchFamily="34" charset="-79"/>
              </a:rPr>
              <a:t> = </a:t>
            </a:r>
            <a:r>
              <a:rPr lang="en-US" sz="2600" dirty="0">
                <a:effectLst/>
                <a:latin typeface="Helvetica" pitchFamily="2" charset="0"/>
                <a:cs typeface="Gill Sans" panose="020B0502020104020203" pitchFamily="34" charset="-79"/>
              </a:rPr>
              <a:t>N</a:t>
            </a:r>
            <a:r>
              <a:rPr lang="en-US" sz="2600" baseline="-25000" dirty="0">
                <a:effectLst/>
                <a:latin typeface="Helvetica" pitchFamily="2" charset="0"/>
                <a:cs typeface="Gill Sans" panose="020B0502020104020203" pitchFamily="34" charset="-79"/>
              </a:rPr>
              <a:t>0</a:t>
            </a:r>
            <a:r>
              <a:rPr lang="en-US" sz="2600" dirty="0">
                <a:effectLst/>
                <a:latin typeface="Helvetica" pitchFamily="2" charset="0"/>
                <a:cs typeface="Gill Sans" panose="020B0502020104020203" pitchFamily="34" charset="-79"/>
              </a:rPr>
              <a:t>e</a:t>
            </a:r>
            <a:r>
              <a:rPr lang="en-US" sz="2600" baseline="30000" dirty="0">
                <a:effectLst/>
                <a:latin typeface="Helvetica" pitchFamily="2" charset="0"/>
                <a:cs typeface="Gill Sans" panose="020B0502020104020203" pitchFamily="34" charset="-79"/>
              </a:rPr>
              <a:t>rt</a:t>
            </a:r>
            <a:endParaRPr lang="en-US" sz="2600" dirty="0">
              <a:effectLst/>
              <a:latin typeface="Gill Sans" panose="020B0502020104020203" pitchFamily="34" charset="-79"/>
              <a:cs typeface="Gill Sans" panose="020B0502020104020203" pitchFamily="34" charset="-79"/>
            </a:endParaRPr>
          </a:p>
          <a:p>
            <a:r>
              <a:rPr lang="en-US" sz="2600" dirty="0">
                <a:effectLst/>
                <a:latin typeface="STIXGeneral" pitchFamily="2" charset="2"/>
                <a:cs typeface="Gill Sans" panose="020B0502020104020203" pitchFamily="34" charset="-79"/>
              </a:rPr>
              <a:t>𝜆</a:t>
            </a:r>
            <a:r>
              <a:rPr lang="en-US" sz="2600" baseline="30000" dirty="0">
                <a:effectLst/>
                <a:latin typeface="Gill Sans" panose="020B0502020104020203" pitchFamily="34" charset="-79"/>
                <a:cs typeface="Gill Sans" panose="020B0502020104020203" pitchFamily="34" charset="-79"/>
              </a:rPr>
              <a:t>t</a:t>
            </a:r>
            <a:r>
              <a:rPr lang="en-US" sz="2600" dirty="0">
                <a:effectLst/>
                <a:latin typeface="Gill Sans" panose="020B0502020104020203" pitchFamily="34" charset="-79"/>
                <a:cs typeface="Gill Sans" panose="020B0502020104020203" pitchFamily="34" charset="-79"/>
              </a:rPr>
              <a:t> = </a:t>
            </a:r>
            <a:r>
              <a:rPr lang="en-US" sz="2600" dirty="0" err="1">
                <a:effectLst/>
                <a:latin typeface="Helvetica" pitchFamily="2" charset="0"/>
                <a:cs typeface="Gill Sans" panose="020B0502020104020203" pitchFamily="34" charset="-79"/>
              </a:rPr>
              <a:t>e</a:t>
            </a:r>
            <a:r>
              <a:rPr lang="en-US" sz="2600" baseline="30000" dirty="0" err="1">
                <a:effectLst/>
                <a:latin typeface="Helvetica" pitchFamily="2" charset="0"/>
                <a:cs typeface="Gill Sans" panose="020B0502020104020203" pitchFamily="34" charset="-79"/>
              </a:rPr>
              <a:t>rt</a:t>
            </a:r>
            <a:endParaRPr lang="en-US" sz="2600" dirty="0">
              <a:effectLst/>
              <a:latin typeface="Helvetica" pitchFamily="2" charset="0"/>
              <a:cs typeface="Gill Sans" panose="020B0502020104020203" pitchFamily="34" charset="-79"/>
            </a:endParaRPr>
          </a:p>
          <a:p>
            <a:r>
              <a:rPr lang="en-US" sz="2600" dirty="0">
                <a:solidFill>
                  <a:srgbClr val="FF0000"/>
                </a:solidFill>
                <a:effectLst/>
                <a:latin typeface="STIXGeneral" pitchFamily="2" charset="2"/>
                <a:cs typeface="Gill Sans" panose="020B0502020104020203" pitchFamily="34" charset="-79"/>
              </a:rPr>
              <a:t>𝜆</a:t>
            </a:r>
            <a:r>
              <a:rPr lang="en-US" sz="2600" dirty="0">
                <a:solidFill>
                  <a:srgbClr val="FF0000"/>
                </a:solidFill>
                <a:effectLst/>
                <a:latin typeface="Gill Sans" panose="020B0502020104020203" pitchFamily="34" charset="-79"/>
                <a:cs typeface="Gill Sans" panose="020B0502020104020203" pitchFamily="34" charset="-79"/>
              </a:rPr>
              <a:t> = </a:t>
            </a:r>
            <a:r>
              <a:rPr lang="en-US" sz="2600" dirty="0">
                <a:solidFill>
                  <a:srgbClr val="FF0000"/>
                </a:solidFill>
                <a:effectLst/>
                <a:latin typeface="Helvetica" pitchFamily="2" charset="0"/>
                <a:cs typeface="Gill Sans" panose="020B0502020104020203" pitchFamily="34" charset="-79"/>
              </a:rPr>
              <a:t>e</a:t>
            </a:r>
            <a:r>
              <a:rPr lang="en-US" sz="2600" baseline="30000" dirty="0">
                <a:solidFill>
                  <a:srgbClr val="FF0000"/>
                </a:solidFill>
                <a:effectLst/>
                <a:latin typeface="Helvetica" pitchFamily="2" charset="0"/>
                <a:cs typeface="Gill Sans" panose="020B0502020104020203" pitchFamily="34" charset="-79"/>
              </a:rPr>
              <a:t>r</a:t>
            </a:r>
            <a:endParaRPr lang="en-US" sz="2600" dirty="0">
              <a:solidFill>
                <a:srgbClr val="FF0000"/>
              </a:solidFill>
              <a:effectLst/>
              <a:latin typeface="Helvetica" pitchFamily="2" charset="0"/>
              <a:cs typeface="Gill Sans" panose="020B0502020104020203" pitchFamily="34" charset="-79"/>
            </a:endParaRPr>
          </a:p>
          <a:p>
            <a:endParaRPr lang="en-US" sz="2600" dirty="0">
              <a:solidFill>
                <a:srgbClr val="FF0000"/>
              </a:solidFill>
              <a:effectLst/>
              <a:latin typeface="Helvetica" pitchFamily="2" charset="0"/>
              <a:cs typeface="Gill Sans" panose="020B0502020104020203" pitchFamily="34" charset="-79"/>
            </a:endParaRPr>
          </a:p>
          <a:p>
            <a:endParaRPr lang="en-US" sz="2600" dirty="0">
              <a:solidFill>
                <a:srgbClr val="FF0000"/>
              </a:solidFill>
              <a:effectLst/>
              <a:latin typeface="Helvetica" pitchFamily="2" charset="0"/>
              <a:cs typeface="Gill Sans" panose="020B0502020104020203" pitchFamily="34" charset="-79"/>
            </a:endParaRPr>
          </a:p>
        </p:txBody>
      </p:sp>
      <p:sp>
        <p:nvSpPr>
          <p:cNvPr id="2" name="Title 1">
            <a:extLst>
              <a:ext uri="{FF2B5EF4-FFF2-40B4-BE49-F238E27FC236}">
                <a16:creationId xmlns:a16="http://schemas.microsoft.com/office/drawing/2014/main" id="{929D5BA0-FC3E-FD86-321E-79D9BA6ABF48}"/>
              </a:ext>
            </a:extLst>
          </p:cNvPr>
          <p:cNvSpPr txBox="1">
            <a:spLocks/>
          </p:cNvSpPr>
          <p:nvPr/>
        </p:nvSpPr>
        <p:spPr>
          <a:xfrm>
            <a:off x="7205366" y="1809345"/>
            <a:ext cx="4597529" cy="3813242"/>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000" dirty="0">
                <a:latin typeface="+mn-lt"/>
              </a:rPr>
              <a:t>Continuous models can be discretized. </a:t>
            </a:r>
          </a:p>
          <a:p>
            <a:endParaRPr lang="en-US" sz="3000" dirty="0">
              <a:latin typeface="+mn-lt"/>
            </a:endParaRPr>
          </a:p>
          <a:p>
            <a:r>
              <a:rPr lang="en-US" sz="3000" dirty="0">
                <a:latin typeface="+mn-lt"/>
              </a:rPr>
              <a:t>Discrete models can be approximated in continuous time.</a:t>
            </a:r>
          </a:p>
          <a:p>
            <a:endParaRPr lang="en-US" sz="3000" dirty="0">
              <a:latin typeface="+mn-lt"/>
            </a:endParaRPr>
          </a:p>
          <a:p>
            <a:r>
              <a:rPr lang="en-US" sz="3000" dirty="0">
                <a:latin typeface="+mn-lt"/>
              </a:rPr>
              <a:t>How to choose what to do?</a:t>
            </a:r>
          </a:p>
          <a:p>
            <a:endParaRPr lang="en-US" sz="3000" dirty="0">
              <a:latin typeface="+mn-lt"/>
            </a:endParaRPr>
          </a:p>
          <a:p>
            <a:r>
              <a:rPr lang="en-US" sz="3000" dirty="0">
                <a:latin typeface="+mn-lt"/>
              </a:rPr>
              <a:t>The answer depends on the data and the question at hand!</a:t>
            </a:r>
          </a:p>
        </p:txBody>
      </p:sp>
      <p:sp>
        <p:nvSpPr>
          <p:cNvPr id="4" name="Rectangle 3">
            <a:extLst>
              <a:ext uri="{FF2B5EF4-FFF2-40B4-BE49-F238E27FC236}">
                <a16:creationId xmlns:a16="http://schemas.microsoft.com/office/drawing/2014/main" id="{FA1FDC42-2624-C7B3-D5E9-689D5D63CCBF}"/>
              </a:ext>
            </a:extLst>
          </p:cNvPr>
          <p:cNvSpPr/>
          <p:nvPr/>
        </p:nvSpPr>
        <p:spPr>
          <a:xfrm>
            <a:off x="7205366" y="3766671"/>
            <a:ext cx="4448370" cy="224502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6458166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F47E71D-D7AE-8751-8FE6-C76AD24E2BD0}"/>
              </a:ext>
            </a:extLst>
          </p:cNvPr>
          <p:cNvSpPr/>
          <p:nvPr/>
        </p:nvSpPr>
        <p:spPr>
          <a:xfrm>
            <a:off x="1226433" y="1426892"/>
            <a:ext cx="4572000" cy="892552"/>
          </a:xfrm>
          <a:prstGeom prst="rect">
            <a:avLst/>
          </a:prstGeom>
        </p:spPr>
        <p:txBody>
          <a:bodyPr>
            <a:spAutoFit/>
          </a:bodyPr>
          <a:lstStyle/>
          <a:p>
            <a:r>
              <a:rPr lang="en-US" sz="2600" dirty="0">
                <a:effectLst/>
                <a:latin typeface="Gill Sans" panose="020B0502020104020203" pitchFamily="34" charset="-79"/>
                <a:cs typeface="Gill Sans" panose="020B0502020104020203" pitchFamily="34" charset="-79"/>
              </a:rPr>
              <a:t>geometric</a:t>
            </a:r>
          </a:p>
          <a:p>
            <a:r>
              <a:rPr lang="en-US" sz="2600" dirty="0" err="1">
                <a:effectLst/>
                <a:latin typeface="Gill Sans" panose="020B0502020104020203" pitchFamily="34" charset="-79"/>
                <a:cs typeface="Gill Sans" panose="020B0502020104020203" pitchFamily="34" charset="-79"/>
              </a:rPr>
              <a:t>N</a:t>
            </a:r>
            <a:r>
              <a:rPr lang="en-US" sz="2600" baseline="-25000" dirty="0" err="1">
                <a:effectLst/>
                <a:latin typeface="Gill Sans" panose="020B0502020104020203" pitchFamily="34" charset="-79"/>
                <a:cs typeface="Gill Sans" panose="020B0502020104020203" pitchFamily="34" charset="-79"/>
              </a:rPr>
              <a:t>t</a:t>
            </a:r>
            <a:r>
              <a:rPr lang="en-US" sz="2600" dirty="0">
                <a:effectLst/>
                <a:latin typeface="Gill Sans" panose="020B0502020104020203" pitchFamily="34" charset="-79"/>
                <a:cs typeface="Gill Sans" panose="020B0502020104020203" pitchFamily="34" charset="-79"/>
              </a:rPr>
              <a:t>= </a:t>
            </a:r>
            <a:r>
              <a:rPr lang="en-US" sz="2600" dirty="0">
                <a:effectLst/>
                <a:latin typeface="STIXGeneral" pitchFamily="2" charset="2"/>
                <a:cs typeface="Gill Sans" panose="020B0502020104020203" pitchFamily="34" charset="-79"/>
              </a:rPr>
              <a:t>𝜆</a:t>
            </a:r>
            <a:r>
              <a:rPr lang="en-US" sz="2600" baseline="30000" dirty="0">
                <a:effectLst/>
                <a:latin typeface="Gill Sans" panose="020B0502020104020203" pitchFamily="34" charset="-79"/>
                <a:cs typeface="Gill Sans" panose="020B0502020104020203" pitchFamily="34" charset="-79"/>
              </a:rPr>
              <a:t>t</a:t>
            </a:r>
            <a:r>
              <a:rPr lang="en-US" sz="2600" dirty="0">
                <a:effectLst/>
                <a:latin typeface="Gill Sans" panose="020B0502020104020203" pitchFamily="34" charset="-79"/>
                <a:cs typeface="Gill Sans" panose="020B0502020104020203" pitchFamily="34" charset="-79"/>
              </a:rPr>
              <a:t>N</a:t>
            </a:r>
            <a:r>
              <a:rPr lang="en-US" sz="2600" baseline="-25000" dirty="0">
                <a:effectLst/>
                <a:latin typeface="Gill Sans" panose="020B0502020104020203" pitchFamily="34" charset="-79"/>
                <a:cs typeface="Gill Sans" panose="020B0502020104020203" pitchFamily="34" charset="-79"/>
              </a:rPr>
              <a:t>0</a:t>
            </a:r>
            <a:endParaRPr lang="en-US" sz="2600" dirty="0">
              <a:effectLst/>
              <a:latin typeface="Gill Sans" panose="020B0502020104020203" pitchFamily="34" charset="-79"/>
              <a:cs typeface="Gill Sans" panose="020B0502020104020203" pitchFamily="34" charset="-79"/>
            </a:endParaRPr>
          </a:p>
        </p:txBody>
      </p:sp>
      <p:sp>
        <p:nvSpPr>
          <p:cNvPr id="9" name="Rectangle 8">
            <a:extLst>
              <a:ext uri="{FF2B5EF4-FFF2-40B4-BE49-F238E27FC236}">
                <a16:creationId xmlns:a16="http://schemas.microsoft.com/office/drawing/2014/main" id="{79FB8FBD-B3C8-41FA-D016-FCE9E1BD3512}"/>
              </a:ext>
            </a:extLst>
          </p:cNvPr>
          <p:cNvSpPr/>
          <p:nvPr/>
        </p:nvSpPr>
        <p:spPr>
          <a:xfrm>
            <a:off x="3810000" y="1388821"/>
            <a:ext cx="4572000" cy="2092881"/>
          </a:xfrm>
          <a:prstGeom prst="rect">
            <a:avLst/>
          </a:prstGeom>
        </p:spPr>
        <p:txBody>
          <a:bodyPr>
            <a:spAutoFit/>
          </a:bodyPr>
          <a:lstStyle/>
          <a:p>
            <a:r>
              <a:rPr lang="en-US" sz="2600" dirty="0">
                <a:effectLst/>
                <a:latin typeface="Gill Sans" panose="020B0502020104020203" pitchFamily="34" charset="-79"/>
                <a:cs typeface="Gill Sans" panose="020B0502020104020203" pitchFamily="34" charset="-79"/>
              </a:rPr>
              <a:t>exponential</a:t>
            </a:r>
            <a:endParaRPr lang="en-US" sz="2600" dirty="0">
              <a:effectLst/>
              <a:latin typeface="Helvetica" pitchFamily="2" charset="0"/>
              <a:cs typeface="Gill Sans" panose="020B0502020104020203" pitchFamily="34" charset="-79"/>
            </a:endParaRPr>
          </a:p>
          <a:p>
            <a:r>
              <a:rPr lang="en-US" sz="2600" dirty="0" err="1">
                <a:effectLst/>
                <a:latin typeface="Helvetica" pitchFamily="2" charset="0"/>
                <a:cs typeface="Gill Sans" panose="020B0502020104020203" pitchFamily="34" charset="-79"/>
              </a:rPr>
              <a:t>N</a:t>
            </a:r>
            <a:r>
              <a:rPr lang="en-US" sz="2600" baseline="-25000" dirty="0" err="1">
                <a:effectLst/>
                <a:latin typeface="Helvetica" pitchFamily="2" charset="0"/>
                <a:cs typeface="Gill Sans" panose="020B0502020104020203" pitchFamily="34" charset="-79"/>
              </a:rPr>
              <a:t>t</a:t>
            </a:r>
            <a:r>
              <a:rPr lang="en-US" sz="2600" baseline="30000" dirty="0">
                <a:effectLst/>
                <a:latin typeface="Helvetica" pitchFamily="2" charset="0"/>
                <a:cs typeface="Gill Sans" panose="020B0502020104020203" pitchFamily="34" charset="-79"/>
              </a:rPr>
              <a:t>  </a:t>
            </a:r>
            <a:r>
              <a:rPr lang="en-US" sz="2600" dirty="0">
                <a:effectLst/>
                <a:latin typeface="Helvetica" pitchFamily="2" charset="0"/>
                <a:cs typeface="Gill Sans" panose="020B0502020104020203" pitchFamily="34" charset="-79"/>
              </a:rPr>
              <a:t>= N</a:t>
            </a:r>
            <a:r>
              <a:rPr lang="en-US" sz="2600" baseline="-25000" dirty="0">
                <a:effectLst/>
                <a:latin typeface="Helvetica" pitchFamily="2" charset="0"/>
                <a:cs typeface="Gill Sans" panose="020B0502020104020203" pitchFamily="34" charset="-79"/>
              </a:rPr>
              <a:t>0</a:t>
            </a:r>
            <a:r>
              <a:rPr lang="en-US" sz="2600" dirty="0">
                <a:effectLst/>
                <a:latin typeface="Helvetica" pitchFamily="2" charset="0"/>
                <a:cs typeface="Gill Sans" panose="020B0502020104020203" pitchFamily="34" charset="-79"/>
              </a:rPr>
              <a:t>e</a:t>
            </a:r>
            <a:r>
              <a:rPr lang="en-US" sz="2600" baseline="30000" dirty="0">
                <a:effectLst/>
                <a:latin typeface="Helvetica" pitchFamily="2" charset="0"/>
                <a:cs typeface="Gill Sans" panose="020B0502020104020203" pitchFamily="34" charset="-79"/>
              </a:rPr>
              <a:t>rt</a:t>
            </a:r>
            <a:endParaRPr lang="en-US" sz="2600" dirty="0">
              <a:effectLst/>
              <a:latin typeface="Helvetica" pitchFamily="2" charset="0"/>
              <a:cs typeface="Gill Sans" panose="020B0502020104020203" pitchFamily="34" charset="-79"/>
            </a:endParaRPr>
          </a:p>
          <a:p>
            <a:br>
              <a:rPr lang="en-US" sz="2600" dirty="0">
                <a:effectLst/>
                <a:latin typeface="Gill Sans" panose="020B0502020104020203" pitchFamily="34" charset="-79"/>
                <a:cs typeface="Gill Sans" panose="020B0502020104020203" pitchFamily="34" charset="-79"/>
              </a:rPr>
            </a:br>
            <a:endParaRPr lang="en-US" sz="2600" dirty="0">
              <a:effectLst/>
              <a:latin typeface="Gill Sans" panose="020B0502020104020203" pitchFamily="34" charset="-79"/>
              <a:cs typeface="Gill Sans" panose="020B0502020104020203" pitchFamily="34" charset="-79"/>
            </a:endParaRPr>
          </a:p>
          <a:p>
            <a:r>
              <a:rPr lang="en-US" sz="2600" baseline="-25000" dirty="0">
                <a:effectLst/>
                <a:latin typeface="Gill Sans" panose="020B0502020104020203" pitchFamily="34" charset="-79"/>
                <a:cs typeface="Gill Sans" panose="020B0502020104020203" pitchFamily="34" charset="-79"/>
              </a:rPr>
              <a:t>  </a:t>
            </a:r>
            <a:endParaRPr lang="en-US" sz="2600" dirty="0">
              <a:effectLst/>
              <a:latin typeface="Gill Sans" panose="020B0502020104020203" pitchFamily="34" charset="-79"/>
              <a:cs typeface="Gill Sans" panose="020B0502020104020203" pitchFamily="34" charset="-79"/>
            </a:endParaRPr>
          </a:p>
        </p:txBody>
      </p:sp>
      <p:sp>
        <p:nvSpPr>
          <p:cNvPr id="10" name="Title 1">
            <a:extLst>
              <a:ext uri="{FF2B5EF4-FFF2-40B4-BE49-F238E27FC236}">
                <a16:creationId xmlns:a16="http://schemas.microsoft.com/office/drawing/2014/main" id="{E81E63E0-1E8D-7721-4EEB-9B854F04A96A}"/>
              </a:ext>
            </a:extLst>
          </p:cNvPr>
          <p:cNvSpPr txBox="1">
            <a:spLocks/>
          </p:cNvSpPr>
          <p:nvPr/>
        </p:nvSpPr>
        <p:spPr>
          <a:xfrm>
            <a:off x="825138" y="20755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Geometric vs. exponential growth</a:t>
            </a:r>
          </a:p>
        </p:txBody>
      </p:sp>
      <p:pic>
        <p:nvPicPr>
          <p:cNvPr id="17" name="Picture 16">
            <a:extLst>
              <a:ext uri="{FF2B5EF4-FFF2-40B4-BE49-F238E27FC236}">
                <a16:creationId xmlns:a16="http://schemas.microsoft.com/office/drawing/2014/main" id="{F86E03A0-4F32-D8D0-FF6B-2939F5143839}"/>
              </a:ext>
            </a:extLst>
          </p:cNvPr>
          <p:cNvPicPr>
            <a:picLocks noChangeAspect="1"/>
          </p:cNvPicPr>
          <p:nvPr/>
        </p:nvPicPr>
        <p:blipFill>
          <a:blip r:embed="rId2"/>
          <a:stretch>
            <a:fillRect/>
          </a:stretch>
        </p:blipFill>
        <p:spPr>
          <a:xfrm>
            <a:off x="353156" y="4013315"/>
            <a:ext cx="1771105" cy="2837577"/>
          </a:xfrm>
          <a:prstGeom prst="rect">
            <a:avLst/>
          </a:prstGeom>
        </p:spPr>
      </p:pic>
      <p:pic>
        <p:nvPicPr>
          <p:cNvPr id="18" name="Picture 17">
            <a:extLst>
              <a:ext uri="{FF2B5EF4-FFF2-40B4-BE49-F238E27FC236}">
                <a16:creationId xmlns:a16="http://schemas.microsoft.com/office/drawing/2014/main" id="{51FA7669-9AB5-AA2C-66C7-EE963AD80E2D}"/>
              </a:ext>
            </a:extLst>
          </p:cNvPr>
          <p:cNvPicPr>
            <a:picLocks noChangeAspect="1"/>
          </p:cNvPicPr>
          <p:nvPr/>
        </p:nvPicPr>
        <p:blipFill>
          <a:blip r:embed="rId3"/>
          <a:stretch>
            <a:fillRect/>
          </a:stretch>
        </p:blipFill>
        <p:spPr>
          <a:xfrm>
            <a:off x="4363113" y="4103346"/>
            <a:ext cx="1771105" cy="2738349"/>
          </a:xfrm>
          <a:prstGeom prst="rect">
            <a:avLst/>
          </a:prstGeom>
        </p:spPr>
      </p:pic>
      <p:sp>
        <p:nvSpPr>
          <p:cNvPr id="19" name="Rectangle 18">
            <a:extLst>
              <a:ext uri="{FF2B5EF4-FFF2-40B4-BE49-F238E27FC236}">
                <a16:creationId xmlns:a16="http://schemas.microsoft.com/office/drawing/2014/main" id="{25610E15-480A-BD21-4B26-D9F33510FCD9}"/>
              </a:ext>
            </a:extLst>
          </p:cNvPr>
          <p:cNvSpPr/>
          <p:nvPr/>
        </p:nvSpPr>
        <p:spPr>
          <a:xfrm rot="16200000">
            <a:off x="3436389" y="5080033"/>
            <a:ext cx="1587758" cy="584775"/>
          </a:xfrm>
          <a:prstGeom prst="rect">
            <a:avLst/>
          </a:prstGeom>
        </p:spPr>
        <p:txBody>
          <a:bodyPr wrap="square">
            <a:spAutoFit/>
          </a:bodyPr>
          <a:lstStyle/>
          <a:p>
            <a:pPr algn="ctr"/>
            <a:r>
              <a:rPr lang="en-US" sz="1600" dirty="0">
                <a:solidFill>
                  <a:srgbClr val="000000"/>
                </a:solidFill>
                <a:effectLst/>
                <a:latin typeface="Gill Sans" panose="020B0502020104020203" pitchFamily="34" charset="-79"/>
                <a:cs typeface="Gill Sans" panose="020B0502020104020203" pitchFamily="34" charset="-79"/>
              </a:rPr>
              <a:t>population size, </a:t>
            </a:r>
            <a:r>
              <a:rPr lang="en-US" sz="1600" dirty="0" err="1">
                <a:solidFill>
                  <a:srgbClr val="000000"/>
                </a:solidFill>
                <a:effectLst/>
                <a:latin typeface="Gill Sans" panose="020B0502020104020203" pitchFamily="34" charset="-79"/>
                <a:cs typeface="Gill Sans" panose="020B0502020104020203" pitchFamily="34" charset="-79"/>
              </a:rPr>
              <a:t>N</a:t>
            </a:r>
            <a:r>
              <a:rPr lang="en-US" sz="1600" baseline="-25000" dirty="0" err="1">
                <a:solidFill>
                  <a:srgbClr val="000000"/>
                </a:solidFill>
                <a:effectLst/>
                <a:latin typeface="Gill Sans" panose="020B0502020104020203" pitchFamily="34" charset="-79"/>
                <a:cs typeface="Gill Sans" panose="020B0502020104020203" pitchFamily="34" charset="-79"/>
              </a:rPr>
              <a:t>t</a:t>
            </a:r>
            <a:endParaRPr lang="en-US" sz="1600" dirty="0">
              <a:solidFill>
                <a:srgbClr val="000000"/>
              </a:solidFill>
              <a:effectLst/>
              <a:latin typeface="Gill Sans" panose="020B0502020104020203" pitchFamily="34" charset="-79"/>
              <a:cs typeface="Gill Sans" panose="020B0502020104020203" pitchFamily="34" charset="-79"/>
            </a:endParaRPr>
          </a:p>
        </p:txBody>
      </p:sp>
      <p:sp>
        <p:nvSpPr>
          <p:cNvPr id="21" name="Rectangle 20">
            <a:extLst>
              <a:ext uri="{FF2B5EF4-FFF2-40B4-BE49-F238E27FC236}">
                <a16:creationId xmlns:a16="http://schemas.microsoft.com/office/drawing/2014/main" id="{C65CDC5E-7601-F2BE-ED9D-1EF1BD4357D9}"/>
              </a:ext>
            </a:extLst>
          </p:cNvPr>
          <p:cNvSpPr/>
          <p:nvPr/>
        </p:nvSpPr>
        <p:spPr>
          <a:xfrm>
            <a:off x="374413" y="3651847"/>
            <a:ext cx="1771105" cy="338554"/>
          </a:xfrm>
          <a:prstGeom prst="rect">
            <a:avLst/>
          </a:prstGeom>
        </p:spPr>
        <p:txBody>
          <a:bodyPr wrap="square">
            <a:spAutoFit/>
          </a:bodyPr>
          <a:lstStyle/>
          <a:p>
            <a:r>
              <a:rPr lang="en-US" sz="1600" b="1" dirty="0">
                <a:effectLst/>
                <a:latin typeface="Helvetica" pitchFamily="2" charset="0"/>
              </a:rPr>
              <a:t>Discrete time</a:t>
            </a:r>
          </a:p>
        </p:txBody>
      </p:sp>
      <p:sp>
        <p:nvSpPr>
          <p:cNvPr id="22" name="Rectangle 21">
            <a:extLst>
              <a:ext uri="{FF2B5EF4-FFF2-40B4-BE49-F238E27FC236}">
                <a16:creationId xmlns:a16="http://schemas.microsoft.com/office/drawing/2014/main" id="{0F789709-72B7-E0AF-10EF-C42D6CB0F917}"/>
              </a:ext>
            </a:extLst>
          </p:cNvPr>
          <p:cNvSpPr/>
          <p:nvPr/>
        </p:nvSpPr>
        <p:spPr>
          <a:xfrm>
            <a:off x="4346296" y="3766671"/>
            <a:ext cx="2232240" cy="338554"/>
          </a:xfrm>
          <a:prstGeom prst="rect">
            <a:avLst/>
          </a:prstGeom>
        </p:spPr>
        <p:txBody>
          <a:bodyPr wrap="square">
            <a:spAutoFit/>
          </a:bodyPr>
          <a:lstStyle/>
          <a:p>
            <a:r>
              <a:rPr lang="en-US" sz="1600" b="1" dirty="0">
                <a:effectLst/>
                <a:latin typeface="Helvetica" pitchFamily="2" charset="0"/>
              </a:rPr>
              <a:t>Continuous time</a:t>
            </a:r>
          </a:p>
        </p:txBody>
      </p:sp>
      <p:sp>
        <p:nvSpPr>
          <p:cNvPr id="23" name="Rectangle 22">
            <a:extLst>
              <a:ext uri="{FF2B5EF4-FFF2-40B4-BE49-F238E27FC236}">
                <a16:creationId xmlns:a16="http://schemas.microsoft.com/office/drawing/2014/main" id="{F2BF69B8-7A77-660F-3367-20EA14567C65}"/>
              </a:ext>
            </a:extLst>
          </p:cNvPr>
          <p:cNvSpPr/>
          <p:nvPr/>
        </p:nvSpPr>
        <p:spPr>
          <a:xfrm rot="16200000">
            <a:off x="-650505" y="5128259"/>
            <a:ext cx="1587758" cy="584775"/>
          </a:xfrm>
          <a:prstGeom prst="rect">
            <a:avLst/>
          </a:prstGeom>
        </p:spPr>
        <p:txBody>
          <a:bodyPr wrap="square">
            <a:spAutoFit/>
          </a:bodyPr>
          <a:lstStyle/>
          <a:p>
            <a:pPr algn="ctr"/>
            <a:r>
              <a:rPr lang="en-US" sz="1600" dirty="0">
                <a:solidFill>
                  <a:srgbClr val="000000"/>
                </a:solidFill>
                <a:effectLst/>
                <a:latin typeface="Gill Sans" panose="020B0502020104020203" pitchFamily="34" charset="-79"/>
                <a:cs typeface="Gill Sans" panose="020B0502020104020203" pitchFamily="34" charset="-79"/>
              </a:rPr>
              <a:t>population size, </a:t>
            </a:r>
            <a:r>
              <a:rPr lang="en-US" sz="1600" dirty="0" err="1">
                <a:solidFill>
                  <a:srgbClr val="000000"/>
                </a:solidFill>
                <a:effectLst/>
                <a:latin typeface="Gill Sans" panose="020B0502020104020203" pitchFamily="34" charset="-79"/>
                <a:cs typeface="Gill Sans" panose="020B0502020104020203" pitchFamily="34" charset="-79"/>
              </a:rPr>
              <a:t>N</a:t>
            </a:r>
            <a:r>
              <a:rPr lang="en-US" sz="1600" baseline="-25000" dirty="0" err="1">
                <a:solidFill>
                  <a:srgbClr val="000000"/>
                </a:solidFill>
                <a:effectLst/>
                <a:latin typeface="Gill Sans" panose="020B0502020104020203" pitchFamily="34" charset="-79"/>
                <a:cs typeface="Gill Sans" panose="020B0502020104020203" pitchFamily="34" charset="-79"/>
              </a:rPr>
              <a:t>t</a:t>
            </a:r>
            <a:endParaRPr lang="en-US" sz="1600" dirty="0">
              <a:solidFill>
                <a:srgbClr val="000000"/>
              </a:solidFill>
              <a:effectLst/>
              <a:latin typeface="Gill Sans" panose="020B0502020104020203" pitchFamily="34" charset="-79"/>
              <a:cs typeface="Gill Sans" panose="020B0502020104020203" pitchFamily="34" charset="-79"/>
            </a:endParaRPr>
          </a:p>
        </p:txBody>
      </p:sp>
      <p:sp>
        <p:nvSpPr>
          <p:cNvPr id="3" name="TextBox 2">
            <a:extLst>
              <a:ext uri="{FF2B5EF4-FFF2-40B4-BE49-F238E27FC236}">
                <a16:creationId xmlns:a16="http://schemas.microsoft.com/office/drawing/2014/main" id="{0B9AA32F-0174-00A2-623A-935C81388F75}"/>
              </a:ext>
            </a:extLst>
          </p:cNvPr>
          <p:cNvSpPr txBox="1"/>
          <p:nvPr/>
        </p:nvSpPr>
        <p:spPr>
          <a:xfrm>
            <a:off x="2403067" y="2494821"/>
            <a:ext cx="6118698" cy="2092881"/>
          </a:xfrm>
          <a:prstGeom prst="rect">
            <a:avLst/>
          </a:prstGeom>
          <a:noFill/>
        </p:spPr>
        <p:txBody>
          <a:bodyPr wrap="square">
            <a:spAutoFit/>
          </a:bodyPr>
          <a:lstStyle/>
          <a:p>
            <a:r>
              <a:rPr lang="en-US" sz="2600" dirty="0">
                <a:effectLst/>
                <a:latin typeface="STIXGeneral" pitchFamily="2" charset="2"/>
                <a:cs typeface="Gill Sans" panose="020B0502020104020203" pitchFamily="34" charset="-79"/>
              </a:rPr>
              <a:t>𝜆</a:t>
            </a:r>
            <a:r>
              <a:rPr lang="en-US" sz="2600" baseline="30000" dirty="0">
                <a:effectLst/>
                <a:latin typeface="Gill Sans" panose="020B0502020104020203" pitchFamily="34" charset="-79"/>
                <a:cs typeface="Gill Sans" panose="020B0502020104020203" pitchFamily="34" charset="-79"/>
              </a:rPr>
              <a:t>t</a:t>
            </a:r>
            <a:r>
              <a:rPr lang="en-US" sz="2600" dirty="0">
                <a:effectLst/>
                <a:latin typeface="Gill Sans" panose="020B0502020104020203" pitchFamily="34" charset="-79"/>
                <a:cs typeface="Gill Sans" panose="020B0502020104020203" pitchFamily="34" charset="-79"/>
              </a:rPr>
              <a:t>N</a:t>
            </a:r>
            <a:r>
              <a:rPr lang="en-US" sz="2600" baseline="-25000" dirty="0">
                <a:effectLst/>
                <a:latin typeface="Gill Sans" panose="020B0502020104020203" pitchFamily="34" charset="-79"/>
                <a:cs typeface="Gill Sans" panose="020B0502020104020203" pitchFamily="34" charset="-79"/>
              </a:rPr>
              <a:t>0</a:t>
            </a:r>
            <a:r>
              <a:rPr lang="en-US" sz="2600" dirty="0">
                <a:effectLst/>
                <a:latin typeface="Gill Sans" panose="020B0502020104020203" pitchFamily="34" charset="-79"/>
                <a:cs typeface="Gill Sans" panose="020B0502020104020203" pitchFamily="34" charset="-79"/>
              </a:rPr>
              <a:t> = </a:t>
            </a:r>
            <a:r>
              <a:rPr lang="en-US" sz="2600" dirty="0">
                <a:effectLst/>
                <a:latin typeface="Helvetica" pitchFamily="2" charset="0"/>
                <a:cs typeface="Gill Sans" panose="020B0502020104020203" pitchFamily="34" charset="-79"/>
              </a:rPr>
              <a:t>N</a:t>
            </a:r>
            <a:r>
              <a:rPr lang="en-US" sz="2600" baseline="-25000" dirty="0">
                <a:effectLst/>
                <a:latin typeface="Helvetica" pitchFamily="2" charset="0"/>
                <a:cs typeface="Gill Sans" panose="020B0502020104020203" pitchFamily="34" charset="-79"/>
              </a:rPr>
              <a:t>0</a:t>
            </a:r>
            <a:r>
              <a:rPr lang="en-US" sz="2600" dirty="0">
                <a:effectLst/>
                <a:latin typeface="Helvetica" pitchFamily="2" charset="0"/>
                <a:cs typeface="Gill Sans" panose="020B0502020104020203" pitchFamily="34" charset="-79"/>
              </a:rPr>
              <a:t>e</a:t>
            </a:r>
            <a:r>
              <a:rPr lang="en-US" sz="2600" baseline="30000" dirty="0">
                <a:effectLst/>
                <a:latin typeface="Helvetica" pitchFamily="2" charset="0"/>
                <a:cs typeface="Gill Sans" panose="020B0502020104020203" pitchFamily="34" charset="-79"/>
              </a:rPr>
              <a:t>rt</a:t>
            </a:r>
            <a:endParaRPr lang="en-US" sz="2600" dirty="0">
              <a:effectLst/>
              <a:latin typeface="Gill Sans" panose="020B0502020104020203" pitchFamily="34" charset="-79"/>
              <a:cs typeface="Gill Sans" panose="020B0502020104020203" pitchFamily="34" charset="-79"/>
            </a:endParaRPr>
          </a:p>
          <a:p>
            <a:r>
              <a:rPr lang="en-US" sz="2600" dirty="0">
                <a:effectLst/>
                <a:latin typeface="STIXGeneral" pitchFamily="2" charset="2"/>
                <a:cs typeface="Gill Sans" panose="020B0502020104020203" pitchFamily="34" charset="-79"/>
              </a:rPr>
              <a:t>𝜆</a:t>
            </a:r>
            <a:r>
              <a:rPr lang="en-US" sz="2600" baseline="30000" dirty="0">
                <a:effectLst/>
                <a:latin typeface="Gill Sans" panose="020B0502020104020203" pitchFamily="34" charset="-79"/>
                <a:cs typeface="Gill Sans" panose="020B0502020104020203" pitchFamily="34" charset="-79"/>
              </a:rPr>
              <a:t>t</a:t>
            </a:r>
            <a:r>
              <a:rPr lang="en-US" sz="2600" dirty="0">
                <a:effectLst/>
                <a:latin typeface="Gill Sans" panose="020B0502020104020203" pitchFamily="34" charset="-79"/>
                <a:cs typeface="Gill Sans" panose="020B0502020104020203" pitchFamily="34" charset="-79"/>
              </a:rPr>
              <a:t> = </a:t>
            </a:r>
            <a:r>
              <a:rPr lang="en-US" sz="2600" dirty="0" err="1">
                <a:effectLst/>
                <a:latin typeface="Helvetica" pitchFamily="2" charset="0"/>
                <a:cs typeface="Gill Sans" panose="020B0502020104020203" pitchFamily="34" charset="-79"/>
              </a:rPr>
              <a:t>e</a:t>
            </a:r>
            <a:r>
              <a:rPr lang="en-US" sz="2600" baseline="30000" dirty="0" err="1">
                <a:effectLst/>
                <a:latin typeface="Helvetica" pitchFamily="2" charset="0"/>
                <a:cs typeface="Gill Sans" panose="020B0502020104020203" pitchFamily="34" charset="-79"/>
              </a:rPr>
              <a:t>rt</a:t>
            </a:r>
            <a:endParaRPr lang="en-US" sz="2600" dirty="0">
              <a:effectLst/>
              <a:latin typeface="Helvetica" pitchFamily="2" charset="0"/>
              <a:cs typeface="Gill Sans" panose="020B0502020104020203" pitchFamily="34" charset="-79"/>
            </a:endParaRPr>
          </a:p>
          <a:p>
            <a:r>
              <a:rPr lang="en-US" sz="2600" dirty="0">
                <a:solidFill>
                  <a:srgbClr val="FF0000"/>
                </a:solidFill>
                <a:effectLst/>
                <a:latin typeface="STIXGeneral" pitchFamily="2" charset="2"/>
                <a:cs typeface="Gill Sans" panose="020B0502020104020203" pitchFamily="34" charset="-79"/>
              </a:rPr>
              <a:t>𝜆</a:t>
            </a:r>
            <a:r>
              <a:rPr lang="en-US" sz="2600" dirty="0">
                <a:solidFill>
                  <a:srgbClr val="FF0000"/>
                </a:solidFill>
                <a:effectLst/>
                <a:latin typeface="Gill Sans" panose="020B0502020104020203" pitchFamily="34" charset="-79"/>
                <a:cs typeface="Gill Sans" panose="020B0502020104020203" pitchFamily="34" charset="-79"/>
              </a:rPr>
              <a:t> = </a:t>
            </a:r>
            <a:r>
              <a:rPr lang="en-US" sz="2600" dirty="0">
                <a:solidFill>
                  <a:srgbClr val="FF0000"/>
                </a:solidFill>
                <a:effectLst/>
                <a:latin typeface="Helvetica" pitchFamily="2" charset="0"/>
                <a:cs typeface="Gill Sans" panose="020B0502020104020203" pitchFamily="34" charset="-79"/>
              </a:rPr>
              <a:t>e</a:t>
            </a:r>
            <a:r>
              <a:rPr lang="en-US" sz="2600" baseline="30000" dirty="0">
                <a:solidFill>
                  <a:srgbClr val="FF0000"/>
                </a:solidFill>
                <a:effectLst/>
                <a:latin typeface="Helvetica" pitchFamily="2" charset="0"/>
                <a:cs typeface="Gill Sans" panose="020B0502020104020203" pitchFamily="34" charset="-79"/>
              </a:rPr>
              <a:t>r</a:t>
            </a:r>
            <a:endParaRPr lang="en-US" sz="2600" dirty="0">
              <a:solidFill>
                <a:srgbClr val="FF0000"/>
              </a:solidFill>
              <a:effectLst/>
              <a:latin typeface="Helvetica" pitchFamily="2" charset="0"/>
              <a:cs typeface="Gill Sans" panose="020B0502020104020203" pitchFamily="34" charset="-79"/>
            </a:endParaRPr>
          </a:p>
          <a:p>
            <a:endParaRPr lang="en-US" sz="2600" dirty="0">
              <a:solidFill>
                <a:srgbClr val="FF0000"/>
              </a:solidFill>
              <a:effectLst/>
              <a:latin typeface="Helvetica" pitchFamily="2" charset="0"/>
              <a:cs typeface="Gill Sans" panose="020B0502020104020203" pitchFamily="34" charset="-79"/>
            </a:endParaRPr>
          </a:p>
          <a:p>
            <a:endParaRPr lang="en-US" sz="2600" dirty="0">
              <a:solidFill>
                <a:srgbClr val="FF0000"/>
              </a:solidFill>
              <a:effectLst/>
              <a:latin typeface="Helvetica" pitchFamily="2" charset="0"/>
              <a:cs typeface="Gill Sans" panose="020B0502020104020203" pitchFamily="34" charset="-79"/>
            </a:endParaRPr>
          </a:p>
        </p:txBody>
      </p:sp>
      <p:sp>
        <p:nvSpPr>
          <p:cNvPr id="2" name="Title 1">
            <a:extLst>
              <a:ext uri="{FF2B5EF4-FFF2-40B4-BE49-F238E27FC236}">
                <a16:creationId xmlns:a16="http://schemas.microsoft.com/office/drawing/2014/main" id="{929D5BA0-FC3E-FD86-321E-79D9BA6ABF48}"/>
              </a:ext>
            </a:extLst>
          </p:cNvPr>
          <p:cNvSpPr txBox="1">
            <a:spLocks/>
          </p:cNvSpPr>
          <p:nvPr/>
        </p:nvSpPr>
        <p:spPr>
          <a:xfrm>
            <a:off x="7205366" y="1809345"/>
            <a:ext cx="4597529" cy="3813242"/>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000" dirty="0">
                <a:latin typeface="+mn-lt"/>
              </a:rPr>
              <a:t>Continuous models can be discretized. </a:t>
            </a:r>
          </a:p>
          <a:p>
            <a:endParaRPr lang="en-US" sz="3000" dirty="0">
              <a:latin typeface="+mn-lt"/>
            </a:endParaRPr>
          </a:p>
          <a:p>
            <a:r>
              <a:rPr lang="en-US" sz="3000" dirty="0">
                <a:latin typeface="+mn-lt"/>
              </a:rPr>
              <a:t>Discrete models can be approximated in continuous time.</a:t>
            </a:r>
          </a:p>
          <a:p>
            <a:endParaRPr lang="en-US" sz="3000" dirty="0">
              <a:latin typeface="+mn-lt"/>
            </a:endParaRPr>
          </a:p>
          <a:p>
            <a:r>
              <a:rPr lang="en-US" sz="3000" dirty="0">
                <a:latin typeface="+mn-lt"/>
              </a:rPr>
              <a:t>How to choose what to do?</a:t>
            </a:r>
          </a:p>
          <a:p>
            <a:endParaRPr lang="en-US" sz="3000" dirty="0">
              <a:latin typeface="+mn-lt"/>
            </a:endParaRPr>
          </a:p>
          <a:p>
            <a:r>
              <a:rPr lang="en-US" sz="3000" dirty="0">
                <a:latin typeface="+mn-lt"/>
              </a:rPr>
              <a:t>The answer depends on the data and the question at hand!</a:t>
            </a:r>
          </a:p>
        </p:txBody>
      </p:sp>
      <p:sp>
        <p:nvSpPr>
          <p:cNvPr id="4" name="Rectangle 3">
            <a:extLst>
              <a:ext uri="{FF2B5EF4-FFF2-40B4-BE49-F238E27FC236}">
                <a16:creationId xmlns:a16="http://schemas.microsoft.com/office/drawing/2014/main" id="{FA1FDC42-2624-C7B3-D5E9-689D5D63CCBF}"/>
              </a:ext>
            </a:extLst>
          </p:cNvPr>
          <p:cNvSpPr/>
          <p:nvPr/>
        </p:nvSpPr>
        <p:spPr>
          <a:xfrm>
            <a:off x="7205366" y="4578541"/>
            <a:ext cx="4448370" cy="14331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6496632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F47E71D-D7AE-8751-8FE6-C76AD24E2BD0}"/>
              </a:ext>
            </a:extLst>
          </p:cNvPr>
          <p:cNvSpPr/>
          <p:nvPr/>
        </p:nvSpPr>
        <p:spPr>
          <a:xfrm>
            <a:off x="1226433" y="1426892"/>
            <a:ext cx="4572000" cy="892552"/>
          </a:xfrm>
          <a:prstGeom prst="rect">
            <a:avLst/>
          </a:prstGeom>
        </p:spPr>
        <p:txBody>
          <a:bodyPr>
            <a:spAutoFit/>
          </a:bodyPr>
          <a:lstStyle/>
          <a:p>
            <a:r>
              <a:rPr lang="en-US" sz="2600" dirty="0">
                <a:effectLst/>
                <a:latin typeface="Gill Sans" panose="020B0502020104020203" pitchFamily="34" charset="-79"/>
                <a:cs typeface="Gill Sans" panose="020B0502020104020203" pitchFamily="34" charset="-79"/>
              </a:rPr>
              <a:t>geometric</a:t>
            </a:r>
          </a:p>
          <a:p>
            <a:r>
              <a:rPr lang="en-US" sz="2600" dirty="0" err="1">
                <a:effectLst/>
                <a:latin typeface="Gill Sans" panose="020B0502020104020203" pitchFamily="34" charset="-79"/>
                <a:cs typeface="Gill Sans" panose="020B0502020104020203" pitchFamily="34" charset="-79"/>
              </a:rPr>
              <a:t>N</a:t>
            </a:r>
            <a:r>
              <a:rPr lang="en-US" sz="2600" baseline="-25000" dirty="0" err="1">
                <a:effectLst/>
                <a:latin typeface="Gill Sans" panose="020B0502020104020203" pitchFamily="34" charset="-79"/>
                <a:cs typeface="Gill Sans" panose="020B0502020104020203" pitchFamily="34" charset="-79"/>
              </a:rPr>
              <a:t>t</a:t>
            </a:r>
            <a:r>
              <a:rPr lang="en-US" sz="2600" dirty="0">
                <a:effectLst/>
                <a:latin typeface="Gill Sans" panose="020B0502020104020203" pitchFamily="34" charset="-79"/>
                <a:cs typeface="Gill Sans" panose="020B0502020104020203" pitchFamily="34" charset="-79"/>
              </a:rPr>
              <a:t>= </a:t>
            </a:r>
            <a:r>
              <a:rPr lang="en-US" sz="2600" dirty="0">
                <a:effectLst/>
                <a:latin typeface="STIXGeneral" pitchFamily="2" charset="2"/>
                <a:cs typeface="Gill Sans" panose="020B0502020104020203" pitchFamily="34" charset="-79"/>
              </a:rPr>
              <a:t>𝜆</a:t>
            </a:r>
            <a:r>
              <a:rPr lang="en-US" sz="2600" baseline="30000" dirty="0">
                <a:effectLst/>
                <a:latin typeface="Gill Sans" panose="020B0502020104020203" pitchFamily="34" charset="-79"/>
                <a:cs typeface="Gill Sans" panose="020B0502020104020203" pitchFamily="34" charset="-79"/>
              </a:rPr>
              <a:t>t</a:t>
            </a:r>
            <a:r>
              <a:rPr lang="en-US" sz="2600" dirty="0">
                <a:effectLst/>
                <a:latin typeface="Gill Sans" panose="020B0502020104020203" pitchFamily="34" charset="-79"/>
                <a:cs typeface="Gill Sans" panose="020B0502020104020203" pitchFamily="34" charset="-79"/>
              </a:rPr>
              <a:t>N</a:t>
            </a:r>
            <a:r>
              <a:rPr lang="en-US" sz="2600" baseline="-25000" dirty="0">
                <a:effectLst/>
                <a:latin typeface="Gill Sans" panose="020B0502020104020203" pitchFamily="34" charset="-79"/>
                <a:cs typeface="Gill Sans" panose="020B0502020104020203" pitchFamily="34" charset="-79"/>
              </a:rPr>
              <a:t>0</a:t>
            </a:r>
            <a:endParaRPr lang="en-US" sz="2600" dirty="0">
              <a:effectLst/>
              <a:latin typeface="Gill Sans" panose="020B0502020104020203" pitchFamily="34" charset="-79"/>
              <a:cs typeface="Gill Sans" panose="020B0502020104020203" pitchFamily="34" charset="-79"/>
            </a:endParaRPr>
          </a:p>
        </p:txBody>
      </p:sp>
      <p:sp>
        <p:nvSpPr>
          <p:cNvPr id="9" name="Rectangle 8">
            <a:extLst>
              <a:ext uri="{FF2B5EF4-FFF2-40B4-BE49-F238E27FC236}">
                <a16:creationId xmlns:a16="http://schemas.microsoft.com/office/drawing/2014/main" id="{79FB8FBD-B3C8-41FA-D016-FCE9E1BD3512}"/>
              </a:ext>
            </a:extLst>
          </p:cNvPr>
          <p:cNvSpPr/>
          <p:nvPr/>
        </p:nvSpPr>
        <p:spPr>
          <a:xfrm>
            <a:off x="3810000" y="1388821"/>
            <a:ext cx="4572000" cy="2092881"/>
          </a:xfrm>
          <a:prstGeom prst="rect">
            <a:avLst/>
          </a:prstGeom>
        </p:spPr>
        <p:txBody>
          <a:bodyPr>
            <a:spAutoFit/>
          </a:bodyPr>
          <a:lstStyle/>
          <a:p>
            <a:r>
              <a:rPr lang="en-US" sz="2600" dirty="0">
                <a:effectLst/>
                <a:latin typeface="Gill Sans" panose="020B0502020104020203" pitchFamily="34" charset="-79"/>
                <a:cs typeface="Gill Sans" panose="020B0502020104020203" pitchFamily="34" charset="-79"/>
              </a:rPr>
              <a:t>exponential</a:t>
            </a:r>
            <a:endParaRPr lang="en-US" sz="2600" dirty="0">
              <a:effectLst/>
              <a:latin typeface="Helvetica" pitchFamily="2" charset="0"/>
              <a:cs typeface="Gill Sans" panose="020B0502020104020203" pitchFamily="34" charset="-79"/>
            </a:endParaRPr>
          </a:p>
          <a:p>
            <a:r>
              <a:rPr lang="en-US" sz="2600" dirty="0" err="1">
                <a:effectLst/>
                <a:latin typeface="Helvetica" pitchFamily="2" charset="0"/>
                <a:cs typeface="Gill Sans" panose="020B0502020104020203" pitchFamily="34" charset="-79"/>
              </a:rPr>
              <a:t>N</a:t>
            </a:r>
            <a:r>
              <a:rPr lang="en-US" sz="2600" baseline="-25000" dirty="0" err="1">
                <a:effectLst/>
                <a:latin typeface="Helvetica" pitchFamily="2" charset="0"/>
                <a:cs typeface="Gill Sans" panose="020B0502020104020203" pitchFamily="34" charset="-79"/>
              </a:rPr>
              <a:t>t</a:t>
            </a:r>
            <a:r>
              <a:rPr lang="en-US" sz="2600" baseline="30000" dirty="0">
                <a:effectLst/>
                <a:latin typeface="Helvetica" pitchFamily="2" charset="0"/>
                <a:cs typeface="Gill Sans" panose="020B0502020104020203" pitchFamily="34" charset="-79"/>
              </a:rPr>
              <a:t>  </a:t>
            </a:r>
            <a:r>
              <a:rPr lang="en-US" sz="2600" dirty="0">
                <a:effectLst/>
                <a:latin typeface="Helvetica" pitchFamily="2" charset="0"/>
                <a:cs typeface="Gill Sans" panose="020B0502020104020203" pitchFamily="34" charset="-79"/>
              </a:rPr>
              <a:t>= N</a:t>
            </a:r>
            <a:r>
              <a:rPr lang="en-US" sz="2600" baseline="-25000" dirty="0">
                <a:effectLst/>
                <a:latin typeface="Helvetica" pitchFamily="2" charset="0"/>
                <a:cs typeface="Gill Sans" panose="020B0502020104020203" pitchFamily="34" charset="-79"/>
              </a:rPr>
              <a:t>0</a:t>
            </a:r>
            <a:r>
              <a:rPr lang="en-US" sz="2600" dirty="0">
                <a:effectLst/>
                <a:latin typeface="Helvetica" pitchFamily="2" charset="0"/>
                <a:cs typeface="Gill Sans" panose="020B0502020104020203" pitchFamily="34" charset="-79"/>
              </a:rPr>
              <a:t>e</a:t>
            </a:r>
            <a:r>
              <a:rPr lang="en-US" sz="2600" baseline="30000" dirty="0">
                <a:effectLst/>
                <a:latin typeface="Helvetica" pitchFamily="2" charset="0"/>
                <a:cs typeface="Gill Sans" panose="020B0502020104020203" pitchFamily="34" charset="-79"/>
              </a:rPr>
              <a:t>rt</a:t>
            </a:r>
            <a:endParaRPr lang="en-US" sz="2600" dirty="0">
              <a:effectLst/>
              <a:latin typeface="Helvetica" pitchFamily="2" charset="0"/>
              <a:cs typeface="Gill Sans" panose="020B0502020104020203" pitchFamily="34" charset="-79"/>
            </a:endParaRPr>
          </a:p>
          <a:p>
            <a:br>
              <a:rPr lang="en-US" sz="2600" dirty="0">
                <a:effectLst/>
                <a:latin typeface="Gill Sans" panose="020B0502020104020203" pitchFamily="34" charset="-79"/>
                <a:cs typeface="Gill Sans" panose="020B0502020104020203" pitchFamily="34" charset="-79"/>
              </a:rPr>
            </a:br>
            <a:endParaRPr lang="en-US" sz="2600" dirty="0">
              <a:effectLst/>
              <a:latin typeface="Gill Sans" panose="020B0502020104020203" pitchFamily="34" charset="-79"/>
              <a:cs typeface="Gill Sans" panose="020B0502020104020203" pitchFamily="34" charset="-79"/>
            </a:endParaRPr>
          </a:p>
          <a:p>
            <a:r>
              <a:rPr lang="en-US" sz="2600" baseline="-25000" dirty="0">
                <a:effectLst/>
                <a:latin typeface="Gill Sans" panose="020B0502020104020203" pitchFamily="34" charset="-79"/>
                <a:cs typeface="Gill Sans" panose="020B0502020104020203" pitchFamily="34" charset="-79"/>
              </a:rPr>
              <a:t>  </a:t>
            </a:r>
            <a:endParaRPr lang="en-US" sz="2600" dirty="0">
              <a:effectLst/>
              <a:latin typeface="Gill Sans" panose="020B0502020104020203" pitchFamily="34" charset="-79"/>
              <a:cs typeface="Gill Sans" panose="020B0502020104020203" pitchFamily="34" charset="-79"/>
            </a:endParaRPr>
          </a:p>
        </p:txBody>
      </p:sp>
      <p:sp>
        <p:nvSpPr>
          <p:cNvPr id="10" name="Title 1">
            <a:extLst>
              <a:ext uri="{FF2B5EF4-FFF2-40B4-BE49-F238E27FC236}">
                <a16:creationId xmlns:a16="http://schemas.microsoft.com/office/drawing/2014/main" id="{E81E63E0-1E8D-7721-4EEB-9B854F04A96A}"/>
              </a:ext>
            </a:extLst>
          </p:cNvPr>
          <p:cNvSpPr txBox="1">
            <a:spLocks/>
          </p:cNvSpPr>
          <p:nvPr/>
        </p:nvSpPr>
        <p:spPr>
          <a:xfrm>
            <a:off x="825138" y="20755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Geometric vs. exponential growth</a:t>
            </a:r>
          </a:p>
        </p:txBody>
      </p:sp>
      <p:pic>
        <p:nvPicPr>
          <p:cNvPr id="17" name="Picture 16">
            <a:extLst>
              <a:ext uri="{FF2B5EF4-FFF2-40B4-BE49-F238E27FC236}">
                <a16:creationId xmlns:a16="http://schemas.microsoft.com/office/drawing/2014/main" id="{F86E03A0-4F32-D8D0-FF6B-2939F5143839}"/>
              </a:ext>
            </a:extLst>
          </p:cNvPr>
          <p:cNvPicPr>
            <a:picLocks noChangeAspect="1"/>
          </p:cNvPicPr>
          <p:nvPr/>
        </p:nvPicPr>
        <p:blipFill>
          <a:blip r:embed="rId2"/>
          <a:stretch>
            <a:fillRect/>
          </a:stretch>
        </p:blipFill>
        <p:spPr>
          <a:xfrm>
            <a:off x="353156" y="4013315"/>
            <a:ext cx="1771105" cy="2837577"/>
          </a:xfrm>
          <a:prstGeom prst="rect">
            <a:avLst/>
          </a:prstGeom>
        </p:spPr>
      </p:pic>
      <p:pic>
        <p:nvPicPr>
          <p:cNvPr id="18" name="Picture 17">
            <a:extLst>
              <a:ext uri="{FF2B5EF4-FFF2-40B4-BE49-F238E27FC236}">
                <a16:creationId xmlns:a16="http://schemas.microsoft.com/office/drawing/2014/main" id="{51FA7669-9AB5-AA2C-66C7-EE963AD80E2D}"/>
              </a:ext>
            </a:extLst>
          </p:cNvPr>
          <p:cNvPicPr>
            <a:picLocks noChangeAspect="1"/>
          </p:cNvPicPr>
          <p:nvPr/>
        </p:nvPicPr>
        <p:blipFill>
          <a:blip r:embed="rId3"/>
          <a:stretch>
            <a:fillRect/>
          </a:stretch>
        </p:blipFill>
        <p:spPr>
          <a:xfrm>
            <a:off x="4363113" y="4103346"/>
            <a:ext cx="1771105" cy="2738349"/>
          </a:xfrm>
          <a:prstGeom prst="rect">
            <a:avLst/>
          </a:prstGeom>
        </p:spPr>
      </p:pic>
      <p:sp>
        <p:nvSpPr>
          <p:cNvPr id="19" name="Rectangle 18">
            <a:extLst>
              <a:ext uri="{FF2B5EF4-FFF2-40B4-BE49-F238E27FC236}">
                <a16:creationId xmlns:a16="http://schemas.microsoft.com/office/drawing/2014/main" id="{25610E15-480A-BD21-4B26-D9F33510FCD9}"/>
              </a:ext>
            </a:extLst>
          </p:cNvPr>
          <p:cNvSpPr/>
          <p:nvPr/>
        </p:nvSpPr>
        <p:spPr>
          <a:xfrm rot="16200000">
            <a:off x="3436389" y="5080033"/>
            <a:ext cx="1587758" cy="584775"/>
          </a:xfrm>
          <a:prstGeom prst="rect">
            <a:avLst/>
          </a:prstGeom>
        </p:spPr>
        <p:txBody>
          <a:bodyPr wrap="square">
            <a:spAutoFit/>
          </a:bodyPr>
          <a:lstStyle/>
          <a:p>
            <a:pPr algn="ctr"/>
            <a:r>
              <a:rPr lang="en-US" sz="1600" dirty="0">
                <a:solidFill>
                  <a:srgbClr val="000000"/>
                </a:solidFill>
                <a:effectLst/>
                <a:latin typeface="Gill Sans" panose="020B0502020104020203" pitchFamily="34" charset="-79"/>
                <a:cs typeface="Gill Sans" panose="020B0502020104020203" pitchFamily="34" charset="-79"/>
              </a:rPr>
              <a:t>population size, </a:t>
            </a:r>
            <a:r>
              <a:rPr lang="en-US" sz="1600" dirty="0" err="1">
                <a:solidFill>
                  <a:srgbClr val="000000"/>
                </a:solidFill>
                <a:effectLst/>
                <a:latin typeface="Gill Sans" panose="020B0502020104020203" pitchFamily="34" charset="-79"/>
                <a:cs typeface="Gill Sans" panose="020B0502020104020203" pitchFamily="34" charset="-79"/>
              </a:rPr>
              <a:t>N</a:t>
            </a:r>
            <a:r>
              <a:rPr lang="en-US" sz="1600" baseline="-25000" dirty="0" err="1">
                <a:solidFill>
                  <a:srgbClr val="000000"/>
                </a:solidFill>
                <a:effectLst/>
                <a:latin typeface="Gill Sans" panose="020B0502020104020203" pitchFamily="34" charset="-79"/>
                <a:cs typeface="Gill Sans" panose="020B0502020104020203" pitchFamily="34" charset="-79"/>
              </a:rPr>
              <a:t>t</a:t>
            </a:r>
            <a:endParaRPr lang="en-US" sz="1600" dirty="0">
              <a:solidFill>
                <a:srgbClr val="000000"/>
              </a:solidFill>
              <a:effectLst/>
              <a:latin typeface="Gill Sans" panose="020B0502020104020203" pitchFamily="34" charset="-79"/>
              <a:cs typeface="Gill Sans" panose="020B0502020104020203" pitchFamily="34" charset="-79"/>
            </a:endParaRPr>
          </a:p>
        </p:txBody>
      </p:sp>
      <p:sp>
        <p:nvSpPr>
          <p:cNvPr id="21" name="Rectangle 20">
            <a:extLst>
              <a:ext uri="{FF2B5EF4-FFF2-40B4-BE49-F238E27FC236}">
                <a16:creationId xmlns:a16="http://schemas.microsoft.com/office/drawing/2014/main" id="{C65CDC5E-7601-F2BE-ED9D-1EF1BD4357D9}"/>
              </a:ext>
            </a:extLst>
          </p:cNvPr>
          <p:cNvSpPr/>
          <p:nvPr/>
        </p:nvSpPr>
        <p:spPr>
          <a:xfrm>
            <a:off x="374413" y="3651847"/>
            <a:ext cx="1771105" cy="338554"/>
          </a:xfrm>
          <a:prstGeom prst="rect">
            <a:avLst/>
          </a:prstGeom>
        </p:spPr>
        <p:txBody>
          <a:bodyPr wrap="square">
            <a:spAutoFit/>
          </a:bodyPr>
          <a:lstStyle/>
          <a:p>
            <a:r>
              <a:rPr lang="en-US" sz="1600" b="1" dirty="0">
                <a:effectLst/>
                <a:latin typeface="Helvetica" pitchFamily="2" charset="0"/>
              </a:rPr>
              <a:t>Discrete time</a:t>
            </a:r>
          </a:p>
        </p:txBody>
      </p:sp>
      <p:sp>
        <p:nvSpPr>
          <p:cNvPr id="22" name="Rectangle 21">
            <a:extLst>
              <a:ext uri="{FF2B5EF4-FFF2-40B4-BE49-F238E27FC236}">
                <a16:creationId xmlns:a16="http://schemas.microsoft.com/office/drawing/2014/main" id="{0F789709-72B7-E0AF-10EF-C42D6CB0F917}"/>
              </a:ext>
            </a:extLst>
          </p:cNvPr>
          <p:cNvSpPr/>
          <p:nvPr/>
        </p:nvSpPr>
        <p:spPr>
          <a:xfrm>
            <a:off x="4346296" y="3766671"/>
            <a:ext cx="2232240" cy="338554"/>
          </a:xfrm>
          <a:prstGeom prst="rect">
            <a:avLst/>
          </a:prstGeom>
        </p:spPr>
        <p:txBody>
          <a:bodyPr wrap="square">
            <a:spAutoFit/>
          </a:bodyPr>
          <a:lstStyle/>
          <a:p>
            <a:r>
              <a:rPr lang="en-US" sz="1600" b="1" dirty="0">
                <a:effectLst/>
                <a:latin typeface="Helvetica" pitchFamily="2" charset="0"/>
              </a:rPr>
              <a:t>Continuous time</a:t>
            </a:r>
          </a:p>
        </p:txBody>
      </p:sp>
      <p:sp>
        <p:nvSpPr>
          <p:cNvPr id="23" name="Rectangle 22">
            <a:extLst>
              <a:ext uri="{FF2B5EF4-FFF2-40B4-BE49-F238E27FC236}">
                <a16:creationId xmlns:a16="http://schemas.microsoft.com/office/drawing/2014/main" id="{F2BF69B8-7A77-660F-3367-20EA14567C65}"/>
              </a:ext>
            </a:extLst>
          </p:cNvPr>
          <p:cNvSpPr/>
          <p:nvPr/>
        </p:nvSpPr>
        <p:spPr>
          <a:xfrm rot="16200000">
            <a:off x="-650505" y="5128259"/>
            <a:ext cx="1587758" cy="584775"/>
          </a:xfrm>
          <a:prstGeom prst="rect">
            <a:avLst/>
          </a:prstGeom>
        </p:spPr>
        <p:txBody>
          <a:bodyPr wrap="square">
            <a:spAutoFit/>
          </a:bodyPr>
          <a:lstStyle/>
          <a:p>
            <a:pPr algn="ctr"/>
            <a:r>
              <a:rPr lang="en-US" sz="1600" dirty="0">
                <a:solidFill>
                  <a:srgbClr val="000000"/>
                </a:solidFill>
                <a:effectLst/>
                <a:latin typeface="Gill Sans" panose="020B0502020104020203" pitchFamily="34" charset="-79"/>
                <a:cs typeface="Gill Sans" panose="020B0502020104020203" pitchFamily="34" charset="-79"/>
              </a:rPr>
              <a:t>population size, </a:t>
            </a:r>
            <a:r>
              <a:rPr lang="en-US" sz="1600" dirty="0" err="1">
                <a:solidFill>
                  <a:srgbClr val="000000"/>
                </a:solidFill>
                <a:effectLst/>
                <a:latin typeface="Gill Sans" panose="020B0502020104020203" pitchFamily="34" charset="-79"/>
                <a:cs typeface="Gill Sans" panose="020B0502020104020203" pitchFamily="34" charset="-79"/>
              </a:rPr>
              <a:t>N</a:t>
            </a:r>
            <a:r>
              <a:rPr lang="en-US" sz="1600" baseline="-25000" dirty="0" err="1">
                <a:solidFill>
                  <a:srgbClr val="000000"/>
                </a:solidFill>
                <a:effectLst/>
                <a:latin typeface="Gill Sans" panose="020B0502020104020203" pitchFamily="34" charset="-79"/>
                <a:cs typeface="Gill Sans" panose="020B0502020104020203" pitchFamily="34" charset="-79"/>
              </a:rPr>
              <a:t>t</a:t>
            </a:r>
            <a:endParaRPr lang="en-US" sz="1600" dirty="0">
              <a:solidFill>
                <a:srgbClr val="000000"/>
              </a:solidFill>
              <a:effectLst/>
              <a:latin typeface="Gill Sans" panose="020B0502020104020203" pitchFamily="34" charset="-79"/>
              <a:cs typeface="Gill Sans" panose="020B0502020104020203" pitchFamily="34" charset="-79"/>
            </a:endParaRPr>
          </a:p>
        </p:txBody>
      </p:sp>
      <p:sp>
        <p:nvSpPr>
          <p:cNvPr id="3" name="TextBox 2">
            <a:extLst>
              <a:ext uri="{FF2B5EF4-FFF2-40B4-BE49-F238E27FC236}">
                <a16:creationId xmlns:a16="http://schemas.microsoft.com/office/drawing/2014/main" id="{0B9AA32F-0174-00A2-623A-935C81388F75}"/>
              </a:ext>
            </a:extLst>
          </p:cNvPr>
          <p:cNvSpPr txBox="1"/>
          <p:nvPr/>
        </p:nvSpPr>
        <p:spPr>
          <a:xfrm>
            <a:off x="2403067" y="2494821"/>
            <a:ext cx="6118698" cy="2092881"/>
          </a:xfrm>
          <a:prstGeom prst="rect">
            <a:avLst/>
          </a:prstGeom>
          <a:noFill/>
        </p:spPr>
        <p:txBody>
          <a:bodyPr wrap="square">
            <a:spAutoFit/>
          </a:bodyPr>
          <a:lstStyle/>
          <a:p>
            <a:r>
              <a:rPr lang="en-US" sz="2600" dirty="0">
                <a:effectLst/>
                <a:latin typeface="STIXGeneral" pitchFamily="2" charset="2"/>
                <a:cs typeface="Gill Sans" panose="020B0502020104020203" pitchFamily="34" charset="-79"/>
              </a:rPr>
              <a:t>𝜆</a:t>
            </a:r>
            <a:r>
              <a:rPr lang="en-US" sz="2600" baseline="30000" dirty="0">
                <a:effectLst/>
                <a:latin typeface="Gill Sans" panose="020B0502020104020203" pitchFamily="34" charset="-79"/>
                <a:cs typeface="Gill Sans" panose="020B0502020104020203" pitchFamily="34" charset="-79"/>
              </a:rPr>
              <a:t>t</a:t>
            </a:r>
            <a:r>
              <a:rPr lang="en-US" sz="2600" dirty="0">
                <a:effectLst/>
                <a:latin typeface="Gill Sans" panose="020B0502020104020203" pitchFamily="34" charset="-79"/>
                <a:cs typeface="Gill Sans" panose="020B0502020104020203" pitchFamily="34" charset="-79"/>
              </a:rPr>
              <a:t>N</a:t>
            </a:r>
            <a:r>
              <a:rPr lang="en-US" sz="2600" baseline="-25000" dirty="0">
                <a:effectLst/>
                <a:latin typeface="Gill Sans" panose="020B0502020104020203" pitchFamily="34" charset="-79"/>
                <a:cs typeface="Gill Sans" panose="020B0502020104020203" pitchFamily="34" charset="-79"/>
              </a:rPr>
              <a:t>0</a:t>
            </a:r>
            <a:r>
              <a:rPr lang="en-US" sz="2600" dirty="0">
                <a:effectLst/>
                <a:latin typeface="Gill Sans" panose="020B0502020104020203" pitchFamily="34" charset="-79"/>
                <a:cs typeface="Gill Sans" panose="020B0502020104020203" pitchFamily="34" charset="-79"/>
              </a:rPr>
              <a:t> = </a:t>
            </a:r>
            <a:r>
              <a:rPr lang="en-US" sz="2600" dirty="0">
                <a:effectLst/>
                <a:latin typeface="Helvetica" pitchFamily="2" charset="0"/>
                <a:cs typeface="Gill Sans" panose="020B0502020104020203" pitchFamily="34" charset="-79"/>
              </a:rPr>
              <a:t>N</a:t>
            </a:r>
            <a:r>
              <a:rPr lang="en-US" sz="2600" baseline="-25000" dirty="0">
                <a:effectLst/>
                <a:latin typeface="Helvetica" pitchFamily="2" charset="0"/>
                <a:cs typeface="Gill Sans" panose="020B0502020104020203" pitchFamily="34" charset="-79"/>
              </a:rPr>
              <a:t>0</a:t>
            </a:r>
            <a:r>
              <a:rPr lang="en-US" sz="2600" dirty="0">
                <a:effectLst/>
                <a:latin typeface="Helvetica" pitchFamily="2" charset="0"/>
                <a:cs typeface="Gill Sans" panose="020B0502020104020203" pitchFamily="34" charset="-79"/>
              </a:rPr>
              <a:t>e</a:t>
            </a:r>
            <a:r>
              <a:rPr lang="en-US" sz="2600" baseline="30000" dirty="0">
                <a:effectLst/>
                <a:latin typeface="Helvetica" pitchFamily="2" charset="0"/>
                <a:cs typeface="Gill Sans" panose="020B0502020104020203" pitchFamily="34" charset="-79"/>
              </a:rPr>
              <a:t>rt</a:t>
            </a:r>
            <a:endParaRPr lang="en-US" sz="2600" dirty="0">
              <a:effectLst/>
              <a:latin typeface="Gill Sans" panose="020B0502020104020203" pitchFamily="34" charset="-79"/>
              <a:cs typeface="Gill Sans" panose="020B0502020104020203" pitchFamily="34" charset="-79"/>
            </a:endParaRPr>
          </a:p>
          <a:p>
            <a:r>
              <a:rPr lang="en-US" sz="2600" dirty="0">
                <a:effectLst/>
                <a:latin typeface="STIXGeneral" pitchFamily="2" charset="2"/>
                <a:cs typeface="Gill Sans" panose="020B0502020104020203" pitchFamily="34" charset="-79"/>
              </a:rPr>
              <a:t>𝜆</a:t>
            </a:r>
            <a:r>
              <a:rPr lang="en-US" sz="2600" baseline="30000" dirty="0">
                <a:effectLst/>
                <a:latin typeface="Gill Sans" panose="020B0502020104020203" pitchFamily="34" charset="-79"/>
                <a:cs typeface="Gill Sans" panose="020B0502020104020203" pitchFamily="34" charset="-79"/>
              </a:rPr>
              <a:t>t</a:t>
            </a:r>
            <a:r>
              <a:rPr lang="en-US" sz="2600" dirty="0">
                <a:effectLst/>
                <a:latin typeface="Gill Sans" panose="020B0502020104020203" pitchFamily="34" charset="-79"/>
                <a:cs typeface="Gill Sans" panose="020B0502020104020203" pitchFamily="34" charset="-79"/>
              </a:rPr>
              <a:t> = </a:t>
            </a:r>
            <a:r>
              <a:rPr lang="en-US" sz="2600" dirty="0" err="1">
                <a:effectLst/>
                <a:latin typeface="Helvetica" pitchFamily="2" charset="0"/>
                <a:cs typeface="Gill Sans" panose="020B0502020104020203" pitchFamily="34" charset="-79"/>
              </a:rPr>
              <a:t>e</a:t>
            </a:r>
            <a:r>
              <a:rPr lang="en-US" sz="2600" baseline="30000" dirty="0" err="1">
                <a:effectLst/>
                <a:latin typeface="Helvetica" pitchFamily="2" charset="0"/>
                <a:cs typeface="Gill Sans" panose="020B0502020104020203" pitchFamily="34" charset="-79"/>
              </a:rPr>
              <a:t>rt</a:t>
            </a:r>
            <a:endParaRPr lang="en-US" sz="2600" dirty="0">
              <a:effectLst/>
              <a:latin typeface="Helvetica" pitchFamily="2" charset="0"/>
              <a:cs typeface="Gill Sans" panose="020B0502020104020203" pitchFamily="34" charset="-79"/>
            </a:endParaRPr>
          </a:p>
          <a:p>
            <a:r>
              <a:rPr lang="en-US" sz="2600" dirty="0">
                <a:solidFill>
                  <a:srgbClr val="FF0000"/>
                </a:solidFill>
                <a:effectLst/>
                <a:latin typeface="STIXGeneral" pitchFamily="2" charset="2"/>
                <a:cs typeface="Gill Sans" panose="020B0502020104020203" pitchFamily="34" charset="-79"/>
              </a:rPr>
              <a:t>𝜆</a:t>
            </a:r>
            <a:r>
              <a:rPr lang="en-US" sz="2600" dirty="0">
                <a:solidFill>
                  <a:srgbClr val="FF0000"/>
                </a:solidFill>
                <a:effectLst/>
                <a:latin typeface="Gill Sans" panose="020B0502020104020203" pitchFamily="34" charset="-79"/>
                <a:cs typeface="Gill Sans" panose="020B0502020104020203" pitchFamily="34" charset="-79"/>
              </a:rPr>
              <a:t> = </a:t>
            </a:r>
            <a:r>
              <a:rPr lang="en-US" sz="2600" dirty="0">
                <a:solidFill>
                  <a:srgbClr val="FF0000"/>
                </a:solidFill>
                <a:effectLst/>
                <a:latin typeface="Helvetica" pitchFamily="2" charset="0"/>
                <a:cs typeface="Gill Sans" panose="020B0502020104020203" pitchFamily="34" charset="-79"/>
              </a:rPr>
              <a:t>e</a:t>
            </a:r>
            <a:r>
              <a:rPr lang="en-US" sz="2600" baseline="30000" dirty="0">
                <a:solidFill>
                  <a:srgbClr val="FF0000"/>
                </a:solidFill>
                <a:effectLst/>
                <a:latin typeface="Helvetica" pitchFamily="2" charset="0"/>
                <a:cs typeface="Gill Sans" panose="020B0502020104020203" pitchFamily="34" charset="-79"/>
              </a:rPr>
              <a:t>r</a:t>
            </a:r>
            <a:endParaRPr lang="en-US" sz="2600" dirty="0">
              <a:solidFill>
                <a:srgbClr val="FF0000"/>
              </a:solidFill>
              <a:effectLst/>
              <a:latin typeface="Helvetica" pitchFamily="2" charset="0"/>
              <a:cs typeface="Gill Sans" panose="020B0502020104020203" pitchFamily="34" charset="-79"/>
            </a:endParaRPr>
          </a:p>
          <a:p>
            <a:endParaRPr lang="en-US" sz="2600" dirty="0">
              <a:solidFill>
                <a:srgbClr val="FF0000"/>
              </a:solidFill>
              <a:effectLst/>
              <a:latin typeface="Helvetica" pitchFamily="2" charset="0"/>
              <a:cs typeface="Gill Sans" panose="020B0502020104020203" pitchFamily="34" charset="-79"/>
            </a:endParaRPr>
          </a:p>
          <a:p>
            <a:endParaRPr lang="en-US" sz="2600" dirty="0">
              <a:solidFill>
                <a:srgbClr val="FF0000"/>
              </a:solidFill>
              <a:effectLst/>
              <a:latin typeface="Helvetica" pitchFamily="2" charset="0"/>
              <a:cs typeface="Gill Sans" panose="020B0502020104020203" pitchFamily="34" charset="-79"/>
            </a:endParaRPr>
          </a:p>
        </p:txBody>
      </p:sp>
      <p:sp>
        <p:nvSpPr>
          <p:cNvPr id="2" name="Title 1">
            <a:extLst>
              <a:ext uri="{FF2B5EF4-FFF2-40B4-BE49-F238E27FC236}">
                <a16:creationId xmlns:a16="http://schemas.microsoft.com/office/drawing/2014/main" id="{929D5BA0-FC3E-FD86-321E-79D9BA6ABF48}"/>
              </a:ext>
            </a:extLst>
          </p:cNvPr>
          <p:cNvSpPr txBox="1">
            <a:spLocks/>
          </p:cNvSpPr>
          <p:nvPr/>
        </p:nvSpPr>
        <p:spPr>
          <a:xfrm>
            <a:off x="7205366" y="1809345"/>
            <a:ext cx="4597529" cy="3813242"/>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000" dirty="0">
                <a:latin typeface="+mn-lt"/>
              </a:rPr>
              <a:t>Continuous models can be discretized. </a:t>
            </a:r>
          </a:p>
          <a:p>
            <a:endParaRPr lang="en-US" sz="3000" dirty="0">
              <a:latin typeface="+mn-lt"/>
            </a:endParaRPr>
          </a:p>
          <a:p>
            <a:r>
              <a:rPr lang="en-US" sz="3000" dirty="0">
                <a:latin typeface="+mn-lt"/>
              </a:rPr>
              <a:t>Discrete models can be approximated in continuous time.</a:t>
            </a:r>
          </a:p>
          <a:p>
            <a:endParaRPr lang="en-US" sz="3000" dirty="0">
              <a:latin typeface="+mn-lt"/>
            </a:endParaRPr>
          </a:p>
          <a:p>
            <a:r>
              <a:rPr lang="en-US" sz="3000" dirty="0">
                <a:latin typeface="+mn-lt"/>
              </a:rPr>
              <a:t>How to choose what to do?</a:t>
            </a:r>
          </a:p>
          <a:p>
            <a:endParaRPr lang="en-US" sz="3000" dirty="0">
              <a:latin typeface="+mn-lt"/>
            </a:endParaRPr>
          </a:p>
          <a:p>
            <a:r>
              <a:rPr lang="en-US" sz="3000" dirty="0">
                <a:latin typeface="+mn-lt"/>
              </a:rPr>
              <a:t>The answer depends on the data and the question at hand!</a:t>
            </a:r>
          </a:p>
        </p:txBody>
      </p:sp>
    </p:spTree>
    <p:extLst>
      <p:ext uri="{BB962C8B-B14F-4D97-AF65-F5344CB8AC3E}">
        <p14:creationId xmlns:p14="http://schemas.microsoft.com/office/powerpoint/2010/main" val="324248155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E81E63E0-1E8D-7721-4EEB-9B854F04A96A}"/>
              </a:ext>
            </a:extLst>
          </p:cNvPr>
          <p:cNvSpPr txBox="1">
            <a:spLocks/>
          </p:cNvSpPr>
          <p:nvPr/>
        </p:nvSpPr>
        <p:spPr>
          <a:xfrm>
            <a:off x="825138" y="20755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Geometric vs. exponential growth</a:t>
            </a:r>
          </a:p>
        </p:txBody>
      </p:sp>
      <p:grpSp>
        <p:nvGrpSpPr>
          <p:cNvPr id="7" name="Group 6">
            <a:extLst>
              <a:ext uri="{FF2B5EF4-FFF2-40B4-BE49-F238E27FC236}">
                <a16:creationId xmlns:a16="http://schemas.microsoft.com/office/drawing/2014/main" id="{25E985AA-8C20-EDC5-AD1E-42FB3541EEA6}"/>
              </a:ext>
            </a:extLst>
          </p:cNvPr>
          <p:cNvGrpSpPr/>
          <p:nvPr/>
        </p:nvGrpSpPr>
        <p:grpSpPr>
          <a:xfrm>
            <a:off x="6746942" y="2685912"/>
            <a:ext cx="2723745" cy="2705673"/>
            <a:chOff x="1122122" y="2071419"/>
            <a:chExt cx="2890433" cy="3011819"/>
          </a:xfrm>
        </p:grpSpPr>
        <p:pic>
          <p:nvPicPr>
            <p:cNvPr id="11" name="Picture 10">
              <a:extLst>
                <a:ext uri="{FF2B5EF4-FFF2-40B4-BE49-F238E27FC236}">
                  <a16:creationId xmlns:a16="http://schemas.microsoft.com/office/drawing/2014/main" id="{B81FE0A9-A7DC-E482-0014-80542A06C1C5}"/>
                </a:ext>
              </a:extLst>
            </p:cNvPr>
            <p:cNvPicPr>
              <a:picLocks noChangeAspect="1"/>
            </p:cNvPicPr>
            <p:nvPr/>
          </p:nvPicPr>
          <p:blipFill rotWithShape="1">
            <a:blip r:embed="rId3"/>
            <a:srcRect l="8092" t="11035" r="10983"/>
            <a:stretch/>
          </p:blipFill>
          <p:spPr>
            <a:xfrm>
              <a:off x="1122122" y="2071419"/>
              <a:ext cx="2890433" cy="3011819"/>
            </a:xfrm>
            <a:prstGeom prst="rect">
              <a:avLst/>
            </a:prstGeom>
          </p:spPr>
        </p:pic>
        <p:sp>
          <p:nvSpPr>
            <p:cNvPr id="12" name="Freeform 11">
              <a:extLst>
                <a:ext uri="{FF2B5EF4-FFF2-40B4-BE49-F238E27FC236}">
                  <a16:creationId xmlns:a16="http://schemas.microsoft.com/office/drawing/2014/main" id="{50F4BF41-46E0-CCD3-C619-293E3E4F2CEC}"/>
                </a:ext>
              </a:extLst>
            </p:cNvPr>
            <p:cNvSpPr/>
            <p:nvPr/>
          </p:nvSpPr>
          <p:spPr>
            <a:xfrm>
              <a:off x="3459304" y="3968424"/>
              <a:ext cx="274681" cy="505992"/>
            </a:xfrm>
            <a:custGeom>
              <a:avLst/>
              <a:gdLst>
                <a:gd name="connsiteX0" fmla="*/ 43370 w 274681"/>
                <a:gd name="connsiteY0" fmla="*/ 187940 h 505992"/>
                <a:gd name="connsiteX1" fmla="*/ 43370 w 274681"/>
                <a:gd name="connsiteY1" fmla="*/ 187940 h 505992"/>
                <a:gd name="connsiteX2" fmla="*/ 46985 w 274681"/>
                <a:gd name="connsiteY2" fmla="*/ 281910 h 505992"/>
                <a:gd name="connsiteX3" fmla="*/ 43370 w 274681"/>
                <a:gd name="connsiteY3" fmla="*/ 339737 h 505992"/>
                <a:gd name="connsiteX4" fmla="*/ 39756 w 274681"/>
                <a:gd name="connsiteY4" fmla="*/ 350580 h 505992"/>
                <a:gd name="connsiteX5" fmla="*/ 28913 w 274681"/>
                <a:gd name="connsiteY5" fmla="*/ 357808 h 505992"/>
                <a:gd name="connsiteX6" fmla="*/ 14456 w 274681"/>
                <a:gd name="connsiteY6" fmla="*/ 372265 h 505992"/>
                <a:gd name="connsiteX7" fmla="*/ 10842 w 274681"/>
                <a:gd name="connsiteY7" fmla="*/ 383108 h 505992"/>
                <a:gd name="connsiteX8" fmla="*/ 0 w 274681"/>
                <a:gd name="connsiteY8" fmla="*/ 404793 h 505992"/>
                <a:gd name="connsiteX9" fmla="*/ 10842 w 274681"/>
                <a:gd name="connsiteY9" fmla="*/ 455393 h 505992"/>
                <a:gd name="connsiteX10" fmla="*/ 18071 w 274681"/>
                <a:gd name="connsiteY10" fmla="*/ 462621 h 505992"/>
                <a:gd name="connsiteX11" fmla="*/ 32528 w 274681"/>
                <a:gd name="connsiteY11" fmla="*/ 491535 h 505992"/>
                <a:gd name="connsiteX12" fmla="*/ 54213 w 274681"/>
                <a:gd name="connsiteY12" fmla="*/ 505992 h 505992"/>
                <a:gd name="connsiteX13" fmla="*/ 104812 w 274681"/>
                <a:gd name="connsiteY13" fmla="*/ 502378 h 505992"/>
                <a:gd name="connsiteX14" fmla="*/ 119269 w 274681"/>
                <a:gd name="connsiteY14" fmla="*/ 484306 h 505992"/>
                <a:gd name="connsiteX15" fmla="*/ 130112 w 274681"/>
                <a:gd name="connsiteY15" fmla="*/ 480692 h 505992"/>
                <a:gd name="connsiteX16" fmla="*/ 144569 w 274681"/>
                <a:gd name="connsiteY16" fmla="*/ 451778 h 505992"/>
                <a:gd name="connsiteX17" fmla="*/ 155411 w 274681"/>
                <a:gd name="connsiteY17" fmla="*/ 419250 h 505992"/>
                <a:gd name="connsiteX18" fmla="*/ 159026 w 274681"/>
                <a:gd name="connsiteY18" fmla="*/ 408408 h 505992"/>
                <a:gd name="connsiteX19" fmla="*/ 166254 w 274681"/>
                <a:gd name="connsiteY19" fmla="*/ 397565 h 505992"/>
                <a:gd name="connsiteX20" fmla="*/ 169868 w 274681"/>
                <a:gd name="connsiteY20" fmla="*/ 386722 h 505992"/>
                <a:gd name="connsiteX21" fmla="*/ 184325 w 274681"/>
                <a:gd name="connsiteY21" fmla="*/ 372265 h 505992"/>
                <a:gd name="connsiteX22" fmla="*/ 195168 w 274681"/>
                <a:gd name="connsiteY22" fmla="*/ 339737 h 505992"/>
                <a:gd name="connsiteX23" fmla="*/ 198782 w 274681"/>
                <a:gd name="connsiteY23" fmla="*/ 328895 h 505992"/>
                <a:gd name="connsiteX24" fmla="*/ 206011 w 274681"/>
                <a:gd name="connsiteY24" fmla="*/ 318052 h 505992"/>
                <a:gd name="connsiteX25" fmla="*/ 216853 w 274681"/>
                <a:gd name="connsiteY25" fmla="*/ 296367 h 505992"/>
                <a:gd name="connsiteX26" fmla="*/ 224082 w 274681"/>
                <a:gd name="connsiteY26" fmla="*/ 274681 h 505992"/>
                <a:gd name="connsiteX27" fmla="*/ 227696 w 274681"/>
                <a:gd name="connsiteY27" fmla="*/ 263838 h 505992"/>
                <a:gd name="connsiteX28" fmla="*/ 231310 w 274681"/>
                <a:gd name="connsiteY28" fmla="*/ 252996 h 505992"/>
                <a:gd name="connsiteX29" fmla="*/ 238539 w 274681"/>
                <a:gd name="connsiteY29" fmla="*/ 224082 h 505992"/>
                <a:gd name="connsiteX30" fmla="*/ 245767 w 274681"/>
                <a:gd name="connsiteY30" fmla="*/ 195168 h 505992"/>
                <a:gd name="connsiteX31" fmla="*/ 249381 w 274681"/>
                <a:gd name="connsiteY31" fmla="*/ 180711 h 505992"/>
                <a:gd name="connsiteX32" fmla="*/ 267453 w 274681"/>
                <a:gd name="connsiteY32" fmla="*/ 126498 h 505992"/>
                <a:gd name="connsiteX33" fmla="*/ 271067 w 274681"/>
                <a:gd name="connsiteY33" fmla="*/ 115655 h 505992"/>
                <a:gd name="connsiteX34" fmla="*/ 274681 w 274681"/>
                <a:gd name="connsiteY34" fmla="*/ 104812 h 505992"/>
                <a:gd name="connsiteX35" fmla="*/ 271067 w 274681"/>
                <a:gd name="connsiteY35" fmla="*/ 32528 h 505992"/>
                <a:gd name="connsiteX36" fmla="*/ 252996 w 274681"/>
                <a:gd name="connsiteY36" fmla="*/ 14457 h 505992"/>
                <a:gd name="connsiteX37" fmla="*/ 234924 w 274681"/>
                <a:gd name="connsiteY37" fmla="*/ 0 h 505992"/>
                <a:gd name="connsiteX38" fmla="*/ 227696 w 274681"/>
                <a:gd name="connsiteY38" fmla="*/ 10842 h 505992"/>
                <a:gd name="connsiteX39" fmla="*/ 220468 w 274681"/>
                <a:gd name="connsiteY39" fmla="*/ 18071 h 505992"/>
                <a:gd name="connsiteX40" fmla="*/ 206011 w 274681"/>
                <a:gd name="connsiteY40" fmla="*/ 46985 h 505992"/>
                <a:gd name="connsiteX41" fmla="*/ 198782 w 274681"/>
                <a:gd name="connsiteY41" fmla="*/ 68670 h 505992"/>
                <a:gd name="connsiteX42" fmla="*/ 195168 w 274681"/>
                <a:gd name="connsiteY42" fmla="*/ 79513 h 505992"/>
                <a:gd name="connsiteX43" fmla="*/ 187939 w 274681"/>
                <a:gd name="connsiteY43" fmla="*/ 86741 h 505992"/>
                <a:gd name="connsiteX44" fmla="*/ 177097 w 274681"/>
                <a:gd name="connsiteY44" fmla="*/ 108427 h 505992"/>
                <a:gd name="connsiteX45" fmla="*/ 162640 w 274681"/>
                <a:gd name="connsiteY45" fmla="*/ 122884 h 505992"/>
                <a:gd name="connsiteX46" fmla="*/ 130112 w 274681"/>
                <a:gd name="connsiteY46" fmla="*/ 130112 h 505992"/>
                <a:gd name="connsiteX47" fmla="*/ 108426 w 274681"/>
                <a:gd name="connsiteY47" fmla="*/ 137340 h 505992"/>
                <a:gd name="connsiteX48" fmla="*/ 83127 w 274681"/>
                <a:gd name="connsiteY48" fmla="*/ 144569 h 505992"/>
                <a:gd name="connsiteX49" fmla="*/ 43370 w 274681"/>
                <a:gd name="connsiteY49" fmla="*/ 187940 h 505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74681" h="505992">
                  <a:moveTo>
                    <a:pt x="43370" y="187940"/>
                  </a:moveTo>
                  <a:lnTo>
                    <a:pt x="43370" y="187940"/>
                  </a:lnTo>
                  <a:cubicBezTo>
                    <a:pt x="44575" y="219263"/>
                    <a:pt x="46985" y="250563"/>
                    <a:pt x="46985" y="281910"/>
                  </a:cubicBezTo>
                  <a:cubicBezTo>
                    <a:pt x="46985" y="301223"/>
                    <a:pt x="45392" y="320530"/>
                    <a:pt x="43370" y="339737"/>
                  </a:cubicBezTo>
                  <a:cubicBezTo>
                    <a:pt x="42971" y="343526"/>
                    <a:pt x="42136" y="347605"/>
                    <a:pt x="39756" y="350580"/>
                  </a:cubicBezTo>
                  <a:cubicBezTo>
                    <a:pt x="37042" y="353972"/>
                    <a:pt x="32527" y="355399"/>
                    <a:pt x="28913" y="357808"/>
                  </a:cubicBezTo>
                  <a:cubicBezTo>
                    <a:pt x="19276" y="386723"/>
                    <a:pt x="33732" y="352989"/>
                    <a:pt x="14456" y="372265"/>
                  </a:cubicBezTo>
                  <a:cubicBezTo>
                    <a:pt x="11762" y="374959"/>
                    <a:pt x="12546" y="379700"/>
                    <a:pt x="10842" y="383108"/>
                  </a:cubicBezTo>
                  <a:cubicBezTo>
                    <a:pt x="-3171" y="411136"/>
                    <a:pt x="9085" y="377539"/>
                    <a:pt x="0" y="404793"/>
                  </a:cubicBezTo>
                  <a:cubicBezTo>
                    <a:pt x="808" y="411254"/>
                    <a:pt x="3486" y="448038"/>
                    <a:pt x="10842" y="455393"/>
                  </a:cubicBezTo>
                  <a:lnTo>
                    <a:pt x="18071" y="462621"/>
                  </a:lnTo>
                  <a:cubicBezTo>
                    <a:pt x="23243" y="478137"/>
                    <a:pt x="21313" y="483124"/>
                    <a:pt x="32528" y="491535"/>
                  </a:cubicBezTo>
                  <a:cubicBezTo>
                    <a:pt x="39478" y="496748"/>
                    <a:pt x="54213" y="505992"/>
                    <a:pt x="54213" y="505992"/>
                  </a:cubicBezTo>
                  <a:cubicBezTo>
                    <a:pt x="71079" y="504787"/>
                    <a:pt x="88192" y="505494"/>
                    <a:pt x="104812" y="502378"/>
                  </a:cubicBezTo>
                  <a:cubicBezTo>
                    <a:pt x="109626" y="501475"/>
                    <a:pt x="117145" y="486005"/>
                    <a:pt x="119269" y="484306"/>
                  </a:cubicBezTo>
                  <a:cubicBezTo>
                    <a:pt x="122244" y="481926"/>
                    <a:pt x="126498" y="481897"/>
                    <a:pt x="130112" y="480692"/>
                  </a:cubicBezTo>
                  <a:cubicBezTo>
                    <a:pt x="138418" y="455774"/>
                    <a:pt x="131952" y="464395"/>
                    <a:pt x="144569" y="451778"/>
                  </a:cubicBezTo>
                  <a:lnTo>
                    <a:pt x="155411" y="419250"/>
                  </a:lnTo>
                  <a:cubicBezTo>
                    <a:pt x="156616" y="415636"/>
                    <a:pt x="156913" y="411578"/>
                    <a:pt x="159026" y="408408"/>
                  </a:cubicBezTo>
                  <a:cubicBezTo>
                    <a:pt x="161435" y="404794"/>
                    <a:pt x="164312" y="401450"/>
                    <a:pt x="166254" y="397565"/>
                  </a:cubicBezTo>
                  <a:cubicBezTo>
                    <a:pt x="167958" y="394157"/>
                    <a:pt x="167654" y="389822"/>
                    <a:pt x="169868" y="386722"/>
                  </a:cubicBezTo>
                  <a:cubicBezTo>
                    <a:pt x="173829" y="381176"/>
                    <a:pt x="184325" y="372265"/>
                    <a:pt x="184325" y="372265"/>
                  </a:cubicBezTo>
                  <a:lnTo>
                    <a:pt x="195168" y="339737"/>
                  </a:lnTo>
                  <a:cubicBezTo>
                    <a:pt x="196373" y="336123"/>
                    <a:pt x="196669" y="332065"/>
                    <a:pt x="198782" y="328895"/>
                  </a:cubicBezTo>
                  <a:lnTo>
                    <a:pt x="206011" y="318052"/>
                  </a:lnTo>
                  <a:cubicBezTo>
                    <a:pt x="219189" y="278516"/>
                    <a:pt x="198174" y="338394"/>
                    <a:pt x="216853" y="296367"/>
                  </a:cubicBezTo>
                  <a:cubicBezTo>
                    <a:pt x="219948" y="289404"/>
                    <a:pt x="221672" y="281910"/>
                    <a:pt x="224082" y="274681"/>
                  </a:cubicBezTo>
                  <a:lnTo>
                    <a:pt x="227696" y="263838"/>
                  </a:lnTo>
                  <a:cubicBezTo>
                    <a:pt x="228901" y="260224"/>
                    <a:pt x="230563" y="256732"/>
                    <a:pt x="231310" y="252996"/>
                  </a:cubicBezTo>
                  <a:cubicBezTo>
                    <a:pt x="240154" y="208774"/>
                    <a:pt x="230201" y="254655"/>
                    <a:pt x="238539" y="224082"/>
                  </a:cubicBezTo>
                  <a:cubicBezTo>
                    <a:pt x="241153" y="214497"/>
                    <a:pt x="243358" y="204806"/>
                    <a:pt x="245767" y="195168"/>
                  </a:cubicBezTo>
                  <a:cubicBezTo>
                    <a:pt x="246972" y="190349"/>
                    <a:pt x="247810" y="185423"/>
                    <a:pt x="249381" y="180711"/>
                  </a:cubicBezTo>
                  <a:lnTo>
                    <a:pt x="267453" y="126498"/>
                  </a:lnTo>
                  <a:lnTo>
                    <a:pt x="271067" y="115655"/>
                  </a:lnTo>
                  <a:lnTo>
                    <a:pt x="274681" y="104812"/>
                  </a:lnTo>
                  <a:cubicBezTo>
                    <a:pt x="273476" y="80717"/>
                    <a:pt x="274187" y="56450"/>
                    <a:pt x="271067" y="32528"/>
                  </a:cubicBezTo>
                  <a:cubicBezTo>
                    <a:pt x="269804" y="22843"/>
                    <a:pt x="259078" y="19323"/>
                    <a:pt x="252996" y="14457"/>
                  </a:cubicBezTo>
                  <a:cubicBezTo>
                    <a:pt x="227254" y="-6137"/>
                    <a:pt x="268285" y="22239"/>
                    <a:pt x="234924" y="0"/>
                  </a:cubicBezTo>
                  <a:cubicBezTo>
                    <a:pt x="232515" y="3614"/>
                    <a:pt x="230409" y="7450"/>
                    <a:pt x="227696" y="10842"/>
                  </a:cubicBezTo>
                  <a:cubicBezTo>
                    <a:pt x="225567" y="13503"/>
                    <a:pt x="221992" y="15023"/>
                    <a:pt x="220468" y="18071"/>
                  </a:cubicBezTo>
                  <a:cubicBezTo>
                    <a:pt x="203856" y="51295"/>
                    <a:pt x="222341" y="30653"/>
                    <a:pt x="206011" y="46985"/>
                  </a:cubicBezTo>
                  <a:lnTo>
                    <a:pt x="198782" y="68670"/>
                  </a:lnTo>
                  <a:cubicBezTo>
                    <a:pt x="197577" y="72284"/>
                    <a:pt x="197862" y="76819"/>
                    <a:pt x="195168" y="79513"/>
                  </a:cubicBezTo>
                  <a:lnTo>
                    <a:pt x="187939" y="86741"/>
                  </a:lnTo>
                  <a:cubicBezTo>
                    <a:pt x="184441" y="97235"/>
                    <a:pt x="184739" y="99510"/>
                    <a:pt x="177097" y="108427"/>
                  </a:cubicBezTo>
                  <a:cubicBezTo>
                    <a:pt x="172662" y="113601"/>
                    <a:pt x="169323" y="121548"/>
                    <a:pt x="162640" y="122884"/>
                  </a:cubicBezTo>
                  <a:cubicBezTo>
                    <a:pt x="152322" y="124947"/>
                    <a:pt x="140320" y="127050"/>
                    <a:pt x="130112" y="130112"/>
                  </a:cubicBezTo>
                  <a:cubicBezTo>
                    <a:pt x="122814" y="132301"/>
                    <a:pt x="115655" y="134930"/>
                    <a:pt x="108426" y="137340"/>
                  </a:cubicBezTo>
                  <a:cubicBezTo>
                    <a:pt x="71976" y="149491"/>
                    <a:pt x="128526" y="130950"/>
                    <a:pt x="83127" y="144569"/>
                  </a:cubicBezTo>
                  <a:cubicBezTo>
                    <a:pt x="56492" y="152559"/>
                    <a:pt x="49996" y="180712"/>
                    <a:pt x="43370" y="187940"/>
                  </a:cubicBezTo>
                  <a:close/>
                </a:path>
              </a:pathLst>
            </a:cu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12" descr="Chart, line chart&#10;&#10;Description automatically generated">
            <a:extLst>
              <a:ext uri="{FF2B5EF4-FFF2-40B4-BE49-F238E27FC236}">
                <a16:creationId xmlns:a16="http://schemas.microsoft.com/office/drawing/2014/main" id="{B216999D-9AC8-DF6C-6F49-0BFCDCB37ABE}"/>
              </a:ext>
            </a:extLst>
          </p:cNvPr>
          <p:cNvPicPr>
            <a:picLocks noChangeAspect="1"/>
          </p:cNvPicPr>
          <p:nvPr/>
        </p:nvPicPr>
        <p:blipFill rotWithShape="1">
          <a:blip r:embed="rId4"/>
          <a:srcRect r="47957"/>
          <a:stretch/>
        </p:blipFill>
        <p:spPr>
          <a:xfrm>
            <a:off x="283723" y="1674170"/>
            <a:ext cx="5669605" cy="4454256"/>
          </a:xfrm>
          <a:prstGeom prst="rect">
            <a:avLst/>
          </a:prstGeom>
        </p:spPr>
      </p:pic>
    </p:spTree>
    <p:extLst>
      <p:ext uri="{BB962C8B-B14F-4D97-AF65-F5344CB8AC3E}">
        <p14:creationId xmlns:p14="http://schemas.microsoft.com/office/powerpoint/2010/main" val="405855391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E81E63E0-1E8D-7721-4EEB-9B854F04A96A}"/>
              </a:ext>
            </a:extLst>
          </p:cNvPr>
          <p:cNvSpPr txBox="1">
            <a:spLocks/>
          </p:cNvSpPr>
          <p:nvPr/>
        </p:nvSpPr>
        <p:spPr>
          <a:xfrm>
            <a:off x="825138" y="20755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Geometric vs. exponential growth</a:t>
            </a:r>
          </a:p>
        </p:txBody>
      </p:sp>
      <p:pic>
        <p:nvPicPr>
          <p:cNvPr id="13" name="Picture 12" descr="Chart, line chart&#10;&#10;Description automatically generated">
            <a:extLst>
              <a:ext uri="{FF2B5EF4-FFF2-40B4-BE49-F238E27FC236}">
                <a16:creationId xmlns:a16="http://schemas.microsoft.com/office/drawing/2014/main" id="{B216999D-9AC8-DF6C-6F49-0BFCDCB37ABE}"/>
              </a:ext>
            </a:extLst>
          </p:cNvPr>
          <p:cNvPicPr>
            <a:picLocks noChangeAspect="1"/>
          </p:cNvPicPr>
          <p:nvPr/>
        </p:nvPicPr>
        <p:blipFill rotWithShape="1">
          <a:blip r:embed="rId3"/>
          <a:srcRect r="47957"/>
          <a:stretch/>
        </p:blipFill>
        <p:spPr>
          <a:xfrm>
            <a:off x="283723" y="1674170"/>
            <a:ext cx="5669605" cy="4454256"/>
          </a:xfrm>
          <a:prstGeom prst="rect">
            <a:avLst/>
          </a:prstGeom>
        </p:spPr>
      </p:pic>
      <p:sp>
        <p:nvSpPr>
          <p:cNvPr id="2" name="Rectangle 1">
            <a:extLst>
              <a:ext uri="{FF2B5EF4-FFF2-40B4-BE49-F238E27FC236}">
                <a16:creationId xmlns:a16="http://schemas.microsoft.com/office/drawing/2014/main" id="{F14AE3DB-6BAA-1337-7BE4-6EDA05AFB90D}"/>
              </a:ext>
            </a:extLst>
          </p:cNvPr>
          <p:cNvSpPr/>
          <p:nvPr/>
        </p:nvSpPr>
        <p:spPr>
          <a:xfrm>
            <a:off x="6238674" y="3075057"/>
            <a:ext cx="2772181" cy="1200329"/>
          </a:xfrm>
          <a:prstGeom prst="rect">
            <a:avLst/>
          </a:prstGeom>
        </p:spPr>
        <p:txBody>
          <a:bodyPr wrap="square">
            <a:spAutoFit/>
          </a:bodyPr>
          <a:lstStyle/>
          <a:p>
            <a:pPr algn="ctr"/>
            <a:r>
              <a:rPr lang="en-US" sz="4000" dirty="0">
                <a:solidFill>
                  <a:srgbClr val="FF0000"/>
                </a:solidFill>
                <a:latin typeface="Helvetica" pitchFamily="2" charset="0"/>
                <a:sym typeface="Symbol" pitchFamily="2" charset="2"/>
              </a:rPr>
              <a:t></a:t>
            </a:r>
            <a:r>
              <a:rPr lang="en-US" sz="3200" dirty="0">
                <a:solidFill>
                  <a:srgbClr val="000000"/>
                </a:solidFill>
                <a:effectLst/>
                <a:latin typeface="Helvetica Light" panose="020B0403020202020204" pitchFamily="34" charset="0"/>
              </a:rPr>
              <a:t>=N</a:t>
            </a:r>
            <a:r>
              <a:rPr lang="en-US" sz="3200" baseline="-25000" dirty="0">
                <a:solidFill>
                  <a:srgbClr val="000000"/>
                </a:solidFill>
                <a:effectLst/>
                <a:latin typeface="Helvetica Light" panose="020B0403020202020204" pitchFamily="34" charset="0"/>
              </a:rPr>
              <a:t>t+1</a:t>
            </a:r>
            <a:r>
              <a:rPr lang="en-US" sz="3200" dirty="0">
                <a:solidFill>
                  <a:srgbClr val="000000"/>
                </a:solidFill>
                <a:effectLst/>
                <a:latin typeface="Helvetica Light" panose="020B0403020202020204" pitchFamily="34" charset="0"/>
              </a:rPr>
              <a:t>/</a:t>
            </a:r>
            <a:r>
              <a:rPr lang="en-US" sz="3200" dirty="0" err="1">
                <a:solidFill>
                  <a:srgbClr val="000000"/>
                </a:solidFill>
                <a:effectLst/>
                <a:latin typeface="Helvetica Light" panose="020B0403020202020204" pitchFamily="34" charset="0"/>
              </a:rPr>
              <a:t>N</a:t>
            </a:r>
            <a:r>
              <a:rPr lang="en-US" sz="3200" baseline="-25000" dirty="0" err="1">
                <a:solidFill>
                  <a:srgbClr val="000000"/>
                </a:solidFill>
                <a:effectLst/>
                <a:latin typeface="Helvetica Light" panose="020B0403020202020204" pitchFamily="34" charset="0"/>
              </a:rPr>
              <a:t>t</a:t>
            </a:r>
            <a:endParaRPr lang="en-US" sz="3200" baseline="-25000" dirty="0">
              <a:solidFill>
                <a:srgbClr val="000000"/>
              </a:solidFill>
              <a:effectLst/>
              <a:latin typeface="Helvetica Light" panose="020B0403020202020204" pitchFamily="34" charset="0"/>
            </a:endParaRPr>
          </a:p>
          <a:p>
            <a:pPr algn="ctr"/>
            <a:r>
              <a:rPr lang="en-US" sz="3200" baseline="-25000" dirty="0">
                <a:solidFill>
                  <a:srgbClr val="000000"/>
                </a:solidFill>
                <a:latin typeface="Helvetica Light" panose="020B0403020202020204" pitchFamily="34" charset="0"/>
              </a:rPr>
              <a:t>where t = 1 year</a:t>
            </a:r>
            <a:endParaRPr lang="en-US" sz="3200" dirty="0">
              <a:solidFill>
                <a:srgbClr val="000000"/>
              </a:solidFill>
              <a:effectLst/>
              <a:latin typeface="Helvetica Light" panose="020B0403020202020204" pitchFamily="34" charset="0"/>
            </a:endParaRPr>
          </a:p>
        </p:txBody>
      </p:sp>
      <p:sp>
        <p:nvSpPr>
          <p:cNvPr id="3" name="Title 1">
            <a:extLst>
              <a:ext uri="{FF2B5EF4-FFF2-40B4-BE49-F238E27FC236}">
                <a16:creationId xmlns:a16="http://schemas.microsoft.com/office/drawing/2014/main" id="{BE24CAE8-A9F0-4677-5CDD-5D295A3A931A}"/>
              </a:ext>
            </a:extLst>
          </p:cNvPr>
          <p:cNvSpPr txBox="1">
            <a:spLocks/>
          </p:cNvSpPr>
          <p:nvPr/>
        </p:nvSpPr>
        <p:spPr>
          <a:xfrm>
            <a:off x="5376567" y="6034766"/>
            <a:ext cx="8008693" cy="115353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000" dirty="0">
                <a:latin typeface="+mn-lt"/>
              </a:rPr>
              <a:t>Which country has the higher growth rate?</a:t>
            </a:r>
          </a:p>
        </p:txBody>
      </p:sp>
    </p:spTree>
    <p:extLst>
      <p:ext uri="{BB962C8B-B14F-4D97-AF65-F5344CB8AC3E}">
        <p14:creationId xmlns:p14="http://schemas.microsoft.com/office/powerpoint/2010/main" val="308195644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E81E63E0-1E8D-7721-4EEB-9B854F04A96A}"/>
              </a:ext>
            </a:extLst>
          </p:cNvPr>
          <p:cNvSpPr txBox="1">
            <a:spLocks/>
          </p:cNvSpPr>
          <p:nvPr/>
        </p:nvSpPr>
        <p:spPr>
          <a:xfrm>
            <a:off x="825138" y="20755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Geometric vs. exponential growth</a:t>
            </a:r>
          </a:p>
        </p:txBody>
      </p:sp>
      <p:pic>
        <p:nvPicPr>
          <p:cNvPr id="5" name="Picture 4" descr="Chart, line chart&#10;&#10;Description automatically generated">
            <a:extLst>
              <a:ext uri="{FF2B5EF4-FFF2-40B4-BE49-F238E27FC236}">
                <a16:creationId xmlns:a16="http://schemas.microsoft.com/office/drawing/2014/main" id="{D3154063-3A30-604A-F8C6-3D381FA7BE0D}"/>
              </a:ext>
            </a:extLst>
          </p:cNvPr>
          <p:cNvPicPr>
            <a:picLocks noChangeAspect="1"/>
          </p:cNvPicPr>
          <p:nvPr/>
        </p:nvPicPr>
        <p:blipFill rotWithShape="1">
          <a:blip r:embed="rId3"/>
          <a:srcRect t="10460"/>
          <a:stretch/>
        </p:blipFill>
        <p:spPr>
          <a:xfrm>
            <a:off x="283723" y="2140084"/>
            <a:ext cx="10894147" cy="3988341"/>
          </a:xfrm>
          <a:prstGeom prst="rect">
            <a:avLst/>
          </a:prstGeom>
        </p:spPr>
      </p:pic>
      <p:pic>
        <p:nvPicPr>
          <p:cNvPr id="9" name="Picture 8" descr="Chart, line chart&#10;&#10;Description automatically generated">
            <a:extLst>
              <a:ext uri="{FF2B5EF4-FFF2-40B4-BE49-F238E27FC236}">
                <a16:creationId xmlns:a16="http://schemas.microsoft.com/office/drawing/2014/main" id="{E32C9FD2-B75B-4054-25C9-90ACC0323B8A}"/>
              </a:ext>
            </a:extLst>
          </p:cNvPr>
          <p:cNvPicPr>
            <a:picLocks noChangeAspect="1"/>
          </p:cNvPicPr>
          <p:nvPr/>
        </p:nvPicPr>
        <p:blipFill rotWithShape="1">
          <a:blip r:embed="rId3"/>
          <a:srcRect l="64930" t="-255" b="89554"/>
          <a:stretch/>
        </p:blipFill>
        <p:spPr>
          <a:xfrm>
            <a:off x="4077095" y="1482659"/>
            <a:ext cx="5674240" cy="707886"/>
          </a:xfrm>
          <a:prstGeom prst="rect">
            <a:avLst/>
          </a:prstGeom>
        </p:spPr>
      </p:pic>
      <p:sp>
        <p:nvSpPr>
          <p:cNvPr id="13" name="Rectangle 12">
            <a:extLst>
              <a:ext uri="{FF2B5EF4-FFF2-40B4-BE49-F238E27FC236}">
                <a16:creationId xmlns:a16="http://schemas.microsoft.com/office/drawing/2014/main" id="{33B242E2-4D1B-E5ED-2548-C5BE7DF8A364}"/>
              </a:ext>
            </a:extLst>
          </p:cNvPr>
          <p:cNvSpPr/>
          <p:nvPr/>
        </p:nvSpPr>
        <p:spPr>
          <a:xfrm>
            <a:off x="8746441" y="1548723"/>
            <a:ext cx="2772181" cy="707886"/>
          </a:xfrm>
          <a:prstGeom prst="rect">
            <a:avLst/>
          </a:prstGeom>
        </p:spPr>
        <p:txBody>
          <a:bodyPr wrap="square">
            <a:spAutoFit/>
          </a:bodyPr>
          <a:lstStyle/>
          <a:p>
            <a:pPr algn="ctr"/>
            <a:r>
              <a:rPr lang="en-US" sz="4000" dirty="0">
                <a:solidFill>
                  <a:srgbClr val="FF0000"/>
                </a:solidFill>
                <a:latin typeface="Helvetica" pitchFamily="2" charset="0"/>
                <a:sym typeface="Symbol" pitchFamily="2" charset="2"/>
              </a:rPr>
              <a:t></a:t>
            </a:r>
            <a:r>
              <a:rPr lang="en-US" sz="3200" dirty="0">
                <a:solidFill>
                  <a:srgbClr val="000000"/>
                </a:solidFill>
                <a:effectLst/>
                <a:latin typeface="Helvetica Light" panose="020B0403020202020204" pitchFamily="34" charset="0"/>
              </a:rPr>
              <a:t>=N</a:t>
            </a:r>
            <a:r>
              <a:rPr lang="en-US" sz="3200" baseline="-25000" dirty="0">
                <a:solidFill>
                  <a:srgbClr val="000000"/>
                </a:solidFill>
                <a:effectLst/>
                <a:latin typeface="Helvetica Light" panose="020B0403020202020204" pitchFamily="34" charset="0"/>
              </a:rPr>
              <a:t>t+1</a:t>
            </a:r>
            <a:r>
              <a:rPr lang="en-US" sz="3200" dirty="0">
                <a:solidFill>
                  <a:srgbClr val="000000"/>
                </a:solidFill>
                <a:effectLst/>
                <a:latin typeface="Helvetica Light" panose="020B0403020202020204" pitchFamily="34" charset="0"/>
              </a:rPr>
              <a:t>/</a:t>
            </a:r>
            <a:r>
              <a:rPr lang="en-US" sz="3200" dirty="0" err="1">
                <a:solidFill>
                  <a:srgbClr val="000000"/>
                </a:solidFill>
                <a:effectLst/>
                <a:latin typeface="Helvetica Light" panose="020B0403020202020204" pitchFamily="34" charset="0"/>
              </a:rPr>
              <a:t>N</a:t>
            </a:r>
            <a:r>
              <a:rPr lang="en-US" sz="3200" baseline="-25000" dirty="0" err="1">
                <a:solidFill>
                  <a:srgbClr val="000000"/>
                </a:solidFill>
                <a:effectLst/>
                <a:latin typeface="Helvetica Light" panose="020B0403020202020204" pitchFamily="34" charset="0"/>
              </a:rPr>
              <a:t>t</a:t>
            </a:r>
            <a:endParaRPr lang="en-US" sz="3200" dirty="0">
              <a:solidFill>
                <a:srgbClr val="000000"/>
              </a:solidFill>
              <a:effectLst/>
              <a:latin typeface="Helvetica Light" panose="020B0403020202020204" pitchFamily="34" charset="0"/>
            </a:endParaRPr>
          </a:p>
        </p:txBody>
      </p:sp>
    </p:spTree>
    <p:extLst>
      <p:ext uri="{BB962C8B-B14F-4D97-AF65-F5344CB8AC3E}">
        <p14:creationId xmlns:p14="http://schemas.microsoft.com/office/powerpoint/2010/main" val="35671026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EC94C7-91F3-3A45-84BF-37C9CC3EC881}"/>
              </a:ext>
            </a:extLst>
          </p:cNvPr>
          <p:cNvSpPr>
            <a:spLocks noGrp="1"/>
          </p:cNvSpPr>
          <p:nvPr>
            <p:ph type="title"/>
          </p:nvPr>
        </p:nvSpPr>
        <p:spPr/>
        <p:txBody>
          <a:bodyPr/>
          <a:lstStyle/>
          <a:p>
            <a:r>
              <a:rPr lang="en-US" b="1" dirty="0"/>
              <a:t>Is natural history science?</a:t>
            </a:r>
          </a:p>
        </p:txBody>
      </p:sp>
    </p:spTree>
    <p:extLst>
      <p:ext uri="{BB962C8B-B14F-4D97-AF65-F5344CB8AC3E}">
        <p14:creationId xmlns:p14="http://schemas.microsoft.com/office/powerpoint/2010/main" val="405375417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Chart&#10;&#10;Description automatically generated">
            <a:extLst>
              <a:ext uri="{FF2B5EF4-FFF2-40B4-BE49-F238E27FC236}">
                <a16:creationId xmlns:a16="http://schemas.microsoft.com/office/drawing/2014/main" id="{7229DCB5-EC63-9F0A-5A45-7ED4352345C9}"/>
              </a:ext>
            </a:extLst>
          </p:cNvPr>
          <p:cNvPicPr>
            <a:picLocks noChangeAspect="1"/>
          </p:cNvPicPr>
          <p:nvPr/>
        </p:nvPicPr>
        <p:blipFill rotWithShape="1">
          <a:blip r:embed="rId3"/>
          <a:srcRect t="2430"/>
          <a:stretch/>
        </p:blipFill>
        <p:spPr>
          <a:xfrm>
            <a:off x="1370078" y="1108953"/>
            <a:ext cx="7772400" cy="5689807"/>
          </a:xfrm>
          <a:prstGeom prst="rect">
            <a:avLst/>
          </a:prstGeom>
        </p:spPr>
      </p:pic>
      <p:sp>
        <p:nvSpPr>
          <p:cNvPr id="7" name="Rectangle 6">
            <a:extLst>
              <a:ext uri="{FF2B5EF4-FFF2-40B4-BE49-F238E27FC236}">
                <a16:creationId xmlns:a16="http://schemas.microsoft.com/office/drawing/2014/main" id="{5D4A4315-87A6-EA58-3688-44D73F089AFF}"/>
              </a:ext>
            </a:extLst>
          </p:cNvPr>
          <p:cNvSpPr/>
          <p:nvPr/>
        </p:nvSpPr>
        <p:spPr>
          <a:xfrm>
            <a:off x="8960450" y="1937830"/>
            <a:ext cx="2772181" cy="1446550"/>
          </a:xfrm>
          <a:prstGeom prst="rect">
            <a:avLst/>
          </a:prstGeom>
        </p:spPr>
        <p:txBody>
          <a:bodyPr wrap="square">
            <a:spAutoFit/>
          </a:bodyPr>
          <a:lstStyle/>
          <a:p>
            <a:pPr algn="ctr"/>
            <a:r>
              <a:rPr lang="en-US" sz="4000" dirty="0">
                <a:solidFill>
                  <a:srgbClr val="FF0000"/>
                </a:solidFill>
                <a:latin typeface="Helvetica" pitchFamily="2" charset="0"/>
                <a:sym typeface="Symbol" pitchFamily="2" charset="2"/>
              </a:rPr>
              <a:t></a:t>
            </a:r>
            <a:r>
              <a:rPr lang="en-US" sz="3200" dirty="0">
                <a:solidFill>
                  <a:srgbClr val="000000"/>
                </a:solidFill>
                <a:effectLst/>
                <a:latin typeface="Helvetica Light" panose="020B0403020202020204" pitchFamily="34" charset="0"/>
              </a:rPr>
              <a:t>=N</a:t>
            </a:r>
            <a:r>
              <a:rPr lang="en-US" sz="3200" baseline="-25000" dirty="0">
                <a:solidFill>
                  <a:srgbClr val="000000"/>
                </a:solidFill>
                <a:effectLst/>
                <a:latin typeface="Helvetica Light" panose="020B0403020202020204" pitchFamily="34" charset="0"/>
              </a:rPr>
              <a:t>t+1</a:t>
            </a:r>
            <a:r>
              <a:rPr lang="en-US" sz="3200" dirty="0">
                <a:solidFill>
                  <a:srgbClr val="000000"/>
                </a:solidFill>
                <a:effectLst/>
                <a:latin typeface="Helvetica Light" panose="020B0403020202020204" pitchFamily="34" charset="0"/>
              </a:rPr>
              <a:t>/</a:t>
            </a:r>
            <a:r>
              <a:rPr lang="en-US" sz="3200" dirty="0" err="1">
                <a:solidFill>
                  <a:srgbClr val="000000"/>
                </a:solidFill>
                <a:effectLst/>
                <a:latin typeface="Helvetica Light" panose="020B0403020202020204" pitchFamily="34" charset="0"/>
              </a:rPr>
              <a:t>N</a:t>
            </a:r>
            <a:r>
              <a:rPr lang="en-US" sz="3200" baseline="-25000" dirty="0" err="1">
                <a:solidFill>
                  <a:srgbClr val="000000"/>
                </a:solidFill>
                <a:effectLst/>
                <a:latin typeface="Helvetica Light" panose="020B0403020202020204" pitchFamily="34" charset="0"/>
              </a:rPr>
              <a:t>t</a:t>
            </a:r>
            <a:endParaRPr lang="en-US" sz="3200" baseline="-25000" dirty="0">
              <a:solidFill>
                <a:srgbClr val="000000"/>
              </a:solidFill>
              <a:effectLst/>
              <a:latin typeface="Helvetica Light" panose="020B0403020202020204" pitchFamily="34" charset="0"/>
            </a:endParaRPr>
          </a:p>
          <a:p>
            <a:pPr algn="ctr"/>
            <a:endParaRPr lang="en-US" sz="2400" dirty="0">
              <a:solidFill>
                <a:srgbClr val="000000"/>
              </a:solidFill>
              <a:latin typeface="Helvetica Light" panose="020B0403020202020204" pitchFamily="34" charset="0"/>
            </a:endParaRPr>
          </a:p>
          <a:p>
            <a:pPr algn="ctr"/>
            <a:r>
              <a:rPr lang="en-US" sz="2400" dirty="0">
                <a:solidFill>
                  <a:srgbClr val="000000"/>
                </a:solidFill>
                <a:latin typeface="Helvetica Light" panose="020B0403020202020204" pitchFamily="34" charset="0"/>
              </a:rPr>
              <a:t>mean </a:t>
            </a:r>
            <a:r>
              <a:rPr lang="en-US" sz="2400" b="1" dirty="0">
                <a:solidFill>
                  <a:srgbClr val="FF0000"/>
                </a:solidFill>
                <a:latin typeface="Helvetica" pitchFamily="2" charset="0"/>
                <a:sym typeface="Symbol" pitchFamily="2" charset="2"/>
              </a:rPr>
              <a:t></a:t>
            </a:r>
            <a:r>
              <a:rPr lang="en-US" sz="2400" dirty="0">
                <a:latin typeface="Helvetica" pitchFamily="2" charset="0"/>
                <a:sym typeface="Symbol" pitchFamily="2" charset="2"/>
              </a:rPr>
              <a:t> </a:t>
            </a:r>
            <a:r>
              <a:rPr lang="en-US" sz="2400" dirty="0">
                <a:solidFill>
                  <a:srgbClr val="000000"/>
                </a:solidFill>
                <a:latin typeface="Helvetica Light" panose="020B0403020202020204" pitchFamily="34" charset="0"/>
              </a:rPr>
              <a:t>= 1.02</a:t>
            </a:r>
            <a:endParaRPr lang="en-US" sz="2400" dirty="0">
              <a:solidFill>
                <a:srgbClr val="000000"/>
              </a:solidFill>
              <a:effectLst/>
              <a:latin typeface="Helvetica Light" panose="020B0403020202020204" pitchFamily="34" charset="0"/>
            </a:endParaRPr>
          </a:p>
        </p:txBody>
      </p:sp>
      <p:sp>
        <p:nvSpPr>
          <p:cNvPr id="8" name="Title 1">
            <a:extLst>
              <a:ext uri="{FF2B5EF4-FFF2-40B4-BE49-F238E27FC236}">
                <a16:creationId xmlns:a16="http://schemas.microsoft.com/office/drawing/2014/main" id="{9469F776-6801-6977-1AFA-DD39412508E6}"/>
              </a:ext>
            </a:extLst>
          </p:cNvPr>
          <p:cNvSpPr txBox="1">
            <a:spLocks/>
          </p:cNvSpPr>
          <p:nvPr/>
        </p:nvSpPr>
        <p:spPr>
          <a:xfrm>
            <a:off x="252919" y="0"/>
            <a:ext cx="1258759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t>Geometric growth approximation of Madagascar’s population</a:t>
            </a:r>
          </a:p>
        </p:txBody>
      </p:sp>
    </p:spTree>
    <p:extLst>
      <p:ext uri="{BB962C8B-B14F-4D97-AF65-F5344CB8AC3E}">
        <p14:creationId xmlns:p14="http://schemas.microsoft.com/office/powerpoint/2010/main" val="290164948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3BAC64C-9997-EAD0-B10E-060DFBEA21E4}"/>
              </a:ext>
            </a:extLst>
          </p:cNvPr>
          <p:cNvSpPr txBox="1">
            <a:spLocks/>
          </p:cNvSpPr>
          <p:nvPr/>
        </p:nvSpPr>
        <p:spPr>
          <a:xfrm>
            <a:off x="135203" y="69442"/>
            <a:ext cx="12056797"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500" dirty="0"/>
              <a:t>Projecting population under geometric vs. exponential growth</a:t>
            </a:r>
          </a:p>
        </p:txBody>
      </p:sp>
      <p:pic>
        <p:nvPicPr>
          <p:cNvPr id="14" name="Picture 13" descr="A picture containing chart&#10;&#10;Description automatically generated">
            <a:extLst>
              <a:ext uri="{FF2B5EF4-FFF2-40B4-BE49-F238E27FC236}">
                <a16:creationId xmlns:a16="http://schemas.microsoft.com/office/drawing/2014/main" id="{3244E8C6-5237-8B83-82DB-167A036455CB}"/>
              </a:ext>
            </a:extLst>
          </p:cNvPr>
          <p:cNvPicPr>
            <a:picLocks noChangeAspect="1"/>
          </p:cNvPicPr>
          <p:nvPr/>
        </p:nvPicPr>
        <p:blipFill>
          <a:blip r:embed="rId2"/>
          <a:stretch>
            <a:fillRect/>
          </a:stretch>
        </p:blipFill>
        <p:spPr>
          <a:xfrm>
            <a:off x="689221" y="1283137"/>
            <a:ext cx="6820532" cy="5117325"/>
          </a:xfrm>
          <a:prstGeom prst="rect">
            <a:avLst/>
          </a:prstGeom>
        </p:spPr>
      </p:pic>
      <p:sp>
        <p:nvSpPr>
          <p:cNvPr id="15" name="Rectangle 14">
            <a:extLst>
              <a:ext uri="{FF2B5EF4-FFF2-40B4-BE49-F238E27FC236}">
                <a16:creationId xmlns:a16="http://schemas.microsoft.com/office/drawing/2014/main" id="{2B3F4767-5F1A-E082-1672-AC5EA30581A9}"/>
              </a:ext>
            </a:extLst>
          </p:cNvPr>
          <p:cNvSpPr/>
          <p:nvPr/>
        </p:nvSpPr>
        <p:spPr>
          <a:xfrm>
            <a:off x="7509753" y="1509812"/>
            <a:ext cx="4682247" cy="830997"/>
          </a:xfrm>
          <a:prstGeom prst="rect">
            <a:avLst/>
          </a:prstGeom>
        </p:spPr>
        <p:txBody>
          <a:bodyPr wrap="square">
            <a:spAutoFit/>
          </a:bodyPr>
          <a:lstStyle/>
          <a:p>
            <a:pPr algn="ctr"/>
            <a:r>
              <a:rPr lang="en-US" sz="2400" dirty="0">
                <a:solidFill>
                  <a:srgbClr val="000000"/>
                </a:solidFill>
                <a:latin typeface="Helvetica Light" panose="020B0403020202020204" pitchFamily="34" charset="0"/>
              </a:rPr>
              <a:t>Geometric: </a:t>
            </a:r>
            <a:r>
              <a:rPr lang="en-US" sz="2400" dirty="0">
                <a:solidFill>
                  <a:srgbClr val="FF0000"/>
                </a:solidFill>
                <a:latin typeface="Helvetica" pitchFamily="2" charset="0"/>
                <a:sym typeface="Symbol" pitchFamily="2" charset="2"/>
              </a:rPr>
              <a:t> </a:t>
            </a:r>
            <a:r>
              <a:rPr lang="en-US" sz="2400" dirty="0">
                <a:solidFill>
                  <a:srgbClr val="000000"/>
                </a:solidFill>
                <a:latin typeface="Helvetica Light" panose="020B0403020202020204" pitchFamily="34" charset="0"/>
              </a:rPr>
              <a:t>= 1.02 </a:t>
            </a:r>
          </a:p>
          <a:p>
            <a:pPr algn="ctr"/>
            <a:r>
              <a:rPr lang="en-US" sz="2400" dirty="0">
                <a:solidFill>
                  <a:srgbClr val="000000"/>
                </a:solidFill>
                <a:latin typeface="Helvetica Light" panose="020B0403020202020204" pitchFamily="34" charset="0"/>
              </a:rPr>
              <a:t>Exponential: </a:t>
            </a:r>
            <a:r>
              <a:rPr lang="en-US" sz="2400" dirty="0">
                <a:solidFill>
                  <a:srgbClr val="FF0000"/>
                </a:solidFill>
                <a:latin typeface="Helvetica Light" panose="020B0403020202020204" pitchFamily="34" charset="0"/>
              </a:rPr>
              <a:t>r</a:t>
            </a:r>
            <a:r>
              <a:rPr lang="en-US" sz="2400" dirty="0">
                <a:solidFill>
                  <a:srgbClr val="000000"/>
                </a:solidFill>
                <a:latin typeface="Helvetica Light" panose="020B0403020202020204" pitchFamily="34" charset="0"/>
              </a:rPr>
              <a:t> = log(1.02) = 0.02</a:t>
            </a:r>
          </a:p>
        </p:txBody>
      </p:sp>
      <p:sp>
        <p:nvSpPr>
          <p:cNvPr id="16" name="Rectangle 15">
            <a:extLst>
              <a:ext uri="{FF2B5EF4-FFF2-40B4-BE49-F238E27FC236}">
                <a16:creationId xmlns:a16="http://schemas.microsoft.com/office/drawing/2014/main" id="{14B5D386-D3C7-B9EE-A45F-862C0CEB2FAE}"/>
              </a:ext>
            </a:extLst>
          </p:cNvPr>
          <p:cNvSpPr/>
          <p:nvPr/>
        </p:nvSpPr>
        <p:spPr>
          <a:xfrm>
            <a:off x="8385243" y="4008141"/>
            <a:ext cx="3671554" cy="1569660"/>
          </a:xfrm>
          <a:prstGeom prst="rect">
            <a:avLst/>
          </a:prstGeom>
        </p:spPr>
        <p:txBody>
          <a:bodyPr wrap="square">
            <a:spAutoFit/>
          </a:bodyPr>
          <a:lstStyle/>
          <a:p>
            <a:pPr algn="ctr"/>
            <a:r>
              <a:rPr lang="en-US" sz="2400" dirty="0">
                <a:solidFill>
                  <a:srgbClr val="000000"/>
                </a:solidFill>
                <a:latin typeface="Helvetica Light" panose="020B0403020202020204" pitchFamily="34" charset="0"/>
              </a:rPr>
              <a:t>Models are similar over short time horizons and/or when discrete timesteps are small!</a:t>
            </a:r>
          </a:p>
        </p:txBody>
      </p:sp>
    </p:spTree>
    <p:extLst>
      <p:ext uri="{BB962C8B-B14F-4D97-AF65-F5344CB8AC3E}">
        <p14:creationId xmlns:p14="http://schemas.microsoft.com/office/powerpoint/2010/main" val="130393827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346F23-3B1D-9094-E686-3BCB2893C08E}"/>
              </a:ext>
            </a:extLst>
          </p:cNvPr>
          <p:cNvSpPr>
            <a:spLocks noGrp="1"/>
          </p:cNvSpPr>
          <p:nvPr>
            <p:ph type="title"/>
          </p:nvPr>
        </p:nvSpPr>
        <p:spPr/>
        <p:txBody>
          <a:bodyPr>
            <a:normAutofit/>
          </a:bodyPr>
          <a:lstStyle/>
          <a:p>
            <a:pPr algn="ctr"/>
            <a:r>
              <a:rPr lang="en-US" sz="3500" dirty="0"/>
              <a:t>We can estimate growth rates by ‘fitting’ a model to data</a:t>
            </a:r>
          </a:p>
        </p:txBody>
      </p:sp>
      <p:pic>
        <p:nvPicPr>
          <p:cNvPr id="9" name="Picture 8" descr="Chart, line chart&#10;&#10;Description automatically generated">
            <a:extLst>
              <a:ext uri="{FF2B5EF4-FFF2-40B4-BE49-F238E27FC236}">
                <a16:creationId xmlns:a16="http://schemas.microsoft.com/office/drawing/2014/main" id="{018A822C-E5CC-0A81-636E-E93331046C95}"/>
              </a:ext>
            </a:extLst>
          </p:cNvPr>
          <p:cNvPicPr>
            <a:picLocks noChangeAspect="1"/>
          </p:cNvPicPr>
          <p:nvPr/>
        </p:nvPicPr>
        <p:blipFill>
          <a:blip r:embed="rId3"/>
          <a:stretch>
            <a:fillRect/>
          </a:stretch>
        </p:blipFill>
        <p:spPr>
          <a:xfrm>
            <a:off x="298315" y="1845029"/>
            <a:ext cx="5734456" cy="4302461"/>
          </a:xfrm>
          <a:prstGeom prst="rect">
            <a:avLst/>
          </a:prstGeom>
        </p:spPr>
      </p:pic>
      <p:sp>
        <p:nvSpPr>
          <p:cNvPr id="12" name="Rectangle 11">
            <a:extLst>
              <a:ext uri="{FF2B5EF4-FFF2-40B4-BE49-F238E27FC236}">
                <a16:creationId xmlns:a16="http://schemas.microsoft.com/office/drawing/2014/main" id="{01978A1F-6600-3691-09F8-3FBB2F19FFD8}"/>
              </a:ext>
            </a:extLst>
          </p:cNvPr>
          <p:cNvSpPr/>
          <p:nvPr/>
        </p:nvSpPr>
        <p:spPr>
          <a:xfrm>
            <a:off x="7120648" y="2288099"/>
            <a:ext cx="4233152" cy="3046988"/>
          </a:xfrm>
          <a:prstGeom prst="rect">
            <a:avLst/>
          </a:prstGeom>
        </p:spPr>
        <p:txBody>
          <a:bodyPr wrap="square">
            <a:spAutoFit/>
          </a:bodyPr>
          <a:lstStyle/>
          <a:p>
            <a:pPr algn="ctr"/>
            <a:r>
              <a:rPr lang="en-US" sz="2400" dirty="0">
                <a:solidFill>
                  <a:srgbClr val="000000"/>
                </a:solidFill>
              </a:rPr>
              <a:t>US growth rates slowed over the time period!</a:t>
            </a:r>
          </a:p>
          <a:p>
            <a:pPr algn="ctr"/>
            <a:endParaRPr lang="en-US" sz="2400" dirty="0">
              <a:solidFill>
                <a:srgbClr val="000000"/>
              </a:solidFill>
            </a:endParaRPr>
          </a:p>
          <a:p>
            <a:pPr algn="ctr"/>
            <a:r>
              <a:rPr lang="en-US" sz="2400" dirty="0"/>
              <a:t>Model fits to data from earlier years </a:t>
            </a:r>
            <a:r>
              <a:rPr lang="en-US" sz="2400" b="1" dirty="0">
                <a:solidFill>
                  <a:srgbClr val="C00000"/>
                </a:solidFill>
              </a:rPr>
              <a:t>overestimate </a:t>
            </a:r>
            <a:r>
              <a:rPr lang="en-US" sz="2400" dirty="0"/>
              <a:t>current population growth rates</a:t>
            </a:r>
          </a:p>
          <a:p>
            <a:pPr algn="ctr"/>
            <a:endParaRPr lang="en-US" sz="2400" dirty="0">
              <a:solidFill>
                <a:srgbClr val="000000"/>
              </a:solidFill>
            </a:endParaRPr>
          </a:p>
          <a:p>
            <a:pPr algn="ctr"/>
            <a:endParaRPr lang="en-US" sz="2400" dirty="0">
              <a:solidFill>
                <a:srgbClr val="000000"/>
              </a:solidFill>
            </a:endParaRPr>
          </a:p>
        </p:txBody>
      </p:sp>
    </p:spTree>
    <p:extLst>
      <p:ext uri="{BB962C8B-B14F-4D97-AF65-F5344CB8AC3E}">
        <p14:creationId xmlns:p14="http://schemas.microsoft.com/office/powerpoint/2010/main" val="29718519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Chart, line chart&#10;&#10;Description automatically generated">
            <a:extLst>
              <a:ext uri="{FF2B5EF4-FFF2-40B4-BE49-F238E27FC236}">
                <a16:creationId xmlns:a16="http://schemas.microsoft.com/office/drawing/2014/main" id="{018A822C-E5CC-0A81-636E-E93331046C95}"/>
              </a:ext>
            </a:extLst>
          </p:cNvPr>
          <p:cNvPicPr>
            <a:picLocks noChangeAspect="1"/>
          </p:cNvPicPr>
          <p:nvPr/>
        </p:nvPicPr>
        <p:blipFill>
          <a:blip r:embed="rId2"/>
          <a:stretch>
            <a:fillRect/>
          </a:stretch>
        </p:blipFill>
        <p:spPr>
          <a:xfrm>
            <a:off x="298315" y="1845029"/>
            <a:ext cx="5734456" cy="4302461"/>
          </a:xfrm>
          <a:prstGeom prst="rect">
            <a:avLst/>
          </a:prstGeom>
        </p:spPr>
      </p:pic>
      <p:pic>
        <p:nvPicPr>
          <p:cNvPr id="11" name="Picture 10" descr="Chart, line chart&#10;&#10;Description automatically generated">
            <a:extLst>
              <a:ext uri="{FF2B5EF4-FFF2-40B4-BE49-F238E27FC236}">
                <a16:creationId xmlns:a16="http://schemas.microsoft.com/office/drawing/2014/main" id="{774434A1-75C4-5497-3F2E-84B8D85084E0}"/>
              </a:ext>
            </a:extLst>
          </p:cNvPr>
          <p:cNvPicPr>
            <a:picLocks noChangeAspect="1"/>
          </p:cNvPicPr>
          <p:nvPr/>
        </p:nvPicPr>
        <p:blipFill>
          <a:blip r:embed="rId3"/>
          <a:stretch>
            <a:fillRect/>
          </a:stretch>
        </p:blipFill>
        <p:spPr>
          <a:xfrm>
            <a:off x="6159231" y="1892468"/>
            <a:ext cx="5607996" cy="4207582"/>
          </a:xfrm>
          <a:prstGeom prst="rect">
            <a:avLst/>
          </a:prstGeom>
        </p:spPr>
      </p:pic>
      <p:sp>
        <p:nvSpPr>
          <p:cNvPr id="5" name="Title 1">
            <a:extLst>
              <a:ext uri="{FF2B5EF4-FFF2-40B4-BE49-F238E27FC236}">
                <a16:creationId xmlns:a16="http://schemas.microsoft.com/office/drawing/2014/main" id="{0299B34D-E025-B322-D182-DCF038B8742F}"/>
              </a:ext>
            </a:extLst>
          </p:cNvPr>
          <p:cNvSpPr>
            <a:spLocks noGrp="1"/>
          </p:cNvSpPr>
          <p:nvPr>
            <p:ph type="title"/>
          </p:nvPr>
        </p:nvSpPr>
        <p:spPr>
          <a:xfrm>
            <a:off x="838200" y="365125"/>
            <a:ext cx="10515600" cy="1325563"/>
          </a:xfrm>
        </p:spPr>
        <p:txBody>
          <a:bodyPr>
            <a:normAutofit/>
          </a:bodyPr>
          <a:lstStyle/>
          <a:p>
            <a:pPr algn="ctr"/>
            <a:r>
              <a:rPr lang="en-US" sz="3500" dirty="0"/>
              <a:t>We can estimate growth rates by ‘fitting’ a model to data</a:t>
            </a:r>
          </a:p>
        </p:txBody>
      </p:sp>
    </p:spTree>
    <p:extLst>
      <p:ext uri="{BB962C8B-B14F-4D97-AF65-F5344CB8AC3E}">
        <p14:creationId xmlns:p14="http://schemas.microsoft.com/office/powerpoint/2010/main" val="27644795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Chart, line chart&#10;&#10;Description automatically generated">
            <a:extLst>
              <a:ext uri="{FF2B5EF4-FFF2-40B4-BE49-F238E27FC236}">
                <a16:creationId xmlns:a16="http://schemas.microsoft.com/office/drawing/2014/main" id="{774434A1-75C4-5497-3F2E-84B8D85084E0}"/>
              </a:ext>
            </a:extLst>
          </p:cNvPr>
          <p:cNvPicPr>
            <a:picLocks noChangeAspect="1"/>
          </p:cNvPicPr>
          <p:nvPr/>
        </p:nvPicPr>
        <p:blipFill>
          <a:blip r:embed="rId3"/>
          <a:stretch>
            <a:fillRect/>
          </a:stretch>
        </p:blipFill>
        <p:spPr>
          <a:xfrm>
            <a:off x="6159231" y="1892468"/>
            <a:ext cx="5607996" cy="4207582"/>
          </a:xfrm>
          <a:prstGeom prst="rect">
            <a:avLst/>
          </a:prstGeom>
        </p:spPr>
      </p:pic>
      <p:sp>
        <p:nvSpPr>
          <p:cNvPr id="5" name="Title 1">
            <a:extLst>
              <a:ext uri="{FF2B5EF4-FFF2-40B4-BE49-F238E27FC236}">
                <a16:creationId xmlns:a16="http://schemas.microsoft.com/office/drawing/2014/main" id="{0299B34D-E025-B322-D182-DCF038B8742F}"/>
              </a:ext>
            </a:extLst>
          </p:cNvPr>
          <p:cNvSpPr>
            <a:spLocks noGrp="1"/>
          </p:cNvSpPr>
          <p:nvPr>
            <p:ph type="title"/>
          </p:nvPr>
        </p:nvSpPr>
        <p:spPr>
          <a:xfrm>
            <a:off x="838200" y="365125"/>
            <a:ext cx="10515600" cy="1325563"/>
          </a:xfrm>
        </p:spPr>
        <p:txBody>
          <a:bodyPr>
            <a:normAutofit/>
          </a:bodyPr>
          <a:lstStyle/>
          <a:p>
            <a:pPr algn="ctr"/>
            <a:r>
              <a:rPr lang="en-US" sz="3500" dirty="0"/>
              <a:t>We can estimate growth rates by ‘fitting’ a model to data</a:t>
            </a:r>
          </a:p>
        </p:txBody>
      </p:sp>
      <p:sp>
        <p:nvSpPr>
          <p:cNvPr id="3" name="Rectangle 2">
            <a:extLst>
              <a:ext uri="{FF2B5EF4-FFF2-40B4-BE49-F238E27FC236}">
                <a16:creationId xmlns:a16="http://schemas.microsoft.com/office/drawing/2014/main" id="{7780E5E3-6E40-F147-60EF-EBD2A3CF1BDA}"/>
              </a:ext>
            </a:extLst>
          </p:cNvPr>
          <p:cNvSpPr/>
          <p:nvPr/>
        </p:nvSpPr>
        <p:spPr>
          <a:xfrm>
            <a:off x="1070044" y="2288099"/>
            <a:ext cx="4233152" cy="3416320"/>
          </a:xfrm>
          <a:prstGeom prst="rect">
            <a:avLst/>
          </a:prstGeom>
        </p:spPr>
        <p:txBody>
          <a:bodyPr wrap="square">
            <a:spAutoFit/>
          </a:bodyPr>
          <a:lstStyle/>
          <a:p>
            <a:pPr algn="ctr"/>
            <a:r>
              <a:rPr lang="en-US" sz="2400" dirty="0">
                <a:solidFill>
                  <a:srgbClr val="000000"/>
                </a:solidFill>
              </a:rPr>
              <a:t>Madagascar growth rates accelerated over the time period!</a:t>
            </a:r>
          </a:p>
          <a:p>
            <a:pPr algn="ctr"/>
            <a:endParaRPr lang="en-US" sz="2400" dirty="0">
              <a:solidFill>
                <a:srgbClr val="000000"/>
              </a:solidFill>
            </a:endParaRPr>
          </a:p>
          <a:p>
            <a:pPr algn="ctr"/>
            <a:r>
              <a:rPr lang="en-US" sz="2400" dirty="0"/>
              <a:t>Model fits to data from earlier years </a:t>
            </a:r>
            <a:r>
              <a:rPr lang="en-US" sz="2400" b="1" dirty="0">
                <a:solidFill>
                  <a:srgbClr val="C00000"/>
                </a:solidFill>
              </a:rPr>
              <a:t>underestimate </a:t>
            </a:r>
            <a:r>
              <a:rPr lang="en-US" sz="2400" dirty="0"/>
              <a:t>current population growth rates</a:t>
            </a:r>
          </a:p>
          <a:p>
            <a:pPr algn="ctr"/>
            <a:endParaRPr lang="en-US" sz="2400" dirty="0">
              <a:solidFill>
                <a:srgbClr val="000000"/>
              </a:solidFill>
            </a:endParaRPr>
          </a:p>
          <a:p>
            <a:pPr algn="ctr"/>
            <a:endParaRPr lang="en-US" sz="2400" dirty="0">
              <a:solidFill>
                <a:srgbClr val="000000"/>
              </a:solidFill>
            </a:endParaRPr>
          </a:p>
        </p:txBody>
      </p:sp>
    </p:spTree>
    <p:extLst>
      <p:ext uri="{BB962C8B-B14F-4D97-AF65-F5344CB8AC3E}">
        <p14:creationId xmlns:p14="http://schemas.microsoft.com/office/powerpoint/2010/main" val="40872386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3BAC64C-9997-EAD0-B10E-060DFBEA21E4}"/>
              </a:ext>
            </a:extLst>
          </p:cNvPr>
          <p:cNvSpPr txBox="1">
            <a:spLocks/>
          </p:cNvSpPr>
          <p:nvPr/>
        </p:nvSpPr>
        <p:spPr>
          <a:xfrm>
            <a:off x="135203" y="69442"/>
            <a:ext cx="12056797"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800" dirty="0"/>
              <a:t>Both geometric and exponential growth are </a:t>
            </a:r>
            <a:r>
              <a:rPr lang="en-US" sz="3800" b="1" dirty="0">
                <a:solidFill>
                  <a:srgbClr val="C00000"/>
                </a:solidFill>
              </a:rPr>
              <a:t>unchecked</a:t>
            </a:r>
            <a:r>
              <a:rPr lang="en-US" sz="3800" dirty="0"/>
              <a:t>. </a:t>
            </a:r>
          </a:p>
        </p:txBody>
      </p:sp>
      <p:pic>
        <p:nvPicPr>
          <p:cNvPr id="14" name="Picture 13" descr="A picture containing chart&#10;&#10;Description automatically generated">
            <a:extLst>
              <a:ext uri="{FF2B5EF4-FFF2-40B4-BE49-F238E27FC236}">
                <a16:creationId xmlns:a16="http://schemas.microsoft.com/office/drawing/2014/main" id="{3244E8C6-5237-8B83-82DB-167A036455CB}"/>
              </a:ext>
            </a:extLst>
          </p:cNvPr>
          <p:cNvPicPr>
            <a:picLocks noChangeAspect="1"/>
          </p:cNvPicPr>
          <p:nvPr/>
        </p:nvPicPr>
        <p:blipFill>
          <a:blip r:embed="rId3"/>
          <a:stretch>
            <a:fillRect/>
          </a:stretch>
        </p:blipFill>
        <p:spPr>
          <a:xfrm>
            <a:off x="1564711" y="1280199"/>
            <a:ext cx="6820532" cy="5117325"/>
          </a:xfrm>
          <a:prstGeom prst="rect">
            <a:avLst/>
          </a:prstGeom>
        </p:spPr>
      </p:pic>
    </p:spTree>
    <p:extLst>
      <p:ext uri="{BB962C8B-B14F-4D97-AF65-F5344CB8AC3E}">
        <p14:creationId xmlns:p14="http://schemas.microsoft.com/office/powerpoint/2010/main" val="425542616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3268B-B051-E138-13FA-F39C0B9C40B3}"/>
              </a:ext>
            </a:extLst>
          </p:cNvPr>
          <p:cNvSpPr>
            <a:spLocks noGrp="1"/>
          </p:cNvSpPr>
          <p:nvPr>
            <p:ph type="title"/>
          </p:nvPr>
        </p:nvSpPr>
        <p:spPr>
          <a:xfrm>
            <a:off x="1" y="18255"/>
            <a:ext cx="12192000" cy="1325563"/>
          </a:xfrm>
        </p:spPr>
        <p:txBody>
          <a:bodyPr/>
          <a:lstStyle/>
          <a:p>
            <a:pPr algn="ctr"/>
            <a:r>
              <a:rPr lang="en-US" dirty="0"/>
              <a:t>Malthus proposed some limits to population growth</a:t>
            </a:r>
          </a:p>
        </p:txBody>
      </p:sp>
      <p:pic>
        <p:nvPicPr>
          <p:cNvPr id="34818" name="Picture 2">
            <a:extLst>
              <a:ext uri="{FF2B5EF4-FFF2-40B4-BE49-F238E27FC236}">
                <a16:creationId xmlns:a16="http://schemas.microsoft.com/office/drawing/2014/main" id="{E20504A5-3984-E908-30C4-CF3917258D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00907" y="3429000"/>
            <a:ext cx="2491093" cy="3159159"/>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3C62364F-A93C-B8EC-EA9D-38789785FFA3}"/>
              </a:ext>
            </a:extLst>
          </p:cNvPr>
          <p:cNvSpPr txBox="1"/>
          <p:nvPr/>
        </p:nvSpPr>
        <p:spPr>
          <a:xfrm>
            <a:off x="500973" y="5210471"/>
            <a:ext cx="9199933" cy="923330"/>
          </a:xfrm>
          <a:prstGeom prst="rect">
            <a:avLst/>
          </a:prstGeom>
          <a:noFill/>
        </p:spPr>
        <p:txBody>
          <a:bodyPr wrap="square">
            <a:spAutoFit/>
          </a:bodyPr>
          <a:lstStyle/>
          <a:p>
            <a:r>
              <a:rPr lang="en-US" dirty="0">
                <a:latin typeface="Helvetica" pitchFamily="2" charset="0"/>
              </a:rPr>
              <a:t>- Thomas Malthus (1798)</a:t>
            </a:r>
            <a:endParaRPr lang="en-US" b="0" i="1" dirty="0">
              <a:effectLst/>
              <a:latin typeface="Helvetica" pitchFamily="2" charset="0"/>
            </a:endParaRPr>
          </a:p>
          <a:p>
            <a:r>
              <a:rPr lang="en-US" b="0" i="1" dirty="0">
                <a:effectLst/>
                <a:latin typeface="Helvetica" pitchFamily="2" charset="0"/>
              </a:rPr>
              <a:t>An Essay on the Principle of Population as it Effects the Future Improvement of Society, </a:t>
            </a:r>
          </a:p>
          <a:p>
            <a:r>
              <a:rPr lang="en-US" i="1" dirty="0">
                <a:effectLst/>
                <a:latin typeface="Helvetica" pitchFamily="2" charset="0"/>
              </a:rPr>
              <a:t>With Remarks on the Speculations of </a:t>
            </a:r>
            <a:r>
              <a:rPr lang="en-US" i="1" dirty="0" err="1">
                <a:effectLst/>
                <a:latin typeface="Helvetica" pitchFamily="2" charset="0"/>
              </a:rPr>
              <a:t>Mr</a:t>
            </a:r>
            <a:r>
              <a:rPr lang="en-US" i="1" dirty="0">
                <a:effectLst/>
                <a:latin typeface="Helvetica" pitchFamily="2" charset="0"/>
              </a:rPr>
              <a:t> Godwin, Mr. Condorcet and Other Writers</a:t>
            </a:r>
          </a:p>
        </p:txBody>
      </p:sp>
      <p:sp>
        <p:nvSpPr>
          <p:cNvPr id="11" name="TextBox 10">
            <a:extLst>
              <a:ext uri="{FF2B5EF4-FFF2-40B4-BE49-F238E27FC236}">
                <a16:creationId xmlns:a16="http://schemas.microsoft.com/office/drawing/2014/main" id="{2D740F53-EB6D-FEBE-498C-15F7DC2CCC1E}"/>
              </a:ext>
            </a:extLst>
          </p:cNvPr>
          <p:cNvSpPr txBox="1"/>
          <p:nvPr/>
        </p:nvSpPr>
        <p:spPr>
          <a:xfrm>
            <a:off x="500974" y="1343818"/>
            <a:ext cx="8973765" cy="3477875"/>
          </a:xfrm>
          <a:prstGeom prst="rect">
            <a:avLst/>
          </a:prstGeom>
          <a:noFill/>
        </p:spPr>
        <p:txBody>
          <a:bodyPr wrap="square">
            <a:spAutoFit/>
          </a:bodyPr>
          <a:lstStyle/>
          <a:p>
            <a:r>
              <a:rPr lang="en-US" sz="2200" i="1" dirty="0">
                <a:effectLst/>
                <a:latin typeface="Helvetica" pitchFamily="2" charset="0"/>
              </a:rPr>
              <a:t>“[. . . ] the power of population is indefinitely greater than the power in the earth to produce subsistence for man.</a:t>
            </a:r>
            <a:r>
              <a:rPr lang="en-US" sz="2200" dirty="0">
                <a:latin typeface="Helvetica" pitchFamily="2" charset="0"/>
              </a:rPr>
              <a:t> </a:t>
            </a:r>
            <a:r>
              <a:rPr lang="en-US" sz="2200" i="1" dirty="0">
                <a:effectLst/>
                <a:latin typeface="Helvetica" pitchFamily="2" charset="0"/>
              </a:rPr>
              <a:t>Population, when unchecked, increases in a geometrical ratio. Subsistence increases only in an arithmetical</a:t>
            </a:r>
            <a:r>
              <a:rPr lang="en-US" sz="2200" dirty="0">
                <a:latin typeface="Helvetica" pitchFamily="2" charset="0"/>
              </a:rPr>
              <a:t> </a:t>
            </a:r>
            <a:r>
              <a:rPr lang="en-US" sz="2200" i="1" dirty="0">
                <a:effectLst/>
                <a:latin typeface="Helvetica" pitchFamily="2" charset="0"/>
              </a:rPr>
              <a:t>ratio. A slight acquaintance with numbers will shew the immensity of the first power in comparison of the</a:t>
            </a:r>
            <a:r>
              <a:rPr lang="en-US" sz="2200" dirty="0">
                <a:latin typeface="Helvetica" pitchFamily="2" charset="0"/>
              </a:rPr>
              <a:t> </a:t>
            </a:r>
            <a:r>
              <a:rPr lang="en-US" sz="2200" i="1" dirty="0">
                <a:effectLst/>
                <a:latin typeface="Helvetica" pitchFamily="2" charset="0"/>
              </a:rPr>
              <a:t>second. By that law of our nature which makes food necessary to the life of man, the effects of these two</a:t>
            </a:r>
            <a:r>
              <a:rPr lang="en-US" sz="2200" dirty="0">
                <a:latin typeface="Helvetica" pitchFamily="2" charset="0"/>
              </a:rPr>
              <a:t> </a:t>
            </a:r>
            <a:r>
              <a:rPr lang="en-US" sz="2200" i="1" dirty="0">
                <a:effectLst/>
                <a:latin typeface="Helvetica" pitchFamily="2" charset="0"/>
              </a:rPr>
              <a:t>unequal powers must be kept equal. This implies a strong and constantly operating check on population from</a:t>
            </a:r>
            <a:r>
              <a:rPr lang="en-US" sz="2200" dirty="0">
                <a:latin typeface="Helvetica" pitchFamily="2" charset="0"/>
              </a:rPr>
              <a:t> </a:t>
            </a:r>
            <a:r>
              <a:rPr lang="en-US" sz="2200" i="1" dirty="0">
                <a:effectLst/>
                <a:latin typeface="Helvetica" pitchFamily="2" charset="0"/>
              </a:rPr>
              <a:t>the difficulty of subsistence. This difficulty must fall somewhere; and must necessarily be severely felt by a</a:t>
            </a:r>
            <a:r>
              <a:rPr lang="en-US" sz="2200" dirty="0">
                <a:latin typeface="Helvetica" pitchFamily="2" charset="0"/>
              </a:rPr>
              <a:t> </a:t>
            </a:r>
            <a:r>
              <a:rPr lang="en-US" sz="2200" i="1" dirty="0">
                <a:effectLst/>
                <a:latin typeface="Helvetica" pitchFamily="2" charset="0"/>
              </a:rPr>
              <a:t>large portion of mankind.”</a:t>
            </a:r>
            <a:endParaRPr lang="en-US" sz="2200" dirty="0">
              <a:effectLst/>
              <a:latin typeface="Helvetica" pitchFamily="2" charset="0"/>
            </a:endParaRPr>
          </a:p>
        </p:txBody>
      </p:sp>
    </p:spTree>
    <p:extLst>
      <p:ext uri="{BB962C8B-B14F-4D97-AF65-F5344CB8AC3E}">
        <p14:creationId xmlns:p14="http://schemas.microsoft.com/office/powerpoint/2010/main" val="100425540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3268B-B051-E138-13FA-F39C0B9C40B3}"/>
              </a:ext>
            </a:extLst>
          </p:cNvPr>
          <p:cNvSpPr>
            <a:spLocks noGrp="1"/>
          </p:cNvSpPr>
          <p:nvPr>
            <p:ph type="title"/>
          </p:nvPr>
        </p:nvSpPr>
        <p:spPr>
          <a:xfrm>
            <a:off x="1" y="18255"/>
            <a:ext cx="12192000" cy="1325563"/>
          </a:xfrm>
        </p:spPr>
        <p:txBody>
          <a:bodyPr/>
          <a:lstStyle/>
          <a:p>
            <a:pPr algn="ctr"/>
            <a:r>
              <a:rPr lang="en-US" dirty="0"/>
              <a:t>Malthus proposed some limits to population growth</a:t>
            </a:r>
          </a:p>
        </p:txBody>
      </p:sp>
      <p:pic>
        <p:nvPicPr>
          <p:cNvPr id="34818" name="Picture 2">
            <a:extLst>
              <a:ext uri="{FF2B5EF4-FFF2-40B4-BE49-F238E27FC236}">
                <a16:creationId xmlns:a16="http://schemas.microsoft.com/office/drawing/2014/main" id="{E20504A5-3984-E908-30C4-CF3917258D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00907" y="3429000"/>
            <a:ext cx="2491093" cy="3159159"/>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3C62364F-A93C-B8EC-EA9D-38789785FFA3}"/>
              </a:ext>
            </a:extLst>
          </p:cNvPr>
          <p:cNvSpPr txBox="1"/>
          <p:nvPr/>
        </p:nvSpPr>
        <p:spPr>
          <a:xfrm>
            <a:off x="500974" y="5664829"/>
            <a:ext cx="9199933" cy="923330"/>
          </a:xfrm>
          <a:prstGeom prst="rect">
            <a:avLst/>
          </a:prstGeom>
          <a:noFill/>
        </p:spPr>
        <p:txBody>
          <a:bodyPr wrap="square">
            <a:spAutoFit/>
          </a:bodyPr>
          <a:lstStyle/>
          <a:p>
            <a:r>
              <a:rPr lang="en-US" dirty="0">
                <a:latin typeface="Helvetica" pitchFamily="2" charset="0"/>
              </a:rPr>
              <a:t>- Thomas Malthus (1798)</a:t>
            </a:r>
            <a:endParaRPr lang="en-US" b="0" i="1" dirty="0">
              <a:effectLst/>
              <a:latin typeface="Helvetica" pitchFamily="2" charset="0"/>
            </a:endParaRPr>
          </a:p>
          <a:p>
            <a:r>
              <a:rPr lang="en-US" b="0" i="1" dirty="0">
                <a:effectLst/>
                <a:latin typeface="Helvetica" pitchFamily="2" charset="0"/>
              </a:rPr>
              <a:t>An Essay on the Principle of Population as it Effects the Future Improvement of Society, </a:t>
            </a:r>
          </a:p>
          <a:p>
            <a:r>
              <a:rPr lang="en-US" i="1" dirty="0">
                <a:effectLst/>
                <a:latin typeface="Helvetica" pitchFamily="2" charset="0"/>
              </a:rPr>
              <a:t>With Remarks on the Speculations of Mr. Godwin, Mr. Condorcet and Other Writers</a:t>
            </a:r>
          </a:p>
        </p:txBody>
      </p:sp>
      <p:pic>
        <p:nvPicPr>
          <p:cNvPr id="5" name="Content Placeholder 4">
            <a:extLst>
              <a:ext uri="{FF2B5EF4-FFF2-40B4-BE49-F238E27FC236}">
                <a16:creationId xmlns:a16="http://schemas.microsoft.com/office/drawing/2014/main" id="{9D2EED61-4EB2-58F5-3971-05FDFBA8FC15}"/>
              </a:ext>
            </a:extLst>
          </p:cNvPr>
          <p:cNvPicPr>
            <a:picLocks noGrp="1" noChangeAspect="1"/>
          </p:cNvPicPr>
          <p:nvPr>
            <p:ph idx="1"/>
          </p:nvPr>
        </p:nvPicPr>
        <p:blipFill>
          <a:blip r:embed="rId4">
            <a:extLst>
              <a:ext uri="{96DAC541-7B7A-43D3-8B79-37D633B846F1}">
                <asvg:svgBlip xmlns:asvg="http://schemas.microsoft.com/office/drawing/2016/SVG/main" r:embed="rId5"/>
              </a:ext>
            </a:extLst>
          </a:blip>
          <a:stretch>
            <a:fillRect/>
          </a:stretch>
        </p:blipFill>
        <p:spPr>
          <a:xfrm>
            <a:off x="1879585" y="1253331"/>
            <a:ext cx="6137102" cy="4351338"/>
          </a:xfrm>
        </p:spPr>
      </p:pic>
    </p:spTree>
    <p:extLst>
      <p:ext uri="{BB962C8B-B14F-4D97-AF65-F5344CB8AC3E}">
        <p14:creationId xmlns:p14="http://schemas.microsoft.com/office/powerpoint/2010/main" val="143176739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3268B-B051-E138-13FA-F39C0B9C40B3}"/>
              </a:ext>
            </a:extLst>
          </p:cNvPr>
          <p:cNvSpPr>
            <a:spLocks noGrp="1"/>
          </p:cNvSpPr>
          <p:nvPr>
            <p:ph type="title"/>
          </p:nvPr>
        </p:nvSpPr>
        <p:spPr>
          <a:xfrm>
            <a:off x="1" y="18255"/>
            <a:ext cx="12192000" cy="1325563"/>
          </a:xfrm>
        </p:spPr>
        <p:txBody>
          <a:bodyPr/>
          <a:lstStyle/>
          <a:p>
            <a:pPr algn="ctr"/>
            <a:r>
              <a:rPr lang="en-US" dirty="0"/>
              <a:t>Malthus proposed some limits to population growth</a:t>
            </a:r>
          </a:p>
        </p:txBody>
      </p:sp>
      <p:pic>
        <p:nvPicPr>
          <p:cNvPr id="34818" name="Picture 2">
            <a:extLst>
              <a:ext uri="{FF2B5EF4-FFF2-40B4-BE49-F238E27FC236}">
                <a16:creationId xmlns:a16="http://schemas.microsoft.com/office/drawing/2014/main" id="{E20504A5-3984-E908-30C4-CF3917258D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00907" y="3429000"/>
            <a:ext cx="2491093" cy="3159159"/>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3C62364F-A93C-B8EC-EA9D-38789785FFA3}"/>
              </a:ext>
            </a:extLst>
          </p:cNvPr>
          <p:cNvSpPr txBox="1"/>
          <p:nvPr/>
        </p:nvSpPr>
        <p:spPr>
          <a:xfrm>
            <a:off x="500974" y="5664829"/>
            <a:ext cx="9199933" cy="923330"/>
          </a:xfrm>
          <a:prstGeom prst="rect">
            <a:avLst/>
          </a:prstGeom>
          <a:noFill/>
        </p:spPr>
        <p:txBody>
          <a:bodyPr wrap="square">
            <a:spAutoFit/>
          </a:bodyPr>
          <a:lstStyle/>
          <a:p>
            <a:r>
              <a:rPr lang="en-US" dirty="0">
                <a:latin typeface="Helvetica" pitchFamily="2" charset="0"/>
              </a:rPr>
              <a:t>- Thomas Malthus (1798)</a:t>
            </a:r>
            <a:endParaRPr lang="en-US" b="0" i="1" dirty="0">
              <a:effectLst/>
              <a:latin typeface="Helvetica" pitchFamily="2" charset="0"/>
            </a:endParaRPr>
          </a:p>
          <a:p>
            <a:r>
              <a:rPr lang="en-US" b="0" i="1" dirty="0">
                <a:effectLst/>
                <a:latin typeface="Helvetica" pitchFamily="2" charset="0"/>
              </a:rPr>
              <a:t>An Essay on the Principle of Population as it Effects the Future Improvement of Society, </a:t>
            </a:r>
          </a:p>
          <a:p>
            <a:r>
              <a:rPr lang="en-US" i="1" dirty="0">
                <a:effectLst/>
                <a:latin typeface="Helvetica" pitchFamily="2" charset="0"/>
              </a:rPr>
              <a:t>With Remarks on the Speculations of Mr. Godwin, Mr. Condorcet and Other Writers</a:t>
            </a:r>
          </a:p>
        </p:txBody>
      </p:sp>
      <p:pic>
        <p:nvPicPr>
          <p:cNvPr id="5" name="Content Placeholder 4">
            <a:extLst>
              <a:ext uri="{FF2B5EF4-FFF2-40B4-BE49-F238E27FC236}">
                <a16:creationId xmlns:a16="http://schemas.microsoft.com/office/drawing/2014/main" id="{9D2EED61-4EB2-58F5-3971-05FDFBA8FC15}"/>
              </a:ext>
            </a:extLst>
          </p:cNvPr>
          <p:cNvPicPr>
            <a:picLocks noGrp="1" noChangeAspect="1"/>
          </p:cNvPicPr>
          <p:nvPr>
            <p:ph idx="1"/>
          </p:nvPr>
        </p:nvPicPr>
        <p:blipFill>
          <a:blip r:embed="rId4">
            <a:extLst>
              <a:ext uri="{96DAC541-7B7A-43D3-8B79-37D633B846F1}">
                <asvg:svgBlip xmlns:asvg="http://schemas.microsoft.com/office/drawing/2016/SVG/main" r:embed="rId5"/>
              </a:ext>
            </a:extLst>
          </a:blip>
          <a:stretch>
            <a:fillRect/>
          </a:stretch>
        </p:blipFill>
        <p:spPr>
          <a:xfrm>
            <a:off x="1879585" y="1253331"/>
            <a:ext cx="6137102" cy="4351338"/>
          </a:xfrm>
        </p:spPr>
      </p:pic>
      <p:sp>
        <p:nvSpPr>
          <p:cNvPr id="6" name="TextBox 5">
            <a:extLst>
              <a:ext uri="{FF2B5EF4-FFF2-40B4-BE49-F238E27FC236}">
                <a16:creationId xmlns:a16="http://schemas.microsoft.com/office/drawing/2014/main" id="{DFA3E834-1C6E-DADF-7173-D697D6F0DD0B}"/>
              </a:ext>
            </a:extLst>
          </p:cNvPr>
          <p:cNvSpPr txBox="1"/>
          <p:nvPr/>
        </p:nvSpPr>
        <p:spPr>
          <a:xfrm>
            <a:off x="9176426" y="1264645"/>
            <a:ext cx="3015574" cy="2092881"/>
          </a:xfrm>
          <a:prstGeom prst="rect">
            <a:avLst/>
          </a:prstGeom>
          <a:noFill/>
        </p:spPr>
        <p:txBody>
          <a:bodyPr wrap="square">
            <a:spAutoFit/>
          </a:bodyPr>
          <a:lstStyle/>
          <a:p>
            <a:r>
              <a:rPr lang="en-US" sz="2600" b="1" dirty="0">
                <a:latin typeface="Helvetica" pitchFamily="2" charset="0"/>
              </a:rPr>
              <a:t>Problem! </a:t>
            </a:r>
          </a:p>
          <a:p>
            <a:r>
              <a:rPr lang="en-US" sz="2600" dirty="0">
                <a:latin typeface="Helvetica" pitchFamily="2" charset="0"/>
              </a:rPr>
              <a:t>No basis for assumption of arithmetical ratio for food.</a:t>
            </a:r>
            <a:endParaRPr lang="en-US" sz="2600" i="1" dirty="0">
              <a:effectLst/>
              <a:latin typeface="Helvetica" pitchFamily="2" charset="0"/>
            </a:endParaRPr>
          </a:p>
        </p:txBody>
      </p:sp>
    </p:spTree>
    <p:extLst>
      <p:ext uri="{BB962C8B-B14F-4D97-AF65-F5344CB8AC3E}">
        <p14:creationId xmlns:p14="http://schemas.microsoft.com/office/powerpoint/2010/main" val="105049899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3268B-B051-E138-13FA-F39C0B9C40B3}"/>
              </a:ext>
            </a:extLst>
          </p:cNvPr>
          <p:cNvSpPr>
            <a:spLocks noGrp="1"/>
          </p:cNvSpPr>
          <p:nvPr>
            <p:ph type="title"/>
          </p:nvPr>
        </p:nvSpPr>
        <p:spPr>
          <a:xfrm>
            <a:off x="680935" y="173897"/>
            <a:ext cx="11511065" cy="1325563"/>
          </a:xfrm>
        </p:spPr>
        <p:txBody>
          <a:bodyPr/>
          <a:lstStyle/>
          <a:p>
            <a:r>
              <a:rPr lang="en-US" dirty="0"/>
              <a:t>Logistic growth equation</a:t>
            </a:r>
          </a:p>
        </p:txBody>
      </p:sp>
      <p:sp>
        <p:nvSpPr>
          <p:cNvPr id="8" name="TextBox 7">
            <a:extLst>
              <a:ext uri="{FF2B5EF4-FFF2-40B4-BE49-F238E27FC236}">
                <a16:creationId xmlns:a16="http://schemas.microsoft.com/office/drawing/2014/main" id="{6152AB56-FA0E-D24C-1D91-CCC1598DFA48}"/>
              </a:ext>
            </a:extLst>
          </p:cNvPr>
          <p:cNvSpPr txBox="1"/>
          <p:nvPr/>
        </p:nvSpPr>
        <p:spPr>
          <a:xfrm>
            <a:off x="8190689" y="330740"/>
            <a:ext cx="4001311" cy="3416320"/>
          </a:xfrm>
          <a:prstGeom prst="rect">
            <a:avLst/>
          </a:prstGeom>
          <a:noFill/>
        </p:spPr>
        <p:txBody>
          <a:bodyPr wrap="square">
            <a:spAutoFit/>
          </a:bodyPr>
          <a:lstStyle/>
          <a:p>
            <a:r>
              <a:rPr lang="en-US" sz="2200" i="1" dirty="0">
                <a:effectLst/>
                <a:latin typeface="Helvetica" pitchFamily="2" charset="0"/>
              </a:rPr>
              <a:t>“We shall not insist on the hypothesis of geometric progression, given that it can hold only in very special</a:t>
            </a:r>
            <a:endParaRPr lang="en-US" sz="2200" dirty="0">
              <a:effectLst/>
              <a:latin typeface="Helvetica" pitchFamily="2" charset="0"/>
            </a:endParaRPr>
          </a:p>
          <a:p>
            <a:r>
              <a:rPr lang="en-US" sz="2200" i="1" dirty="0">
                <a:effectLst/>
                <a:latin typeface="Helvetica" pitchFamily="2" charset="0"/>
              </a:rPr>
              <a:t>circumstances; for example, when a fertile territory of almost unlimited size happens to be inhabited by people…” </a:t>
            </a:r>
          </a:p>
          <a:p>
            <a:endParaRPr lang="en-US" sz="2200" i="1" dirty="0">
              <a:effectLst/>
              <a:latin typeface="Helvetica" pitchFamily="2" charset="0"/>
            </a:endParaRPr>
          </a:p>
          <a:p>
            <a:r>
              <a:rPr lang="en-US" i="0" dirty="0">
                <a:effectLst/>
                <a:latin typeface="Helvetica" pitchFamily="2" charset="0"/>
              </a:rPr>
              <a:t>- Pierre-Francois Verhulst </a:t>
            </a:r>
            <a:r>
              <a:rPr lang="en-US" dirty="0">
                <a:effectLst/>
                <a:latin typeface="Helvetica" pitchFamily="2" charset="0"/>
              </a:rPr>
              <a:t>(1838)</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D336F95-6EE9-4448-8D3D-6ED0BEEDDCAA}"/>
                  </a:ext>
                </a:extLst>
              </p:cNvPr>
              <p:cNvSpPr txBox="1"/>
              <p:nvPr/>
            </p:nvSpPr>
            <p:spPr>
              <a:xfrm>
                <a:off x="680935" y="2128806"/>
                <a:ext cx="3501957" cy="88626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latin typeface="Cambria Math" panose="02040503050406030204" pitchFamily="18" charset="0"/>
                            </a:rPr>
                          </m:ctrlPr>
                        </m:fPr>
                        <m:num>
                          <m:r>
                            <a:rPr lang="en-US" sz="3000" b="0" i="1" smtClean="0">
                              <a:latin typeface="Cambria Math" panose="02040503050406030204" pitchFamily="18" charset="0"/>
                            </a:rPr>
                            <m:t>𝑑𝑁</m:t>
                          </m:r>
                        </m:num>
                        <m:den>
                          <m:r>
                            <a:rPr lang="en-US" sz="3000" b="0" i="1" smtClean="0">
                              <a:latin typeface="Cambria Math" panose="02040503050406030204" pitchFamily="18" charset="0"/>
                            </a:rPr>
                            <m:t>𝑑𝑡</m:t>
                          </m:r>
                        </m:den>
                      </m:f>
                      <m:r>
                        <a:rPr lang="en-US" sz="3000" b="0" i="1" smtClean="0">
                          <a:latin typeface="Cambria Math" panose="02040503050406030204" pitchFamily="18" charset="0"/>
                        </a:rPr>
                        <m:t>=</m:t>
                      </m:r>
                      <m:r>
                        <a:rPr lang="en-US" sz="3000" b="0" i="1" smtClean="0">
                          <a:latin typeface="Cambria Math" panose="02040503050406030204" pitchFamily="18" charset="0"/>
                        </a:rPr>
                        <m:t>𝑟𝑁</m:t>
                      </m:r>
                      <m:d>
                        <m:dPr>
                          <m:ctrlPr>
                            <a:rPr lang="en-US" sz="3000" b="0" i="1" smtClean="0">
                              <a:latin typeface="Cambria Math" panose="02040503050406030204" pitchFamily="18" charset="0"/>
                            </a:rPr>
                          </m:ctrlPr>
                        </m:dPr>
                        <m:e>
                          <m:r>
                            <a:rPr lang="en-US" sz="3000" b="0" i="1" smtClean="0">
                              <a:latin typeface="Cambria Math" panose="02040503050406030204" pitchFamily="18" charset="0"/>
                            </a:rPr>
                            <m:t>1−</m:t>
                          </m:r>
                          <m:f>
                            <m:fPr>
                              <m:ctrlPr>
                                <a:rPr lang="en-US" sz="3000" b="0" i="1" smtClean="0">
                                  <a:latin typeface="Cambria Math" panose="02040503050406030204" pitchFamily="18" charset="0"/>
                                </a:rPr>
                              </m:ctrlPr>
                            </m:fPr>
                            <m:num>
                              <m:r>
                                <a:rPr lang="en-US" sz="3000" b="0" i="1" smtClean="0">
                                  <a:latin typeface="Cambria Math" panose="02040503050406030204" pitchFamily="18" charset="0"/>
                                </a:rPr>
                                <m:t>𝑁</m:t>
                              </m:r>
                            </m:num>
                            <m:den>
                              <m:r>
                                <a:rPr lang="en-US" sz="3000" b="0" i="1" smtClean="0">
                                  <a:latin typeface="Cambria Math" panose="02040503050406030204" pitchFamily="18" charset="0"/>
                                </a:rPr>
                                <m:t>𝐾</m:t>
                              </m:r>
                            </m:den>
                          </m:f>
                        </m:e>
                      </m:d>
                    </m:oMath>
                  </m:oMathPara>
                </a14:m>
                <a:endParaRPr lang="en-US" sz="3000" dirty="0"/>
              </a:p>
            </p:txBody>
          </p:sp>
        </mc:Choice>
        <mc:Fallback xmlns="">
          <p:sp>
            <p:nvSpPr>
              <p:cNvPr id="9" name="TextBox 8">
                <a:extLst>
                  <a:ext uri="{FF2B5EF4-FFF2-40B4-BE49-F238E27FC236}">
                    <a16:creationId xmlns:a16="http://schemas.microsoft.com/office/drawing/2014/main" id="{1D336F95-6EE9-4448-8D3D-6ED0BEEDDCAA}"/>
                  </a:ext>
                </a:extLst>
              </p:cNvPr>
              <p:cNvSpPr txBox="1">
                <a:spLocks noRot="1" noChangeAspect="1" noMove="1" noResize="1" noEditPoints="1" noAdjustHandles="1" noChangeArrowheads="1" noChangeShapeType="1" noTextEdit="1"/>
              </p:cNvSpPr>
              <p:nvPr/>
            </p:nvSpPr>
            <p:spPr>
              <a:xfrm>
                <a:off x="680935" y="2128806"/>
                <a:ext cx="3501957" cy="886268"/>
              </a:xfrm>
              <a:prstGeom prst="rect">
                <a:avLst/>
              </a:prstGeom>
              <a:blipFill>
                <a:blip r:embed="rId3"/>
                <a:stretch>
                  <a:fillRect t="-1408" b="-12676"/>
                </a:stretch>
              </a:blipFill>
            </p:spPr>
            <p:txBody>
              <a:bodyPr/>
              <a:lstStyle/>
              <a:p>
                <a:r>
                  <a:rPr lang="en-US">
                    <a:noFill/>
                  </a:rPr>
                  <a:t> </a:t>
                </a:r>
              </a:p>
            </p:txBody>
          </p:sp>
        </mc:Fallback>
      </mc:AlternateContent>
    </p:spTree>
    <p:extLst>
      <p:ext uri="{BB962C8B-B14F-4D97-AF65-F5344CB8AC3E}">
        <p14:creationId xmlns:p14="http://schemas.microsoft.com/office/powerpoint/2010/main" val="225417233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3653</TotalTime>
  <Words>5814</Words>
  <Application>Microsoft Macintosh PowerPoint</Application>
  <PresentationFormat>Widescreen</PresentationFormat>
  <Paragraphs>1089</Paragraphs>
  <Slides>116</Slides>
  <Notes>89</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116</vt:i4>
      </vt:variant>
    </vt:vector>
  </HeadingPairs>
  <TitlesOfParts>
    <vt:vector size="128" baseType="lpstr">
      <vt:lpstr>Arial</vt:lpstr>
      <vt:lpstr>Calibri</vt:lpstr>
      <vt:lpstr>Calibri Light</vt:lpstr>
      <vt:lpstr>Cambria Math</vt:lpstr>
      <vt:lpstr>Gill Sans</vt:lpstr>
      <vt:lpstr>Helvetica</vt:lpstr>
      <vt:lpstr>Helvetica Light</vt:lpstr>
      <vt:lpstr>Lucida Grande</vt:lpstr>
      <vt:lpstr>Open Sans</vt:lpstr>
      <vt:lpstr>Roboto</vt:lpstr>
      <vt:lpstr>STIXGeneral</vt:lpstr>
      <vt:lpstr>Office Theme</vt:lpstr>
      <vt:lpstr>Fundamentals of Ecology</vt:lpstr>
      <vt:lpstr>Where are we headed?</vt:lpstr>
      <vt:lpstr>Where are we headed?</vt:lpstr>
      <vt:lpstr>Where are we headed?</vt:lpstr>
      <vt:lpstr>Where are we headed?</vt:lpstr>
      <vt:lpstr>Where are we headed?</vt:lpstr>
      <vt:lpstr>Where are we headed?</vt:lpstr>
      <vt:lpstr>PowerPoint Presentation</vt:lpstr>
      <vt:lpstr>Is natural history science?</vt:lpstr>
      <vt:lpstr>PowerPoint Presentation</vt:lpstr>
      <vt:lpstr>PowerPoint Presentation</vt:lpstr>
      <vt:lpstr>PowerPoint Presentation</vt:lpstr>
      <vt:lpstr>PowerPoint Presentation</vt:lpstr>
      <vt:lpstr>“Ecology has a synonym which is ALL.”</vt:lpstr>
      <vt:lpstr>As a science, ecology uses models to formalize  general laws and principles describing the natural world.</vt:lpstr>
      <vt:lpstr>What is a model?</vt:lpstr>
      <vt:lpstr>What is a model?</vt:lpstr>
      <vt:lpstr>What is a model?</vt:lpstr>
      <vt:lpstr>Why build models?</vt:lpstr>
      <vt:lpstr>Why build models?</vt:lpstr>
      <vt:lpstr>Why build models?</vt:lpstr>
      <vt:lpstr>Why build models?</vt:lpstr>
      <vt:lpstr>Two kinds of ecological models</vt:lpstr>
      <vt:lpstr>Two kinds of ecological models</vt:lpstr>
      <vt:lpstr>Two kinds of ecological models</vt:lpstr>
      <vt:lpstr>Two kinds of ecological models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Where are we headed?</vt:lpstr>
      <vt:lpstr>Where are we headed?</vt:lpstr>
      <vt:lpstr>Where are we headed?</vt:lpstr>
      <vt:lpstr>Where are we headed?</vt:lpstr>
      <vt:lpstr>Where are we headed?</vt:lpstr>
      <vt:lpstr>Population Growth and Regulation</vt:lpstr>
      <vt:lpstr>Why do we care how populations grow?</vt:lpstr>
      <vt:lpstr>Why do we care how populations grow?</vt:lpstr>
      <vt:lpstr>Why do we care how populations grow?</vt:lpstr>
      <vt:lpstr>Why do we care how populations grow?</vt:lpstr>
      <vt:lpstr>Why do we care how populations grow?</vt:lpstr>
      <vt:lpstr>PowerPoint Presentation</vt:lpstr>
      <vt:lpstr>PowerPoint Presentation</vt:lpstr>
      <vt:lpstr>PowerPoint Presentation</vt:lpstr>
      <vt:lpstr>The simplest population model</vt:lpstr>
      <vt:lpstr>The simplest population model</vt:lpstr>
      <vt:lpstr>The simplest population model</vt:lpstr>
      <vt:lpstr>The simplest population model</vt:lpstr>
      <vt:lpstr>The simplest population model</vt:lpstr>
      <vt:lpstr>The simplest population model</vt:lpstr>
      <vt:lpstr>The simplest population model</vt:lpstr>
      <vt:lpstr>The simplest population model</vt:lpstr>
      <vt:lpstr>The simplest population model</vt:lpstr>
      <vt:lpstr>The simplest population model</vt:lpstr>
      <vt:lpstr>The simplest population model</vt:lpstr>
      <vt:lpstr>PowerPoint Presentation</vt:lpstr>
      <vt:lpstr>Is discrete time realistic for population growth?</vt:lpstr>
      <vt:lpstr>Is discrete time realistic for population growth?</vt:lpstr>
      <vt:lpstr>Is discrete time realistic for population growth?</vt:lpstr>
      <vt:lpstr>Is discrete time realistic for population growth?</vt:lpstr>
      <vt:lpstr>Is discrete time realistic for population growth?</vt:lpstr>
      <vt:lpstr>Is discrete time realistic for population growth?</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We can estimate growth rates by ‘fitting’ a model to data</vt:lpstr>
      <vt:lpstr>We can estimate growth rates by ‘fitting’ a model to data</vt:lpstr>
      <vt:lpstr>We can estimate growth rates by ‘fitting’ a model to data</vt:lpstr>
      <vt:lpstr>PowerPoint Presentation</vt:lpstr>
      <vt:lpstr>Malthus proposed some limits to population growth</vt:lpstr>
      <vt:lpstr>Malthus proposed some limits to population growth</vt:lpstr>
      <vt:lpstr>Malthus proposed some limits to population growth</vt:lpstr>
      <vt:lpstr>Logistic growth equation</vt:lpstr>
      <vt:lpstr>Logistic growth equation</vt:lpstr>
      <vt:lpstr>Logistic growth equation</vt:lpstr>
      <vt:lpstr>Logistic growth equation</vt:lpstr>
      <vt:lpstr>Logistic growth equation</vt:lpstr>
      <vt:lpstr>Logistic growth equation</vt:lpstr>
      <vt:lpstr>Logistic growth equation</vt:lpstr>
      <vt:lpstr>Logistic growth and equilibrium</vt:lpstr>
      <vt:lpstr>Logistic growth and equilibrium</vt:lpstr>
      <vt:lpstr>Logistic growth and equilibrium</vt:lpstr>
      <vt:lpstr>Logistic growth and equilibrium</vt:lpstr>
      <vt:lpstr>Logistic growth and equilibrium</vt:lpstr>
      <vt:lpstr>Logistic growth and equilibrium</vt:lpstr>
      <vt:lpstr>Many populations will fluctuate above or below carrying capacity.</vt:lpstr>
      <vt:lpstr>Many populations will fluctuate above or below carrying capacity.</vt:lpstr>
      <vt:lpstr>Many populations will fluctuate above or below carrying capacity.</vt:lpstr>
      <vt:lpstr>Many populations will fluctuate above or below carrying capacity.</vt:lpstr>
      <vt:lpstr>Logistic growth still does not describe human populations well.</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Cara Brook</dc:creator>
  <cp:lastModifiedBy>Cara Brook</cp:lastModifiedBy>
  <cp:revision>32</cp:revision>
  <dcterms:created xsi:type="dcterms:W3CDTF">2023-01-31T15:30:55Z</dcterms:created>
  <dcterms:modified xsi:type="dcterms:W3CDTF">2023-02-03T14:25:11Z</dcterms:modified>
</cp:coreProperties>
</file>